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57"/>
  </p:sldMasterIdLst>
  <p:notesMasterIdLst>
    <p:notesMasterId r:id="rId313"/>
  </p:notesMasterIdLst>
  <p:sldIdLst>
    <p:sldId id="431" r:id="rId158"/>
    <p:sldId id="258" r:id="rId159"/>
    <p:sldId id="260" r:id="rId160"/>
    <p:sldId id="261" r:id="rId161"/>
    <p:sldId id="262" r:id="rId162"/>
    <p:sldId id="263" r:id="rId163"/>
    <p:sldId id="264" r:id="rId164"/>
    <p:sldId id="265" r:id="rId165"/>
    <p:sldId id="266" r:id="rId166"/>
    <p:sldId id="267" r:id="rId167"/>
    <p:sldId id="269" r:id="rId168"/>
    <p:sldId id="270" r:id="rId169"/>
    <p:sldId id="271" r:id="rId170"/>
    <p:sldId id="272" r:id="rId171"/>
    <p:sldId id="273" r:id="rId172"/>
    <p:sldId id="275" r:id="rId173"/>
    <p:sldId id="276" r:id="rId174"/>
    <p:sldId id="277" r:id="rId175"/>
    <p:sldId id="279" r:id="rId176"/>
    <p:sldId id="281" r:id="rId177"/>
    <p:sldId id="282" r:id="rId178"/>
    <p:sldId id="283" r:id="rId179"/>
    <p:sldId id="284" r:id="rId180"/>
    <p:sldId id="285" r:id="rId181"/>
    <p:sldId id="286" r:id="rId182"/>
    <p:sldId id="287" r:id="rId183"/>
    <p:sldId id="288" r:id="rId184"/>
    <p:sldId id="289" r:id="rId185"/>
    <p:sldId id="291" r:id="rId186"/>
    <p:sldId id="292" r:id="rId187"/>
    <p:sldId id="293" r:id="rId188"/>
    <p:sldId id="295" r:id="rId189"/>
    <p:sldId id="296" r:id="rId190"/>
    <p:sldId id="297" r:id="rId191"/>
    <p:sldId id="298" r:id="rId192"/>
    <p:sldId id="299" r:id="rId193"/>
    <p:sldId id="300" r:id="rId194"/>
    <p:sldId id="301" r:id="rId195"/>
    <p:sldId id="302" r:id="rId196"/>
    <p:sldId id="303" r:id="rId197"/>
    <p:sldId id="304" r:id="rId198"/>
    <p:sldId id="305" r:id="rId199"/>
    <p:sldId id="306" r:id="rId200"/>
    <p:sldId id="307" r:id="rId201"/>
    <p:sldId id="308" r:id="rId202"/>
    <p:sldId id="309" r:id="rId203"/>
    <p:sldId id="310" r:id="rId204"/>
    <p:sldId id="311" r:id="rId205"/>
    <p:sldId id="312" r:id="rId206"/>
    <p:sldId id="313" r:id="rId207"/>
    <p:sldId id="314" r:id="rId208"/>
    <p:sldId id="315" r:id="rId209"/>
    <p:sldId id="316" r:id="rId210"/>
    <p:sldId id="317" r:id="rId211"/>
    <p:sldId id="318" r:id="rId212"/>
    <p:sldId id="319" r:id="rId213"/>
    <p:sldId id="320" r:id="rId214"/>
    <p:sldId id="321" r:id="rId215"/>
    <p:sldId id="322" r:id="rId216"/>
    <p:sldId id="323" r:id="rId217"/>
    <p:sldId id="324" r:id="rId218"/>
    <p:sldId id="325" r:id="rId219"/>
    <p:sldId id="326" r:id="rId220"/>
    <p:sldId id="327" r:id="rId221"/>
    <p:sldId id="328" r:id="rId222"/>
    <p:sldId id="329" r:id="rId223"/>
    <p:sldId id="330" r:id="rId224"/>
    <p:sldId id="331" r:id="rId225"/>
    <p:sldId id="332" r:id="rId226"/>
    <p:sldId id="334" r:id="rId227"/>
    <p:sldId id="335" r:id="rId228"/>
    <p:sldId id="336" r:id="rId229"/>
    <p:sldId id="337" r:id="rId230"/>
    <p:sldId id="338" r:id="rId231"/>
    <p:sldId id="339" r:id="rId232"/>
    <p:sldId id="340" r:id="rId233"/>
    <p:sldId id="341" r:id="rId234"/>
    <p:sldId id="342" r:id="rId235"/>
    <p:sldId id="343" r:id="rId236"/>
    <p:sldId id="344" r:id="rId237"/>
    <p:sldId id="345" r:id="rId238"/>
    <p:sldId id="346" r:id="rId239"/>
    <p:sldId id="347" r:id="rId240"/>
    <p:sldId id="348" r:id="rId241"/>
    <p:sldId id="349" r:id="rId242"/>
    <p:sldId id="351" r:id="rId243"/>
    <p:sldId id="352" r:id="rId244"/>
    <p:sldId id="353" r:id="rId245"/>
    <p:sldId id="354" r:id="rId246"/>
    <p:sldId id="355" r:id="rId247"/>
    <p:sldId id="356" r:id="rId248"/>
    <p:sldId id="357" r:id="rId249"/>
    <p:sldId id="358" r:id="rId250"/>
    <p:sldId id="359" r:id="rId251"/>
    <p:sldId id="360" r:id="rId252"/>
    <p:sldId id="361" r:id="rId253"/>
    <p:sldId id="362" r:id="rId254"/>
    <p:sldId id="364" r:id="rId255"/>
    <p:sldId id="365" r:id="rId256"/>
    <p:sldId id="366" r:id="rId257"/>
    <p:sldId id="368" r:id="rId258"/>
    <p:sldId id="369" r:id="rId259"/>
    <p:sldId id="370" r:id="rId260"/>
    <p:sldId id="371" r:id="rId261"/>
    <p:sldId id="372" r:id="rId262"/>
    <p:sldId id="373" r:id="rId263"/>
    <p:sldId id="375" r:id="rId264"/>
    <p:sldId id="376" r:id="rId265"/>
    <p:sldId id="377" r:id="rId266"/>
    <p:sldId id="378" r:id="rId267"/>
    <p:sldId id="379" r:id="rId268"/>
    <p:sldId id="380" r:id="rId269"/>
    <p:sldId id="381" r:id="rId270"/>
    <p:sldId id="382" r:id="rId271"/>
    <p:sldId id="383" r:id="rId272"/>
    <p:sldId id="384" r:id="rId273"/>
    <p:sldId id="385" r:id="rId274"/>
    <p:sldId id="386" r:id="rId275"/>
    <p:sldId id="387" r:id="rId276"/>
    <p:sldId id="388" r:id="rId277"/>
    <p:sldId id="389" r:id="rId278"/>
    <p:sldId id="390" r:id="rId279"/>
    <p:sldId id="391" r:id="rId280"/>
    <p:sldId id="392" r:id="rId281"/>
    <p:sldId id="394" r:id="rId282"/>
    <p:sldId id="395" r:id="rId283"/>
    <p:sldId id="396" r:id="rId284"/>
    <p:sldId id="397" r:id="rId285"/>
    <p:sldId id="398" r:id="rId286"/>
    <p:sldId id="399" r:id="rId287"/>
    <p:sldId id="400" r:id="rId288"/>
    <p:sldId id="402" r:id="rId289"/>
    <p:sldId id="403" r:id="rId290"/>
    <p:sldId id="404" r:id="rId291"/>
    <p:sldId id="405" r:id="rId292"/>
    <p:sldId id="406" r:id="rId293"/>
    <p:sldId id="407" r:id="rId294"/>
    <p:sldId id="408" r:id="rId295"/>
    <p:sldId id="409" r:id="rId296"/>
    <p:sldId id="411" r:id="rId297"/>
    <p:sldId id="413" r:id="rId298"/>
    <p:sldId id="414" r:id="rId299"/>
    <p:sldId id="415" r:id="rId300"/>
    <p:sldId id="416" r:id="rId301"/>
    <p:sldId id="417" r:id="rId302"/>
    <p:sldId id="419" r:id="rId303"/>
    <p:sldId id="420" r:id="rId304"/>
    <p:sldId id="421" r:id="rId305"/>
    <p:sldId id="423" r:id="rId306"/>
    <p:sldId id="424" r:id="rId307"/>
    <p:sldId id="425" r:id="rId308"/>
    <p:sldId id="426" r:id="rId309"/>
    <p:sldId id="427" r:id="rId310"/>
    <p:sldId id="429" r:id="rId311"/>
    <p:sldId id="430" r:id="rId312"/>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8142"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42.xml"/><Relationship Id="rId303" Type="http://schemas.openxmlformats.org/officeDocument/2006/relationships/slide" Target="slides/slide146.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slide" Target="slides/slide2.xml"/><Relationship Id="rId170" Type="http://schemas.openxmlformats.org/officeDocument/2006/relationships/slide" Target="slides/slide13.xml"/><Relationship Id="rId191" Type="http://schemas.openxmlformats.org/officeDocument/2006/relationships/slide" Target="slides/slide34.xml"/><Relationship Id="rId205" Type="http://schemas.openxmlformats.org/officeDocument/2006/relationships/slide" Target="slides/slide48.xml"/><Relationship Id="rId226" Type="http://schemas.openxmlformats.org/officeDocument/2006/relationships/slide" Target="slides/slide69.xml"/><Relationship Id="rId247" Type="http://schemas.openxmlformats.org/officeDocument/2006/relationships/slide" Target="slides/slide90.xml"/><Relationship Id="rId107" Type="http://schemas.openxmlformats.org/officeDocument/2006/relationships/customXml" Target="../customXml/item107.xml"/><Relationship Id="rId268" Type="http://schemas.openxmlformats.org/officeDocument/2006/relationships/slide" Target="slides/slide111.xml"/><Relationship Id="rId289" Type="http://schemas.openxmlformats.org/officeDocument/2006/relationships/slide" Target="slides/slide132.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presProps" Target="presProps.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3.xml"/><Relationship Id="rId181" Type="http://schemas.openxmlformats.org/officeDocument/2006/relationships/slide" Target="slides/slide24.xml"/><Relationship Id="rId216" Type="http://schemas.openxmlformats.org/officeDocument/2006/relationships/slide" Target="slides/slide59.xml"/><Relationship Id="rId237" Type="http://schemas.openxmlformats.org/officeDocument/2006/relationships/slide" Target="slides/slide80.xml"/><Relationship Id="rId258" Type="http://schemas.openxmlformats.org/officeDocument/2006/relationships/slide" Target="slides/slide101.xml"/><Relationship Id="rId279" Type="http://schemas.openxmlformats.org/officeDocument/2006/relationships/slide" Target="slides/slide122.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133.xml"/><Relationship Id="rId304" Type="http://schemas.openxmlformats.org/officeDocument/2006/relationships/slide" Target="slides/slide147.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slide" Target="slides/slide14.xml"/><Relationship Id="rId192" Type="http://schemas.openxmlformats.org/officeDocument/2006/relationships/slide" Target="slides/slide35.xml"/><Relationship Id="rId206" Type="http://schemas.openxmlformats.org/officeDocument/2006/relationships/slide" Target="slides/slide49.xml"/><Relationship Id="rId227" Type="http://schemas.openxmlformats.org/officeDocument/2006/relationships/slide" Target="slides/slide70.xml"/><Relationship Id="rId248" Type="http://schemas.openxmlformats.org/officeDocument/2006/relationships/slide" Target="slides/slide91.xml"/><Relationship Id="rId269" Type="http://schemas.openxmlformats.org/officeDocument/2006/relationships/slide" Target="slides/slide112.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123.xml"/><Relationship Id="rId315" Type="http://schemas.openxmlformats.org/officeDocument/2006/relationships/viewProps" Target="viewProps.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slide" Target="slides/slide4.xml"/><Relationship Id="rId182" Type="http://schemas.openxmlformats.org/officeDocument/2006/relationships/slide" Target="slides/slide25.xml"/><Relationship Id="rId217" Type="http://schemas.openxmlformats.org/officeDocument/2006/relationships/slide" Target="slides/slide60.xml"/><Relationship Id="rId6" Type="http://schemas.openxmlformats.org/officeDocument/2006/relationships/customXml" Target="../customXml/item6.xml"/><Relationship Id="rId238" Type="http://schemas.openxmlformats.org/officeDocument/2006/relationships/slide" Target="slides/slide81.xml"/><Relationship Id="rId259" Type="http://schemas.openxmlformats.org/officeDocument/2006/relationships/slide" Target="slides/slide102.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113.xml"/><Relationship Id="rId291" Type="http://schemas.openxmlformats.org/officeDocument/2006/relationships/slide" Target="slides/slide134.xml"/><Relationship Id="rId305" Type="http://schemas.openxmlformats.org/officeDocument/2006/relationships/slide" Target="slides/slide148.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172" Type="http://schemas.openxmlformats.org/officeDocument/2006/relationships/slide" Target="slides/slide15.xml"/><Relationship Id="rId193" Type="http://schemas.openxmlformats.org/officeDocument/2006/relationships/slide" Target="slides/slide36.xml"/><Relationship Id="rId207" Type="http://schemas.openxmlformats.org/officeDocument/2006/relationships/slide" Target="slides/slide50.xml"/><Relationship Id="rId228" Type="http://schemas.openxmlformats.org/officeDocument/2006/relationships/slide" Target="slides/slide71.xml"/><Relationship Id="rId249" Type="http://schemas.openxmlformats.org/officeDocument/2006/relationships/slide" Target="slides/slide92.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103.xml"/><Relationship Id="rId281" Type="http://schemas.openxmlformats.org/officeDocument/2006/relationships/slide" Target="slides/slide124.xml"/><Relationship Id="rId316" Type="http://schemas.openxmlformats.org/officeDocument/2006/relationships/theme" Target="theme/theme1.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slide" Target="slides/slide5.xml"/><Relationship Id="rId183" Type="http://schemas.openxmlformats.org/officeDocument/2006/relationships/slide" Target="slides/slide26.xml"/><Relationship Id="rId218" Type="http://schemas.openxmlformats.org/officeDocument/2006/relationships/slide" Target="slides/slide61.xml"/><Relationship Id="rId239" Type="http://schemas.openxmlformats.org/officeDocument/2006/relationships/slide" Target="slides/slide82.xml"/><Relationship Id="rId250" Type="http://schemas.openxmlformats.org/officeDocument/2006/relationships/slide" Target="slides/slide93.xml"/><Relationship Id="rId271" Type="http://schemas.openxmlformats.org/officeDocument/2006/relationships/slide" Target="slides/slide114.xml"/><Relationship Id="rId292" Type="http://schemas.openxmlformats.org/officeDocument/2006/relationships/slide" Target="slides/slide135.xml"/><Relationship Id="rId306" Type="http://schemas.openxmlformats.org/officeDocument/2006/relationships/slide" Target="slides/slide149.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customXml" Target="../customXml/item152.xml"/><Relationship Id="rId173" Type="http://schemas.openxmlformats.org/officeDocument/2006/relationships/slide" Target="slides/slide16.xml"/><Relationship Id="rId194" Type="http://schemas.openxmlformats.org/officeDocument/2006/relationships/slide" Target="slides/slide37.xml"/><Relationship Id="rId199" Type="http://schemas.openxmlformats.org/officeDocument/2006/relationships/slide" Target="slides/slide42.xml"/><Relationship Id="rId203" Type="http://schemas.openxmlformats.org/officeDocument/2006/relationships/slide" Target="slides/slide46.xml"/><Relationship Id="rId208" Type="http://schemas.openxmlformats.org/officeDocument/2006/relationships/slide" Target="slides/slide51.xml"/><Relationship Id="rId229" Type="http://schemas.openxmlformats.org/officeDocument/2006/relationships/slide" Target="slides/slide72.xml"/><Relationship Id="rId19" Type="http://schemas.openxmlformats.org/officeDocument/2006/relationships/customXml" Target="../customXml/item19.xml"/><Relationship Id="rId224" Type="http://schemas.openxmlformats.org/officeDocument/2006/relationships/slide" Target="slides/slide67.xml"/><Relationship Id="rId240" Type="http://schemas.openxmlformats.org/officeDocument/2006/relationships/slide" Target="slides/slide83.xml"/><Relationship Id="rId245" Type="http://schemas.openxmlformats.org/officeDocument/2006/relationships/slide" Target="slides/slide88.xml"/><Relationship Id="rId261" Type="http://schemas.openxmlformats.org/officeDocument/2006/relationships/slide" Target="slides/slide104.xml"/><Relationship Id="rId266" Type="http://schemas.openxmlformats.org/officeDocument/2006/relationships/slide" Target="slides/slide109.xml"/><Relationship Id="rId287" Type="http://schemas.openxmlformats.org/officeDocument/2006/relationships/slide" Target="slides/slide130.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slide" Target="slides/slide11.xml"/><Relationship Id="rId282" Type="http://schemas.openxmlformats.org/officeDocument/2006/relationships/slide" Target="slides/slide125.xml"/><Relationship Id="rId312" Type="http://schemas.openxmlformats.org/officeDocument/2006/relationships/slide" Target="slides/slide155.xml"/><Relationship Id="rId317"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slide" Target="slides/slide6.xml"/><Relationship Id="rId184" Type="http://schemas.openxmlformats.org/officeDocument/2006/relationships/slide" Target="slides/slide27.xml"/><Relationship Id="rId189" Type="http://schemas.openxmlformats.org/officeDocument/2006/relationships/slide" Target="slides/slide32.xml"/><Relationship Id="rId219" Type="http://schemas.openxmlformats.org/officeDocument/2006/relationships/slide" Target="slides/slide62.xml"/><Relationship Id="rId3" Type="http://schemas.openxmlformats.org/officeDocument/2006/relationships/customXml" Target="../customXml/item3.xml"/><Relationship Id="rId214" Type="http://schemas.openxmlformats.org/officeDocument/2006/relationships/slide" Target="slides/slide57.xml"/><Relationship Id="rId230" Type="http://schemas.openxmlformats.org/officeDocument/2006/relationships/slide" Target="slides/slide73.xml"/><Relationship Id="rId235" Type="http://schemas.openxmlformats.org/officeDocument/2006/relationships/slide" Target="slides/slide78.xml"/><Relationship Id="rId251" Type="http://schemas.openxmlformats.org/officeDocument/2006/relationships/slide" Target="slides/slide94.xml"/><Relationship Id="rId256" Type="http://schemas.openxmlformats.org/officeDocument/2006/relationships/slide" Target="slides/slide99.xml"/><Relationship Id="rId277" Type="http://schemas.openxmlformats.org/officeDocument/2006/relationships/slide" Target="slides/slide120.xml"/><Relationship Id="rId298" Type="http://schemas.openxmlformats.org/officeDocument/2006/relationships/slide" Target="slides/slide14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slide" Target="slides/slide1.xml"/><Relationship Id="rId272" Type="http://schemas.openxmlformats.org/officeDocument/2006/relationships/slide" Target="slides/slide115.xml"/><Relationship Id="rId293" Type="http://schemas.openxmlformats.org/officeDocument/2006/relationships/slide" Target="slides/slide136.xml"/><Relationship Id="rId302" Type="http://schemas.openxmlformats.org/officeDocument/2006/relationships/slide" Target="slides/slide145.xml"/><Relationship Id="rId307" Type="http://schemas.openxmlformats.org/officeDocument/2006/relationships/slide" Target="slides/slide150.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slide" Target="slides/slide17.xml"/><Relationship Id="rId179" Type="http://schemas.openxmlformats.org/officeDocument/2006/relationships/slide" Target="slides/slide22.xml"/><Relationship Id="rId195" Type="http://schemas.openxmlformats.org/officeDocument/2006/relationships/slide" Target="slides/slide38.xml"/><Relationship Id="rId209" Type="http://schemas.openxmlformats.org/officeDocument/2006/relationships/slide" Target="slides/slide52.xml"/><Relationship Id="rId190" Type="http://schemas.openxmlformats.org/officeDocument/2006/relationships/slide" Target="slides/slide33.xml"/><Relationship Id="rId204" Type="http://schemas.openxmlformats.org/officeDocument/2006/relationships/slide" Target="slides/slide47.xml"/><Relationship Id="rId220" Type="http://schemas.openxmlformats.org/officeDocument/2006/relationships/slide" Target="slides/slide63.xml"/><Relationship Id="rId225" Type="http://schemas.openxmlformats.org/officeDocument/2006/relationships/slide" Target="slides/slide68.xml"/><Relationship Id="rId241" Type="http://schemas.openxmlformats.org/officeDocument/2006/relationships/slide" Target="slides/slide84.xml"/><Relationship Id="rId246" Type="http://schemas.openxmlformats.org/officeDocument/2006/relationships/slide" Target="slides/slide89.xml"/><Relationship Id="rId267" Type="http://schemas.openxmlformats.org/officeDocument/2006/relationships/slide" Target="slides/slide110.xml"/><Relationship Id="rId288" Type="http://schemas.openxmlformats.org/officeDocument/2006/relationships/slide" Target="slides/slide13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slide" Target="slides/slide105.xml"/><Relationship Id="rId283" Type="http://schemas.openxmlformats.org/officeDocument/2006/relationships/slide" Target="slides/slide126.xml"/><Relationship Id="rId313" Type="http://schemas.openxmlformats.org/officeDocument/2006/relationships/notesMaster" Target="notesMasters/notesMaster1.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customXml" Target="../customXml/item148.xml"/><Relationship Id="rId164" Type="http://schemas.openxmlformats.org/officeDocument/2006/relationships/slide" Target="slides/slide7.xml"/><Relationship Id="rId169" Type="http://schemas.openxmlformats.org/officeDocument/2006/relationships/slide" Target="slides/slide12.xml"/><Relationship Id="rId185" Type="http://schemas.openxmlformats.org/officeDocument/2006/relationships/slide" Target="slides/slide28.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23.xml"/><Relationship Id="rId210" Type="http://schemas.openxmlformats.org/officeDocument/2006/relationships/slide" Target="slides/slide53.xml"/><Relationship Id="rId215" Type="http://schemas.openxmlformats.org/officeDocument/2006/relationships/slide" Target="slides/slide58.xml"/><Relationship Id="rId236" Type="http://schemas.openxmlformats.org/officeDocument/2006/relationships/slide" Target="slides/slide79.xml"/><Relationship Id="rId257" Type="http://schemas.openxmlformats.org/officeDocument/2006/relationships/slide" Target="slides/slide100.xml"/><Relationship Id="rId278" Type="http://schemas.openxmlformats.org/officeDocument/2006/relationships/slide" Target="slides/slide121.xml"/><Relationship Id="rId26" Type="http://schemas.openxmlformats.org/officeDocument/2006/relationships/customXml" Target="../customXml/item26.xml"/><Relationship Id="rId231" Type="http://schemas.openxmlformats.org/officeDocument/2006/relationships/slide" Target="slides/slide74.xml"/><Relationship Id="rId252" Type="http://schemas.openxmlformats.org/officeDocument/2006/relationships/slide" Target="slides/slide95.xml"/><Relationship Id="rId273" Type="http://schemas.openxmlformats.org/officeDocument/2006/relationships/slide" Target="slides/slide116.xml"/><Relationship Id="rId294" Type="http://schemas.openxmlformats.org/officeDocument/2006/relationships/slide" Target="slides/slide137.xml"/><Relationship Id="rId308" Type="http://schemas.openxmlformats.org/officeDocument/2006/relationships/slide" Target="slides/slide151.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slide" Target="slides/slide18.xml"/><Relationship Id="rId196" Type="http://schemas.openxmlformats.org/officeDocument/2006/relationships/slide" Target="slides/slide39.xml"/><Relationship Id="rId200" Type="http://schemas.openxmlformats.org/officeDocument/2006/relationships/slide" Target="slides/slide43.xml"/><Relationship Id="rId16" Type="http://schemas.openxmlformats.org/officeDocument/2006/relationships/customXml" Target="../customXml/item16.xml"/><Relationship Id="rId221" Type="http://schemas.openxmlformats.org/officeDocument/2006/relationships/slide" Target="slides/slide64.xml"/><Relationship Id="rId242" Type="http://schemas.openxmlformats.org/officeDocument/2006/relationships/slide" Target="slides/slide85.xml"/><Relationship Id="rId263" Type="http://schemas.openxmlformats.org/officeDocument/2006/relationships/slide" Target="slides/slide106.xml"/><Relationship Id="rId284" Type="http://schemas.openxmlformats.org/officeDocument/2006/relationships/slide" Target="slides/slide127.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90" Type="http://schemas.openxmlformats.org/officeDocument/2006/relationships/customXml" Target="../customXml/item90.xml"/><Relationship Id="rId165" Type="http://schemas.openxmlformats.org/officeDocument/2006/relationships/slide" Target="slides/slide8.xml"/><Relationship Id="rId186" Type="http://schemas.openxmlformats.org/officeDocument/2006/relationships/slide" Target="slides/slide29.xml"/><Relationship Id="rId211" Type="http://schemas.openxmlformats.org/officeDocument/2006/relationships/slide" Target="slides/slide54.xml"/><Relationship Id="rId232" Type="http://schemas.openxmlformats.org/officeDocument/2006/relationships/slide" Target="slides/slide75.xml"/><Relationship Id="rId253" Type="http://schemas.openxmlformats.org/officeDocument/2006/relationships/slide" Target="slides/slide96.xml"/><Relationship Id="rId274" Type="http://schemas.openxmlformats.org/officeDocument/2006/relationships/slide" Target="slides/slide117.xml"/><Relationship Id="rId295" Type="http://schemas.openxmlformats.org/officeDocument/2006/relationships/slide" Target="slides/slide138.xml"/><Relationship Id="rId309" Type="http://schemas.openxmlformats.org/officeDocument/2006/relationships/slide" Target="slides/slide152.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slide" Target="slides/slide19.xml"/><Relationship Id="rId197" Type="http://schemas.openxmlformats.org/officeDocument/2006/relationships/slide" Target="slides/slide40.xml"/><Relationship Id="rId201" Type="http://schemas.openxmlformats.org/officeDocument/2006/relationships/slide" Target="slides/slide44.xml"/><Relationship Id="rId222" Type="http://schemas.openxmlformats.org/officeDocument/2006/relationships/slide" Target="slides/slide65.xml"/><Relationship Id="rId243" Type="http://schemas.openxmlformats.org/officeDocument/2006/relationships/slide" Target="slides/slide86.xml"/><Relationship Id="rId264" Type="http://schemas.openxmlformats.org/officeDocument/2006/relationships/slide" Target="slides/slide107.xml"/><Relationship Id="rId285" Type="http://schemas.openxmlformats.org/officeDocument/2006/relationships/slide" Target="slides/slide128.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53.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slide" Target="slides/slide9.xml"/><Relationship Id="rId187" Type="http://schemas.openxmlformats.org/officeDocument/2006/relationships/slide" Target="slides/slide30.xml"/><Relationship Id="rId1" Type="http://schemas.openxmlformats.org/officeDocument/2006/relationships/customXml" Target="../customXml/item1.xml"/><Relationship Id="rId212" Type="http://schemas.openxmlformats.org/officeDocument/2006/relationships/slide" Target="slides/slide55.xml"/><Relationship Id="rId233" Type="http://schemas.openxmlformats.org/officeDocument/2006/relationships/slide" Target="slides/slide76.xml"/><Relationship Id="rId254" Type="http://schemas.openxmlformats.org/officeDocument/2006/relationships/slide" Target="slides/slide97.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118.xml"/><Relationship Id="rId296" Type="http://schemas.openxmlformats.org/officeDocument/2006/relationships/slide" Target="slides/slide139.xml"/><Relationship Id="rId300" Type="http://schemas.openxmlformats.org/officeDocument/2006/relationships/slide" Target="slides/slide143.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slide" Target="slides/slide20.xml"/><Relationship Id="rId198" Type="http://schemas.openxmlformats.org/officeDocument/2006/relationships/slide" Target="slides/slide41.xml"/><Relationship Id="rId202" Type="http://schemas.openxmlformats.org/officeDocument/2006/relationships/slide" Target="slides/slide45.xml"/><Relationship Id="rId223" Type="http://schemas.openxmlformats.org/officeDocument/2006/relationships/slide" Target="slides/slide66.xml"/><Relationship Id="rId244" Type="http://schemas.openxmlformats.org/officeDocument/2006/relationships/slide" Target="slides/slide87.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108.xml"/><Relationship Id="rId286" Type="http://schemas.openxmlformats.org/officeDocument/2006/relationships/slide" Target="slides/slide129.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slide" Target="slides/slide10.xml"/><Relationship Id="rId188" Type="http://schemas.openxmlformats.org/officeDocument/2006/relationships/slide" Target="slides/slide31.xml"/><Relationship Id="rId311" Type="http://schemas.openxmlformats.org/officeDocument/2006/relationships/slide" Target="slides/slide154.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56.xml"/><Relationship Id="rId234" Type="http://schemas.openxmlformats.org/officeDocument/2006/relationships/slide" Target="slides/slide77.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98.xml"/><Relationship Id="rId276" Type="http://schemas.openxmlformats.org/officeDocument/2006/relationships/slide" Target="slides/slide119.xml"/><Relationship Id="rId297" Type="http://schemas.openxmlformats.org/officeDocument/2006/relationships/slide" Target="slides/slide140.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slideMaster" Target="slideMasters/slideMaster1.xml"/><Relationship Id="rId178" Type="http://schemas.openxmlformats.org/officeDocument/2006/relationships/slide" Target="slides/slide21.xml"/><Relationship Id="rId301" Type="http://schemas.openxmlformats.org/officeDocument/2006/relationships/slide" Target="slides/slide1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363538" y="685800"/>
            <a:ext cx="61309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8"/>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7"/>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3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 y="0"/>
            <a:ext cx="9141291" cy="5111750"/>
          </a:xfrm>
          <a:prstGeom prst="rect">
            <a:avLst/>
          </a:prstGeom>
        </p:spPr>
      </p:pic>
      <p:grpSp>
        <p:nvGrpSpPr>
          <p:cNvPr id="2" name="组合 38"/>
          <p:cNvGrpSpPr/>
          <p:nvPr/>
        </p:nvGrpSpPr>
        <p:grpSpPr>
          <a:xfrm>
            <a:off x="7496052" y="-768654"/>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990979"/>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8"/>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136.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114.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11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1.xml"/><Relationship Id="rId1" Type="http://schemas.openxmlformats.org/officeDocument/2006/relationships/customXml" Target="../../customXml/item130.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1.xml"/><Relationship Id="rId1" Type="http://schemas.openxmlformats.org/officeDocument/2006/relationships/customXml" Target="../../customXml/item12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1.xml"/><Relationship Id="rId1" Type="http://schemas.openxmlformats.org/officeDocument/2006/relationships/customXml" Target="../../customXml/item14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customXml" Target="../../customXml/item156.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1.xml"/><Relationship Id="rId1" Type="http://schemas.openxmlformats.org/officeDocument/2006/relationships/customXml" Target="../../customXml/item121.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1.xml"/><Relationship Id="rId1" Type="http://schemas.openxmlformats.org/officeDocument/2006/relationships/customXml" Target="../../customXml/item14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1.xml"/><Relationship Id="rId1" Type="http://schemas.openxmlformats.org/officeDocument/2006/relationships/customXml" Target="../../customXml/item89.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1.xml"/><Relationship Id="rId1" Type="http://schemas.openxmlformats.org/officeDocument/2006/relationships/customXml" Target="../../customXml/item154.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1.xml"/><Relationship Id="rId1" Type="http://schemas.openxmlformats.org/officeDocument/2006/relationships/customXml" Target="../../customXml/item13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1.xml"/><Relationship Id="rId1" Type="http://schemas.openxmlformats.org/officeDocument/2006/relationships/customXml" Target="../../customXml/item11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148.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1.xml"/><Relationship Id="rId1" Type="http://schemas.openxmlformats.org/officeDocument/2006/relationships/customXml" Target="../../customXml/item141.xml"/><Relationship Id="rId4" Type="http://schemas.openxmlformats.org/officeDocument/2006/relationships/image" Target="../media/image10.emf"/></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1.xml"/><Relationship Id="rId1" Type="http://schemas.openxmlformats.org/officeDocument/2006/relationships/customXml" Target="../../customXml/item138.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1.xml"/><Relationship Id="rId1" Type="http://schemas.openxmlformats.org/officeDocument/2006/relationships/customXml" Target="../../customXml/item123.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1.xml"/><Relationship Id="rId1" Type="http://schemas.openxmlformats.org/officeDocument/2006/relationships/customXml" Target="../../customXml/item134.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1.xml"/><Relationship Id="rId1" Type="http://schemas.openxmlformats.org/officeDocument/2006/relationships/customXml" Target="../../customXml/item149.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customXml" Target="../../customXml/item140.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1.xml"/><Relationship Id="rId1" Type="http://schemas.openxmlformats.org/officeDocument/2006/relationships/customXml" Target="../../customXml/item8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1.xml"/><Relationship Id="rId1" Type="http://schemas.openxmlformats.org/officeDocument/2006/relationships/customXml" Target="../../customXml/item15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1.xml"/><Relationship Id="rId1" Type="http://schemas.openxmlformats.org/officeDocument/2006/relationships/customXml" Target="../../customXml/item13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13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1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152.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15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1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10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1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13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60.xml"/><Relationship Id="rId5" Type="http://schemas.openxmlformats.org/officeDocument/2006/relationships/image" Target="../media/image5.jpeg"/><Relationship Id="rId4" Type="http://schemas.openxmlformats.org/officeDocument/2006/relationships/image" Target="../media/image4.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11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12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108.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customXml" Target="../../customXml/item109.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1.bin"/><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1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15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customXml" Target="../../customXml/item44.xml"/><Relationship Id="rId1" Type="http://schemas.openxmlformats.org/officeDocument/2006/relationships/vmlDrawing" Target="../drawings/vmlDrawing2.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13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14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11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139.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14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12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12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9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10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99.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14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11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100.xml"/><Relationship Id="rId4" Type="http://schemas.openxmlformats.org/officeDocument/2006/relationships/image" Target="../media/image8.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12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8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84.xml"/><Relationship Id="rId4" Type="http://schemas.openxmlformats.org/officeDocument/2006/relationships/image" Target="../media/image9.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107.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10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106.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15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124.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129.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10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11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专题十一　议论文阅读</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3247"/>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给予更多关注的一个问题,因为成功的方法与途径包含了更多的道德与伦理因素。所以,我想,感悟成功,就</a:t>
            </a:r>
            <a:br>
              <a:rPr dirty="0"/>
            </a:br>
            <a:r>
              <a:rPr lang="zh-CN" altLang="en-US" sz="1417" kern="0" dirty="0">
                <a:solidFill>
                  <a:srgbClr val="000000"/>
                </a:solidFill>
                <a:latin typeface="Times New Roman" pitchFamily="65" charset="-122"/>
                <a:ea typeface="宋体" pitchFamily="65" charset="-122"/>
              </a:rPr>
              <a:t>是要关注走向成功的途径。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(文/阿来,有删改)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根据你对全文论述内容的理解,结合上下文,在第③段横线处补写一句话。(2分)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请分析全文的论证思路。(3分)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请你从两则链接材料中任选其一,结合选文和链接材料内容,判断它能否作为选文的论据,并陈述理由。</a:t>
            </a:r>
            <a:br>
              <a:rPr dirty="0"/>
            </a:br>
            <a:r>
              <a:rPr lang="zh-CN" altLang="en-US" sz="1417" kern="0" dirty="0">
                <a:solidFill>
                  <a:srgbClr val="000000"/>
                </a:solidFill>
                <a:latin typeface="Times New Roman" pitchFamily="65" charset="-122"/>
                <a:ea typeface="宋体" pitchFamily="65" charset="-122"/>
              </a:rPr>
              <a:t>(3分)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(Ⅰ)法国物理学家、化学家居里夫人1903年获诺贝尔物理学奖,1911年又获得诺贝尔化学奖。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(Ⅱ)我国计算机文字信息处理专家王选说:“一个人老在电视上露面,说明这个科技工作者的科技生涯基</a:t>
            </a:r>
            <a:endParaRPr lang="zh-CN" altLang="en-US" dirty="0"/>
          </a:p>
        </p:txBody>
      </p:sp>
      <p:sp>
        <p:nvSpPr>
          <p:cNvPr id="3" name="TextBox 2"/>
          <p:cNvSpPr txBox="1"/>
          <p:nvPr/>
        </p:nvSpPr>
        <p:spPr>
          <a:xfrm>
            <a:off x="720000" y="4302455"/>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本上快结束了。在第一线努力做贡献的,哪有时间去电视台做采访?”</a:t>
            </a:r>
            <a:endParaRPr lang="zh-CN" altLang="en-US" dirty="0"/>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71654" y="755675"/>
            <a:ext cx="8505000" cy="3254043"/>
            <a:chOff x="720000" y="1230658"/>
            <a:chExt cx="8505000" cy="3254043"/>
          </a:xfrm>
        </p:grpSpPr>
        <p:sp>
          <p:nvSpPr>
            <p:cNvPr id="2" name="TextBox 2"/>
            <p:cNvSpPr txBox="1"/>
            <p:nvPr/>
          </p:nvSpPr>
          <p:spPr>
            <a:xfrm>
              <a:off x="720000" y="1539279"/>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他们在劳动中学会生存,学会合作,学会创造,提高动手能力。根据材料二中第一段的调查数据可以知道,</a:t>
              </a:r>
              <a:br>
                <a:rPr dirty="0"/>
              </a:br>
              <a:r>
                <a:rPr lang="zh-CN" altLang="en-US" sz="1417" kern="0" dirty="0">
                  <a:solidFill>
                    <a:srgbClr val="000000"/>
                  </a:solidFill>
                  <a:latin typeface="Times New Roman" pitchFamily="65" charset="-122"/>
                  <a:ea typeface="宋体" pitchFamily="65" charset="-122"/>
                </a:rPr>
                <a:t>“普通中学学生普遍具有正确的劳动价值观”,根据第二段的调查数据可知,一些学生没有良好的劳动习</a:t>
              </a:r>
              <a:br>
                <a:rPr dirty="0"/>
              </a:br>
              <a:r>
                <a:rPr lang="zh-CN" altLang="en-US" sz="1417" kern="0" dirty="0">
                  <a:solidFill>
                    <a:srgbClr val="000000"/>
                  </a:solidFill>
                  <a:latin typeface="Times New Roman" pitchFamily="65" charset="-122"/>
                  <a:ea typeface="宋体" pitchFamily="65" charset="-122"/>
                </a:rPr>
                <a:t>惯,由此可知,必须端正学生的劳动价值观,并培养学生的劳动习惯。由材料三最后两句话可提炼出③④两</a:t>
              </a:r>
              <a:br>
                <a:rPr dirty="0"/>
              </a:br>
              <a:r>
                <a:rPr lang="zh-CN" altLang="en-US" sz="1417" kern="0" dirty="0">
                  <a:solidFill>
                    <a:srgbClr val="000000"/>
                  </a:solidFill>
                  <a:latin typeface="Times New Roman" pitchFamily="65" charset="-122"/>
                  <a:ea typeface="宋体" pitchFamily="65" charset="-122"/>
                </a:rPr>
                <a:t>点。另外,根据材料三中引用的古训格言可知,要重视学校劳动教育与家庭劳动教育的结合。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(示例1)劳动能让我们的学习环境更美,我们打扫卫生,布置教室,张贴书法、绘画作品,使教室更</a:t>
              </a:r>
              <a:br>
                <a:rPr dirty="0"/>
              </a:br>
              <a:r>
                <a:rPr lang="zh-CN" altLang="en-US" sz="1417" kern="0" dirty="0">
                  <a:solidFill>
                    <a:srgbClr val="000000"/>
                  </a:solidFill>
                  <a:latin typeface="Times New Roman" pitchFamily="65" charset="-122"/>
                  <a:ea typeface="宋体" pitchFamily="65" charset="-122"/>
                </a:rPr>
                <a:t>美。我们要多参加劳动,让生活更美好。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(示例2)劳动能让我们的生活环境更美,我们在庭院、小区栽花种草,使庭院、小区更加舒适、美观。我们</a:t>
              </a:r>
              <a:br>
                <a:rPr dirty="0"/>
              </a:br>
              <a:r>
                <a:rPr lang="zh-CN" altLang="en-US" sz="1417" kern="0" dirty="0">
                  <a:solidFill>
                    <a:srgbClr val="000000"/>
                  </a:solidFill>
                  <a:latin typeface="Times New Roman" pitchFamily="65" charset="-122"/>
                  <a:ea typeface="宋体" pitchFamily="65" charset="-122"/>
                </a:rPr>
                <a:t>应该多参加劳动,让生活更美好。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(联系生活经历3分,创造美的体验2分)</a:t>
              </a:r>
              <a:endParaRPr lang="zh-CN" altLang="en-US" dirty="0"/>
            </a:p>
          </p:txBody>
        </p:sp>
        <p:sp>
          <p:nvSpPr>
            <p:cNvPr id="3" name="TextBox 2"/>
            <p:cNvSpPr txBox="1"/>
            <p:nvPr/>
          </p:nvSpPr>
          <p:spPr>
            <a:xfrm>
              <a:off x="720000" y="123065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本题考查学生筛选并整合文中信息的能力。由材料一第三段可知,要通过劳动锻炼孩子的体质,让</a:t>
              </a:r>
              <a:endParaRPr lang="zh-CN" altLang="en-US" dirty="0"/>
            </a:p>
          </p:txBody>
        </p:sp>
      </p:grpSp>
      <p:grpSp>
        <p:nvGrpSpPr>
          <p:cNvPr id="5" name="组合 4">
            <a:extLst>
              <a:ext uri="{FF2B5EF4-FFF2-40B4-BE49-F238E27FC236}">
                <a16:creationId xmlns:a16="http://schemas.microsoft.com/office/drawing/2014/main" id="{916E35D5-3A36-42E5-9A26-2760A713376E}"/>
              </a:ext>
            </a:extLst>
          </p:cNvPr>
          <p:cNvGrpSpPr/>
          <p:nvPr/>
        </p:nvGrpSpPr>
        <p:grpSpPr>
          <a:xfrm>
            <a:off x="671654" y="4009718"/>
            <a:ext cx="8505000" cy="992526"/>
            <a:chOff x="720000" y="1206159"/>
            <a:chExt cx="8505000" cy="992526"/>
          </a:xfrm>
        </p:grpSpPr>
        <p:sp>
          <p:nvSpPr>
            <p:cNvPr id="6" name="TextBox 2">
              <a:extLst>
                <a:ext uri="{FF2B5EF4-FFF2-40B4-BE49-F238E27FC236}">
                  <a16:creationId xmlns:a16="http://schemas.microsoft.com/office/drawing/2014/main" id="{D872B897-5AAD-4F2A-B756-2EAF967D57DE}"/>
                </a:ext>
              </a:extLst>
            </p:cNvPr>
            <p:cNvSpPr txBox="1"/>
            <p:nvPr/>
          </p:nvSpPr>
          <p:spPr>
            <a:xfrm>
              <a:off x="720000" y="1548442"/>
              <a:ext cx="8505000" cy="65024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世界”的含意。其次联系自己的劳动经历,谈谈感受到的劳动的好处。(结合具体的劳动事例,体现出在劳</a:t>
              </a:r>
              <a:br>
                <a:rPr dirty="0"/>
              </a:br>
              <a:r>
                <a:rPr lang="zh-CN" altLang="en-US" sz="1417" kern="0" dirty="0">
                  <a:solidFill>
                    <a:srgbClr val="000000"/>
                  </a:solidFill>
                  <a:latin typeface="Times New Roman" pitchFamily="65" charset="-122"/>
                  <a:ea typeface="宋体" pitchFamily="65" charset="-122"/>
                </a:rPr>
                <a:t>动中感悟到的美好)</a:t>
              </a:r>
              <a:endParaRPr lang="zh-CN" altLang="en-US" dirty="0"/>
            </a:p>
          </p:txBody>
        </p:sp>
        <p:sp>
          <p:nvSpPr>
            <p:cNvPr id="7" name="TextBox 2">
              <a:extLst>
                <a:ext uri="{FF2B5EF4-FFF2-40B4-BE49-F238E27FC236}">
                  <a16:creationId xmlns:a16="http://schemas.microsoft.com/office/drawing/2014/main" id="{9F9B4395-971A-4352-B095-E08FBC9A7870}"/>
                </a:ext>
              </a:extLst>
            </p:cNvPr>
            <p:cNvSpPr txBox="1"/>
            <p:nvPr/>
          </p:nvSpPr>
          <p:spPr>
            <a:xfrm>
              <a:off x="720000" y="120615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本题考查学生联系生活实际对句子进行理解的能力。首先理解句子“人类往往在劳动中创造美的</a:t>
              </a:r>
              <a:endParaRPr lang="zh-CN" altLang="en-US" dirty="0"/>
            </a:p>
          </p:txBody>
        </p:sp>
      </p:gr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r>
              <a:rPr lang="zh-CN" altLang="en-US" sz="1417" kern="0" dirty="0">
                <a:solidFill>
                  <a:srgbClr val="000000"/>
                </a:solidFill>
                <a:latin typeface="Times New Roman" pitchFamily="65" charset="-122"/>
                <a:ea typeface="宋体" pitchFamily="65" charset="-122"/>
              </a:rPr>
              <a:t>(2020四川南充,5—7)阅读下面选文,完成各题。(9分)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守　拙</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弓 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①有诗云:“羁鸟恋旧林,池鱼思故渊。开荒南野际,守拙归园田。”其实,守拙并不是五柳先生的首创,老</a:t>
            </a:r>
            <a:br>
              <a:rPr dirty="0"/>
            </a:br>
            <a:r>
              <a:rPr lang="zh-CN" altLang="en-US" sz="1417" kern="0" dirty="0">
                <a:solidFill>
                  <a:srgbClr val="000000"/>
                </a:solidFill>
                <a:latin typeface="Times New Roman" pitchFamily="65" charset="-122"/>
                <a:ea typeface="宋体" pitchFamily="65" charset="-122"/>
              </a:rPr>
              <a:t>子曾说过大巧若拙。陶潜以后,也有“文以拙进,道以拙成”“天下之至拙,能胜天下之至巧”,讲的都是对</a:t>
            </a:r>
            <a:br>
              <a:rPr dirty="0"/>
            </a:br>
            <a:r>
              <a:rPr lang="zh-CN" altLang="en-US" sz="1417" kern="0" dirty="0">
                <a:solidFill>
                  <a:srgbClr val="000000"/>
                </a:solidFill>
                <a:latin typeface="Times New Roman" pitchFamily="65" charset="-122"/>
                <a:ea typeface="宋体" pitchFamily="65" charset="-122"/>
              </a:rPr>
              <a:t>守拙的推崇。《艺经》有云“凡棋有善巧者,勿与之斗巧,但守我之拙,彼巧无所施”,此之为守拙。守拙是</a:t>
            </a:r>
            <a:br>
              <a:rPr dirty="0"/>
            </a:br>
            <a:r>
              <a:rPr lang="zh-CN" altLang="en-US" sz="1417" kern="0" dirty="0">
                <a:solidFill>
                  <a:srgbClr val="000000"/>
                </a:solidFill>
                <a:latin typeface="Times New Roman" pitchFamily="65" charset="-122"/>
                <a:ea typeface="宋体" pitchFamily="65" charset="-122"/>
              </a:rPr>
              <a:t>古代围棋九等之末,因其棋力尚浅,对弈之时往往漏洞百出,谓之拙。但其往往能及时发现并修正错误,谓之</a:t>
            </a:r>
            <a:br>
              <a:rPr dirty="0"/>
            </a:br>
            <a:r>
              <a:rPr lang="zh-CN" altLang="en-US" sz="1417" kern="0" dirty="0">
                <a:solidFill>
                  <a:srgbClr val="000000"/>
                </a:solidFill>
                <a:latin typeface="Times New Roman" pitchFamily="65" charset="-122"/>
                <a:ea typeface="宋体" pitchFamily="65" charset="-122"/>
              </a:rPr>
              <a:t>守。“守拙”虽为棋品之下下品,但“守拙之道”却是宝贵的人生经验。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②守拙不失为一种明智的生活态度。有了这样的人生定力,就能摆脱私欲的羁绊,视名利淡如水;就能战胜</a:t>
            </a:r>
            <a:br>
              <a:rPr dirty="0"/>
            </a:br>
            <a:r>
              <a:rPr lang="zh-CN" altLang="en-US" sz="1417" kern="0" dirty="0">
                <a:solidFill>
                  <a:srgbClr val="000000"/>
                </a:solidFill>
                <a:latin typeface="Times New Roman" pitchFamily="65" charset="-122"/>
                <a:ea typeface="宋体" pitchFamily="65" charset="-122"/>
              </a:rPr>
              <a:t>前行路上的困难,一步一个脚印,拾级而上、奋力攀登。守拙不仅是一种品格,也是一种智慧。日日积累,久</a:t>
            </a:r>
            <a:endParaRPr lang="zh-CN" altLang="en-US" dirty="0"/>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久为功,方见其真谛,享其果实。</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③曾国藩的父亲曾麟书知道自己这辈子靠读书发达无望,遂“发愤教督诸子”,对长子曾国藩更是毫不松</a:t>
            </a:r>
            <a:br/>
            <a:r>
              <a:rPr lang="zh-CN" altLang="en-US" sz="1417" kern="0" dirty="0">
                <a:solidFill>
                  <a:srgbClr val="000000"/>
                </a:solidFill>
                <a:latin typeface="Times New Roman" pitchFamily="65" charset="-122"/>
                <a:ea typeface="宋体" pitchFamily="65" charset="-122"/>
              </a:rPr>
              <a:t>懈。但是他的教育方法十分落后:只知道一味用蛮力。他要求曾国藩,不读懂上一句,就不读下一句;不读</a:t>
            </a:r>
            <a:br/>
            <a:r>
              <a:rPr lang="zh-CN" altLang="en-US" sz="1417" kern="0" dirty="0">
                <a:solidFill>
                  <a:srgbClr val="000000"/>
                </a:solidFill>
                <a:latin typeface="Times New Roman" pitchFamily="65" charset="-122"/>
                <a:ea typeface="宋体" pitchFamily="65" charset="-122"/>
              </a:rPr>
              <a:t>完这本书,就不摸下一本书;不完成一天的学习任务,绝不睡觉。“守拙”看起来慢,其实却是最有效的,因</a:t>
            </a:r>
            <a:br/>
            <a:r>
              <a:rPr lang="zh-CN" altLang="en-US" sz="1417" kern="0" dirty="0">
                <a:solidFill>
                  <a:srgbClr val="000000"/>
                </a:solidFill>
                <a:latin typeface="Times New Roman" pitchFamily="65" charset="-122"/>
                <a:ea typeface="宋体" pitchFamily="65" charset="-122"/>
              </a:rPr>
              <a:t>为这是扎扎实实的基本功,不留遗弊。虽然曾国藩考秀才考了九年,但是一旦开窍之后,后面的路就越来越</a:t>
            </a:r>
            <a:br/>
            <a:r>
              <a:rPr lang="zh-CN" altLang="en-US" sz="1417" kern="0" dirty="0">
                <a:solidFill>
                  <a:srgbClr val="000000"/>
                </a:solidFill>
                <a:latin typeface="Times New Roman" pitchFamily="65" charset="-122"/>
                <a:ea typeface="宋体" pitchFamily="65" charset="-122"/>
              </a:rPr>
              <a:t>顺。中了秀才的第二年,他就中了举人;又四年,高中进士。而那些早早进了学的同学,后来却连举人也没</a:t>
            </a:r>
            <a:br/>
            <a:r>
              <a:rPr lang="zh-CN" altLang="en-US" sz="1417" kern="0" dirty="0">
                <a:solidFill>
                  <a:srgbClr val="000000"/>
                </a:solidFill>
                <a:latin typeface="Times New Roman" pitchFamily="65" charset="-122"/>
                <a:ea typeface="宋体" pitchFamily="65" charset="-122"/>
              </a:rPr>
              <a:t>出来一个。</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④武林道语“入门先站三年桩”,桩基功底不牢,终生仅能花拳绣腿。干事创业,唯有务实归真,沉稳内敛,</a:t>
            </a:r>
            <a:br/>
            <a:r>
              <a:rPr lang="zh-CN" altLang="en-US" sz="1417" kern="0" dirty="0">
                <a:solidFill>
                  <a:srgbClr val="000000"/>
                </a:solidFill>
                <a:latin typeface="Times New Roman" pitchFamily="65" charset="-122"/>
                <a:ea typeface="宋体" pitchFamily="65" charset="-122"/>
              </a:rPr>
              <a:t>才能成功。如果心浮气躁,急于求成,到头来只能“山河依旧”。车著明扎根川西大凉山21年,在平凡单调</a:t>
            </a:r>
            <a:br/>
            <a:r>
              <a:rPr lang="zh-CN" altLang="en-US" sz="1417" kern="0" dirty="0">
                <a:solidFill>
                  <a:srgbClr val="000000"/>
                </a:solidFill>
                <a:latin typeface="Times New Roman" pitchFamily="65" charset="-122"/>
                <a:ea typeface="宋体" pitchFamily="65" charset="-122"/>
              </a:rPr>
              <a:t>的生活中,他是抱朴守拙的苦行僧。为了航天梦,他潜心航天发射数据处理研究,托举70颗卫星奔向太空,实</a:t>
            </a:r>
            <a:br/>
            <a:r>
              <a:rPr lang="zh-CN" altLang="en-US" sz="1417" kern="0" dirty="0">
                <a:solidFill>
                  <a:srgbClr val="000000"/>
                </a:solidFill>
                <a:latin typeface="Times New Roman" pitchFamily="65" charset="-122"/>
                <a:ea typeface="宋体" pitchFamily="65" charset="-122"/>
              </a:rPr>
              <a:t>现了发射中心一次次零的突破。</a:t>
            </a:r>
            <a:endParaRPr lang="zh-CN" altLang="en-US"/>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⑤不少人总是习惯于投机取巧,不想脚踏实地,不愿下笨功夫、用实劲,而是自觉不自觉地把人生寄希望于</a:t>
            </a:r>
            <a:br>
              <a:rPr dirty="0"/>
            </a:br>
            <a:r>
              <a:rPr lang="zh-CN" altLang="en-US" sz="1417" kern="0" dirty="0">
                <a:solidFill>
                  <a:srgbClr val="000000"/>
                </a:solidFill>
                <a:latin typeface="Times New Roman" pitchFamily="65" charset="-122"/>
                <a:ea typeface="宋体" pitchFamily="65" charset="-122"/>
              </a:rPr>
              <a:t>形形色色的机会,希望兔子撞到自己的树桩上。实践中,有的喜欢抄近道,耍小聪明,见事有利可图便一窝</a:t>
            </a:r>
            <a:br>
              <a:rPr dirty="0"/>
            </a:br>
            <a:r>
              <a:rPr lang="zh-CN" altLang="en-US" sz="1417" kern="0" dirty="0">
                <a:solidFill>
                  <a:srgbClr val="000000"/>
                </a:solidFill>
                <a:latin typeface="Times New Roman" pitchFamily="65" charset="-122"/>
                <a:ea typeface="宋体" pitchFamily="65" charset="-122"/>
              </a:rPr>
              <a:t>蜂,听说有一本万利之事便趋之若鹜,其结果往往是弄巧成拙。守拙之人不会截弯取直,更不会见机行事,而</a:t>
            </a:r>
            <a:br>
              <a:rPr dirty="0"/>
            </a:br>
            <a:r>
              <a:rPr lang="zh-CN" altLang="en-US" sz="1417" kern="0" dirty="0">
                <a:solidFill>
                  <a:srgbClr val="000000"/>
                </a:solidFill>
                <a:latin typeface="Times New Roman" pitchFamily="65" charset="-122"/>
                <a:ea typeface="宋体" pitchFamily="65" charset="-122"/>
              </a:rPr>
              <a:t>是遵循着“读书百遍,其义自见”“躬行自明,身体力行”的笨办法。与借助他人之力相比,固然稍显拙陋,</a:t>
            </a:r>
            <a:br>
              <a:rPr dirty="0"/>
            </a:br>
            <a:r>
              <a:rPr lang="zh-CN" altLang="en-US" sz="1417" kern="0" dirty="0">
                <a:solidFill>
                  <a:srgbClr val="000000"/>
                </a:solidFill>
                <a:latin typeface="Times New Roman" pitchFamily="65" charset="-122"/>
                <a:ea typeface="宋体" pitchFamily="65" charset="-122"/>
              </a:rPr>
              <a:t>但正如古人所推崇的“纸上得来终觉浅,绝知此事要躬行”,要想实现个人学业的进步、事业的成功,必然</a:t>
            </a:r>
            <a:br>
              <a:rPr dirty="0"/>
            </a:br>
            <a:r>
              <a:rPr lang="zh-CN" altLang="en-US" sz="1417" kern="0" dirty="0">
                <a:solidFill>
                  <a:srgbClr val="000000"/>
                </a:solidFill>
                <a:latin typeface="Times New Roman" pitchFamily="65" charset="-122"/>
                <a:ea typeface="宋体" pitchFamily="65" charset="-122"/>
              </a:rPr>
              <a:t>需要善守读书求学之拙,干事创业之拙。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⑥世界上只有雄鹰和蜗牛能到达金字塔顶。守拙,归根结底是要当老实人、做本分事,遵循客观规律,信守</a:t>
            </a:r>
            <a:br>
              <a:rPr dirty="0"/>
            </a:br>
            <a:r>
              <a:rPr lang="zh-CN" altLang="en-US" sz="1417" kern="0" dirty="0">
                <a:solidFill>
                  <a:srgbClr val="000000"/>
                </a:solidFill>
                <a:latin typeface="Times New Roman" pitchFamily="65" charset="-122"/>
                <a:ea typeface="宋体" pitchFamily="65" charset="-122"/>
              </a:rPr>
              <a:t>天地良心,以拙立身,以拙创业,以拙求进。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(选自《做人与处世》,有删改)</a:t>
            </a:r>
            <a:endParaRPr lang="zh-CN" altLang="en-US" dirty="0"/>
          </a:p>
        </p:txBody>
      </p:sp>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135008"/>
            <a:ext cx="8505000" cy="3349693"/>
            <a:chOff x="720000" y="1135008"/>
            <a:chExt cx="8505000" cy="3349693"/>
          </a:xfrm>
        </p:grpSpPr>
        <p:sp>
          <p:nvSpPr>
            <p:cNvPr id="2" name="TextBox 2"/>
            <p:cNvSpPr txBox="1"/>
            <p:nvPr/>
          </p:nvSpPr>
          <p:spPr>
            <a:xfrm>
              <a:off x="720000" y="1475159"/>
              <a:ext cx="8505000" cy="30095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A.“守拙之道”是宝贵的人生经验。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B.守拙是一种明智的生活态度。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C.守拙以立身、创业、求进。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D.守拙不仅是一种品格,也是一种智慧。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下列选项中不能作为本文道理论据的一项是(3分)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A.文章本天成,妙手偶得之。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B.两句三年得,一吟双泪流。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C.一章三遍读,一句十回吟。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D.只要功夫深,铁杵磨成针。</a:t>
              </a:r>
              <a:endParaRPr lang="zh-CN" altLang="en-US" dirty="0"/>
            </a:p>
          </p:txBody>
        </p:sp>
        <p:sp>
          <p:nvSpPr>
            <p:cNvPr id="3" name="TextBox 2"/>
            <p:cNvSpPr txBox="1"/>
            <p:nvPr/>
          </p:nvSpPr>
          <p:spPr>
            <a:xfrm>
              <a:off x="720000" y="113500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下列对选文中心论点概括最恰当的一项是(3分)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grpSp>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314265"/>
            <a:ext cx="8505000" cy="1955990"/>
            <a:chOff x="720000" y="1314265"/>
            <a:chExt cx="8505000" cy="1955990"/>
          </a:xfrm>
        </p:grpSpPr>
        <p:sp>
          <p:nvSpPr>
            <p:cNvPr id="2" name="TextBox 2"/>
            <p:cNvSpPr txBox="1"/>
            <p:nvPr/>
          </p:nvSpPr>
          <p:spPr>
            <a:xfrm>
              <a:off x="720000" y="1606413"/>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A.第①段作者引用了大量的古诗文,目的在于引出本文的论题“守拙”,同时也增添了文章的文采。</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B.第③段举曾国藩用蛮力读书,最后取得成功的事例,论证了“守拙”是一种品格:看起来慢,却最有效。</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C.第④段先通过武林道语引出本段论点“干事创业,唯有务实归真,沉稳内敛,才能成功”,再从反面论证,</a:t>
              </a:r>
              <a:br/>
              <a:r>
                <a:rPr lang="zh-CN" altLang="en-US" sz="1417" kern="0" dirty="0">
                  <a:solidFill>
                    <a:srgbClr val="000000"/>
                  </a:solidFill>
                  <a:latin typeface="Times New Roman" pitchFamily="65" charset="-122"/>
                  <a:ea typeface="宋体" pitchFamily="65" charset="-122"/>
                </a:rPr>
                <a:t>最后用事例正面论证。</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D.第⑤段联系生活实际,通过正反对比论证,证明了只有守拙才能在学业、事业上取得成功的观点。</a:t>
              </a:r>
              <a:endParaRPr lang="zh-CN" altLang="en-US"/>
            </a:p>
          </p:txBody>
        </p:sp>
        <p:sp>
          <p:nvSpPr>
            <p:cNvPr id="3" name="TextBox 2"/>
            <p:cNvSpPr txBox="1"/>
            <p:nvPr/>
          </p:nvSpPr>
          <p:spPr>
            <a:xfrm>
              <a:off x="720000" y="131426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下列对本文论证的相关分析,不正确的一项是(3分)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gr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552" y="912801"/>
            <a:ext cx="8685448" cy="3296628"/>
            <a:chOff x="539552" y="912801"/>
            <a:chExt cx="8685448" cy="3296628"/>
          </a:xfrm>
        </p:grpSpPr>
        <p:sp>
          <p:nvSpPr>
            <p:cNvPr id="2" name="TextBox 2"/>
            <p:cNvSpPr txBox="1"/>
            <p:nvPr/>
          </p:nvSpPr>
          <p:spPr>
            <a:xfrm>
              <a:off x="539552" y="912801"/>
              <a:ext cx="8685448"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纵观全文可知,第②段中的“守拙不仅是一种品格,也是一种智慧”是承上启下的过渡句,对前文</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进行总结,后文也围绕其展开论述。它是作者在文章中所提出的最主要的思想观点,是中心论点,故选D。</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  </a:t>
              </a:r>
              <a:r>
                <a:rPr lang="zh-CN" altLang="en-US" sz="1417" kern="0" dirty="0">
                  <a:solidFill>
                    <a:srgbClr val="000000"/>
                  </a:solidFill>
                  <a:latin typeface="Times New Roman" pitchFamily="65" charset="-122"/>
                  <a:ea typeface="宋体" pitchFamily="65" charset="-122"/>
                </a:rPr>
                <a:t>  中心论点是作者表达的主要观点。通常可从标题或开头、结尾找到,也可逐段阅读,提炼各分</a:t>
              </a:r>
              <a:br>
                <a:rPr dirty="0"/>
              </a:br>
              <a:r>
                <a:rPr lang="zh-CN" altLang="en-US" sz="1417" kern="0" dirty="0">
                  <a:solidFill>
                    <a:srgbClr val="000000"/>
                  </a:solidFill>
                  <a:latin typeface="Times New Roman" pitchFamily="65" charset="-122"/>
                  <a:ea typeface="宋体" pitchFamily="65" charset="-122"/>
                </a:rPr>
                <a:t>论点进行归纳,或者是根据作者所说的道理进行概括。</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a:t>
              </a:r>
              <a:r>
                <a:rPr lang="zh-CN" altLang="en-US" sz="1417" kern="0" dirty="0">
                  <a:solidFill>
                    <a:srgbClr val="000000"/>
                  </a:solidFill>
                  <a:latin typeface="Times New Roman" pitchFamily="65" charset="-122"/>
                  <a:ea typeface="宋体" pitchFamily="65" charset="-122"/>
                </a:rPr>
                <a:t>    A项“文章本天成,妙手偶得之”意为文学素养很深的人,出于灵感,即可偶然间得到妙语佳</a:t>
              </a:r>
              <a:br>
                <a:rPr dirty="0"/>
              </a:br>
              <a:r>
                <a:rPr lang="zh-CN" altLang="en-US" sz="1417" kern="0" dirty="0">
                  <a:solidFill>
                    <a:srgbClr val="000000"/>
                  </a:solidFill>
                  <a:latin typeface="Times New Roman" pitchFamily="65" charset="-122"/>
                  <a:ea typeface="宋体" pitchFamily="65" charset="-122"/>
                </a:rPr>
                <a:t>作。与中心词“守拙”的内涵——务实归真、沉稳内敛、脚踏实地、遵循客观规律等不吻合,故不能用</a:t>
              </a:r>
              <a:br>
                <a:rPr dirty="0"/>
              </a:br>
              <a:r>
                <a:rPr lang="zh-CN" altLang="en-US" sz="1417" kern="0" dirty="0">
                  <a:solidFill>
                    <a:srgbClr val="000000"/>
                  </a:solidFill>
                  <a:latin typeface="Times New Roman" pitchFamily="65" charset="-122"/>
                  <a:ea typeface="宋体" pitchFamily="65" charset="-122"/>
                </a:rPr>
                <a:t>作本文的道理论据。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B</a:t>
              </a:r>
              <a:r>
                <a:rPr lang="zh-CN" altLang="en-US" sz="1417" kern="0" dirty="0">
                  <a:solidFill>
                    <a:srgbClr val="000000"/>
                  </a:solidFill>
                  <a:latin typeface="Times New Roman" pitchFamily="65" charset="-122"/>
                  <a:ea typeface="宋体" pitchFamily="65" charset="-122"/>
                </a:rPr>
                <a:t>　本题考查分析论证方法的能力。第③段举曾国藩的事例论证的是“守拙不仅是一种品格,也</a:t>
              </a:r>
              <a:endParaRPr lang="zh-CN" altLang="en-US" dirty="0"/>
            </a:p>
          </p:txBody>
        </p:sp>
        <p:sp>
          <p:nvSpPr>
            <p:cNvPr id="3" name="TextBox 2"/>
            <p:cNvSpPr txBox="1"/>
            <p:nvPr/>
          </p:nvSpPr>
          <p:spPr>
            <a:xfrm>
              <a:off x="639000" y="3884307"/>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是一种智慧”。</a:t>
              </a:r>
              <a:endParaRPr lang="zh-CN" altLang="en-US" dirty="0"/>
            </a:p>
          </p:txBody>
        </p:sp>
      </p:grpSp>
    </p:spTree>
    <p:custDataLst>
      <p:custData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107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r>
              <a:rPr lang="zh-CN" altLang="en-US" sz="1417" kern="0" dirty="0">
                <a:solidFill>
                  <a:srgbClr val="000000"/>
                </a:solidFill>
                <a:latin typeface="Times New Roman" pitchFamily="65" charset="-122"/>
                <a:ea typeface="宋体" pitchFamily="65" charset="-122"/>
              </a:rPr>
              <a:t>(2019广东,12—14)阅读下文,回答问题。(10分)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坚定是生命的黄金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韩青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①这个世界上,有很多人在随声附和,走着别人的路,重复着别人的生活,一言以蔽之,他们缺少独立思考、</a:t>
            </a:r>
            <a:br>
              <a:rPr dirty="0"/>
            </a:br>
            <a:r>
              <a:rPr lang="zh-CN" altLang="en-US" sz="1417" kern="0" dirty="0">
                <a:solidFill>
                  <a:srgbClr val="000000"/>
                </a:solidFill>
                <a:latin typeface="Times New Roman" pitchFamily="65" charset="-122"/>
                <a:ea typeface="宋体" pitchFamily="65" charset="-122"/>
              </a:rPr>
              <a:t>独立精神和独立人格,缺少人之为人的那份坚定。没有坚定,人就会随便更改方向,而一个随便更改方向的</a:t>
            </a:r>
            <a:br>
              <a:rPr dirty="0"/>
            </a:br>
            <a:r>
              <a:rPr lang="zh-CN" altLang="en-US" sz="1417" kern="0" dirty="0">
                <a:solidFill>
                  <a:srgbClr val="000000"/>
                </a:solidFill>
                <a:latin typeface="Times New Roman" pitchFamily="65" charset="-122"/>
                <a:ea typeface="宋体" pitchFamily="65" charset="-122"/>
              </a:rPr>
              <a:t>人,随时可能走上一条错误的道路甚至不归路。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②坚定,需要独立思考和独立精神;坚定,是我们心灵的长城。有了坚定,我们就不怕外来的一切干扰。</a:t>
            </a:r>
            <a:br>
              <a:rPr dirty="0"/>
            </a:br>
            <a:r>
              <a:rPr lang="zh-CN" altLang="en-US" sz="1417" kern="0" dirty="0">
                <a:solidFill>
                  <a:srgbClr val="000000"/>
                </a:solidFill>
                <a:latin typeface="Times New Roman" pitchFamily="65" charset="-122"/>
                <a:ea typeface="宋体" pitchFamily="65" charset="-122"/>
              </a:rPr>
              <a:t>《五灯会元》中记载了这样一件事,法常和尚是大师马祖道一的徒弟,学成后就长住大梅山,并在那里传</a:t>
            </a:r>
            <a:br>
              <a:rPr dirty="0"/>
            </a:br>
            <a:r>
              <a:rPr lang="zh-CN" altLang="en-US" sz="1417" kern="0" dirty="0">
                <a:solidFill>
                  <a:srgbClr val="000000"/>
                </a:solidFill>
                <a:latin typeface="Times New Roman" pitchFamily="65" charset="-122"/>
                <a:ea typeface="宋体" pitchFamily="65" charset="-122"/>
              </a:rPr>
              <a:t>法。马祖道一听说后,就叫自己的一位学僧前去问法常:“你在马祖那里学习,都悟到了些什么啊?”他回</a:t>
            </a:r>
            <a:br>
              <a:rPr dirty="0"/>
            </a:br>
            <a:r>
              <a:rPr lang="zh-CN" altLang="en-US" sz="1417" kern="0" dirty="0">
                <a:solidFill>
                  <a:srgbClr val="000000"/>
                </a:solidFill>
                <a:latin typeface="Times New Roman" pitchFamily="65" charset="-122"/>
                <a:ea typeface="宋体" pitchFamily="65" charset="-122"/>
              </a:rPr>
              <a:t>答道:“‘即心是佛’,所以,我就来这里讲解佛法了。”学僧说:“可是,最近大师讲‘非心非佛’。”他</a:t>
            </a:r>
            <a:endParaRPr lang="zh-CN" altLang="en-US" dirty="0"/>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听了,微微一笑,说:“这老汉还在迷惑扰乱人。他说他的,我讲我的就是了。”学僧回去一一报告给大师,</a:t>
            </a:r>
            <a:br/>
            <a:r>
              <a:rPr lang="zh-CN" altLang="en-US" sz="1417" kern="0" dirty="0">
                <a:solidFill>
                  <a:srgbClr val="000000"/>
                </a:solidFill>
                <a:latin typeface="Times New Roman" pitchFamily="65" charset="-122"/>
                <a:ea typeface="宋体" pitchFamily="65" charset="-122"/>
              </a:rPr>
              <a:t>大师听了,拊掌大声称赞说:“大梅山的梅子熟了啊。”正是坚定,使他赢得了声誉,否则,他可能会成为一</a:t>
            </a:r>
            <a:br/>
            <a:r>
              <a:rPr lang="zh-CN" altLang="en-US" sz="1417" kern="0" dirty="0">
                <a:solidFill>
                  <a:srgbClr val="000000"/>
                </a:solidFill>
                <a:latin typeface="Times New Roman" pitchFamily="65" charset="-122"/>
                <a:ea typeface="宋体" pitchFamily="65" charset="-122"/>
              </a:rPr>
              <a:t>个没有主见的人。</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③坚定,要依据事实,要在对事实正确理解、科学分析、综合评估的基础上做出判断。《容斋随笔》中提</a:t>
            </a:r>
            <a:br/>
            <a:r>
              <a:rPr lang="zh-CN" altLang="en-US" sz="1417" kern="0" dirty="0">
                <a:solidFill>
                  <a:srgbClr val="000000"/>
                </a:solidFill>
                <a:latin typeface="Times New Roman" pitchFamily="65" charset="-122"/>
                <a:ea typeface="宋体" pitchFamily="65" charset="-122"/>
              </a:rPr>
              <a:t>到这样一件事,当年,隋文帝进攻陈朝,大军已经来到江边,而陈朝的都官尚书孔范对陈后主说:“长江是天</a:t>
            </a:r>
            <a:br/>
            <a:r>
              <a:rPr lang="zh-CN" altLang="en-US" sz="1417" kern="0" dirty="0">
                <a:solidFill>
                  <a:srgbClr val="000000"/>
                </a:solidFill>
                <a:latin typeface="Times New Roman" pitchFamily="65" charset="-122"/>
                <a:ea typeface="宋体" pitchFamily="65" charset="-122"/>
              </a:rPr>
              <a:t>然屏障,自古以来分隔南北方,今天敌军难道能够飞渡吗?”陈后主认为他说得正确,也就没有严加防范,结</a:t>
            </a:r>
            <a:br/>
            <a:r>
              <a:rPr lang="zh-CN" altLang="en-US" sz="1417" kern="0" dirty="0">
                <a:solidFill>
                  <a:srgbClr val="000000"/>
                </a:solidFill>
                <a:latin typeface="Times New Roman" pitchFamily="65" charset="-122"/>
                <a:ea typeface="宋体" pitchFamily="65" charset="-122"/>
              </a:rPr>
              <a:t>果兵败亡国,孔范也流落到偏远地方。孔范的错误,就在于脱离事实,自以为是,盲目坚定。可见,对没有把</a:t>
            </a:r>
            <a:br/>
            <a:r>
              <a:rPr lang="zh-CN" altLang="en-US" sz="1417" kern="0" dirty="0">
                <a:solidFill>
                  <a:srgbClr val="000000"/>
                </a:solidFill>
                <a:latin typeface="Times New Roman" pitchFamily="65" charset="-122"/>
                <a:ea typeface="宋体" pitchFamily="65" charset="-122"/>
              </a:rPr>
              <a:t>握的事情,不要随意判断,轻易下结论。盲目的坚定,只能害人害己。</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④坚定,需要独立的人格,在该坚定的事情上,必须坚定。当年,林肯竞选总统时,几个朋友从某个会场给他</a:t>
            </a:r>
            <a:br/>
            <a:r>
              <a:rPr lang="zh-CN" altLang="en-US" sz="1417" kern="0" dirty="0">
                <a:solidFill>
                  <a:srgbClr val="000000"/>
                </a:solidFill>
                <a:latin typeface="Times New Roman" pitchFamily="65" charset="-122"/>
                <a:ea typeface="宋体" pitchFamily="65" charset="-122"/>
              </a:rPr>
              <a:t>发来电报,告诉他当总统还差两票,但只要他在当选总统后能给他们两个人在国会中谋个位置,那么票数即</a:t>
            </a:r>
            <a:br/>
            <a:r>
              <a:rPr lang="zh-CN" altLang="en-US" sz="1417" kern="0" dirty="0">
                <a:solidFill>
                  <a:srgbClr val="000000"/>
                </a:solidFill>
                <a:latin typeface="Times New Roman" pitchFamily="65" charset="-122"/>
                <a:ea typeface="宋体" pitchFamily="65" charset="-122"/>
              </a:rPr>
              <a:t>可额满。他回答道:“这不是交易,我绝不许可。”如果没有这样的坚定,他也不会成为一个受人敬仰的总</a:t>
            </a:r>
            <a:endParaRPr lang="zh-CN" altLang="en-US"/>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77732"/>
            <a:ext cx="8505000" cy="36498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统,他的名字也不会在美国历史上熠熠生辉。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⑤如果在该坚定的事上,不能做到坚定,那么这样的人就会变得不再完整。也许有人会说,管他完整不完整,</a:t>
            </a:r>
            <a:br>
              <a:rPr dirty="0"/>
            </a:br>
            <a:r>
              <a:rPr lang="zh-CN" altLang="en-US" sz="1417" kern="0" dirty="0">
                <a:solidFill>
                  <a:srgbClr val="000000"/>
                </a:solidFill>
                <a:latin typeface="Times New Roman" pitchFamily="65" charset="-122"/>
                <a:ea typeface="宋体" pitchFamily="65" charset="-122"/>
              </a:rPr>
              <a:t>只要自己的利益不受损失就行了。这种利益至上的人,十有八九是一些名利之徒,在他们的世界里,根本没</a:t>
            </a:r>
            <a:br>
              <a:rPr dirty="0"/>
            </a:br>
            <a:r>
              <a:rPr lang="zh-CN" altLang="en-US" sz="1417" kern="0" dirty="0">
                <a:solidFill>
                  <a:srgbClr val="000000"/>
                </a:solidFill>
                <a:latin typeface="Times New Roman" pitchFamily="65" charset="-122"/>
                <a:ea typeface="宋体" pitchFamily="65" charset="-122"/>
              </a:rPr>
              <a:t>有什么真理,如果有,那也是关乎利益的东西。说实话,这样随意改变自己做人的原则、底线的人,他们早已</a:t>
            </a:r>
            <a:br>
              <a:rPr dirty="0"/>
            </a:br>
            <a:r>
              <a:rPr lang="zh-CN" altLang="en-US" sz="1417" kern="0" dirty="0">
                <a:solidFill>
                  <a:srgbClr val="000000"/>
                </a:solidFill>
                <a:latin typeface="Times New Roman" pitchFamily="65" charset="-122"/>
                <a:ea typeface="宋体" pitchFamily="65" charset="-122"/>
              </a:rPr>
              <a:t>游离在真、善、美的世界之外,甚至已经游离在人的意义之外,算不上真正意义上的人,这样的人,自然没有</a:t>
            </a:r>
            <a:br>
              <a:rPr dirty="0"/>
            </a:br>
            <a:r>
              <a:rPr lang="zh-CN" altLang="en-US" sz="1417" kern="0" dirty="0">
                <a:solidFill>
                  <a:srgbClr val="000000"/>
                </a:solidFill>
                <a:latin typeface="Times New Roman" pitchFamily="65" charset="-122"/>
                <a:ea typeface="宋体" pitchFamily="65" charset="-122"/>
              </a:rPr>
              <a:t>什么境界了。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⑥著名作家张炜说:“写作是一种心灵之业,要始终听从内心的指引,更是追求真理的一种方式。”坚定也</a:t>
            </a:r>
            <a:br>
              <a:rPr dirty="0"/>
            </a:br>
            <a:r>
              <a:rPr lang="zh-CN" altLang="en-US" sz="1417" kern="0" dirty="0">
                <a:solidFill>
                  <a:srgbClr val="000000"/>
                </a:solidFill>
                <a:latin typeface="Times New Roman" pitchFamily="65" charset="-122"/>
                <a:ea typeface="宋体" pitchFamily="65" charset="-122"/>
              </a:rPr>
              <a:t>是这样,源于心灵,听从心灵,更是对真理和世间美好的捍卫。有了这样的坚定,不管是怎样的私心杂念还是</a:t>
            </a:r>
            <a:br>
              <a:rPr dirty="0"/>
            </a:br>
            <a:r>
              <a:rPr lang="zh-CN" altLang="en-US" sz="1417" kern="0" dirty="0">
                <a:solidFill>
                  <a:srgbClr val="000000"/>
                </a:solidFill>
                <a:latin typeface="Times New Roman" pitchFamily="65" charset="-122"/>
                <a:ea typeface="宋体" pitchFamily="65" charset="-122"/>
              </a:rPr>
              <a:t>五彩缤纷的诱惑,都不能改变它,因为有它当关,万夫莫开。</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⑦由此可见,坚定就是生命的黄金,有了它,我们的生命会变得更美好,更高贵,也更有价值和意义。</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(选文有删改)</a:t>
            </a:r>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(示例)就是感悟成功之后命运各种可能的走向。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本题考查学生根据文章内容补写语句的能力。阅读文章内容可知,横线处的这句话起着总结段落</a:t>
            </a:r>
            <a:br>
              <a:rPr dirty="0"/>
            </a:br>
            <a:r>
              <a:rPr lang="zh-CN" altLang="en-US" sz="1417" kern="0" dirty="0">
                <a:solidFill>
                  <a:srgbClr val="000000"/>
                </a:solidFill>
                <a:latin typeface="Times New Roman" pitchFamily="65" charset="-122"/>
                <a:ea typeface="宋体" pitchFamily="65" charset="-122"/>
              </a:rPr>
              <a:t>内容,强调分论点的作用。文段以“吸氧”作比,论述成功制造成功,也制造失败,说明成功者在成功后有不</a:t>
            </a:r>
            <a:br>
              <a:rPr dirty="0"/>
            </a:br>
            <a:r>
              <a:rPr lang="zh-CN" altLang="en-US" sz="1417" kern="0" dirty="0">
                <a:solidFill>
                  <a:srgbClr val="000000"/>
                </a:solidFill>
                <a:latin typeface="Times New Roman" pitchFamily="65" charset="-122"/>
                <a:ea typeface="宋体" pitchFamily="65" charset="-122"/>
              </a:rPr>
              <a:t>同的命运。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首先,由采访中收到短信,引出感悟成功的话题;接着,分别论证感悟成功,就是感悟成功的内涵,就</a:t>
            </a:r>
            <a:br>
              <a:rPr dirty="0"/>
            </a:br>
            <a:r>
              <a:rPr lang="zh-CN" altLang="en-US" sz="1417" kern="0" dirty="0">
                <a:solidFill>
                  <a:srgbClr val="000000"/>
                </a:solidFill>
                <a:latin typeface="Times New Roman" pitchFamily="65" charset="-122"/>
                <a:ea typeface="宋体" pitchFamily="65" charset="-122"/>
              </a:rPr>
              <a:t>是感悟成功之后命运各种可能的走向,就是要关注走向成功的途径。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本题考查学生把握论证思路的能力。用“首先</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接着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最后</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”等几个关键词串接概括的</a:t>
            </a:r>
            <a:br>
              <a:rPr dirty="0"/>
            </a:br>
            <a:r>
              <a:rPr lang="zh-CN" altLang="en-US" sz="1417" kern="0" dirty="0">
                <a:solidFill>
                  <a:srgbClr val="000000"/>
                </a:solidFill>
                <a:latin typeface="Times New Roman" pitchFamily="65" charset="-122"/>
                <a:ea typeface="宋体" pitchFamily="65" charset="-122"/>
              </a:rPr>
              <a:t>内容,体现文章的行文思路,注意围绕文章的论题或论点展开。</a:t>
            </a:r>
            <a:endParaRPr lang="zh-CN" altLang="en-US" dirty="0"/>
          </a:p>
        </p:txBody>
      </p:sp>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下列对文章的分析理解,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A.“大梅山的梅子熟了”这句话含意丰富,表面上是说梅子成熟了,实际上是说法常已经悟道并有了独立</a:t>
            </a:r>
            <a:br>
              <a:rPr dirty="0"/>
            </a:br>
            <a:r>
              <a:rPr lang="zh-CN" altLang="en-US" sz="1417" kern="0" dirty="0">
                <a:solidFill>
                  <a:srgbClr val="000000"/>
                </a:solidFill>
                <a:latin typeface="Times New Roman" pitchFamily="65" charset="-122"/>
                <a:ea typeface="宋体" pitchFamily="65" charset="-122"/>
              </a:rPr>
              <a:t>的见解。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B.第③段引用孔范的事例,论证了要多做有把握的事情,对没有把握的事情要正确理解、科学分析和综合</a:t>
            </a:r>
            <a:br>
              <a:rPr dirty="0"/>
            </a:br>
            <a:r>
              <a:rPr lang="zh-CN" altLang="en-US" sz="1417" kern="0" dirty="0">
                <a:solidFill>
                  <a:srgbClr val="000000"/>
                </a:solidFill>
                <a:latin typeface="Times New Roman" pitchFamily="65" charset="-122"/>
                <a:ea typeface="宋体" pitchFamily="65" charset="-122"/>
              </a:rPr>
              <a:t>评估的观点。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C.第④段举出林肯竞选总统的事例,旨在阐明在应该坚定的事情上,一定要坚持原则,坚守底线,保持独立的</a:t>
            </a:r>
            <a:br>
              <a:rPr dirty="0"/>
            </a:br>
            <a:r>
              <a:rPr lang="zh-CN" altLang="en-US" sz="1417" kern="0" dirty="0">
                <a:solidFill>
                  <a:srgbClr val="000000"/>
                </a:solidFill>
                <a:latin typeface="Times New Roman" pitchFamily="65" charset="-122"/>
                <a:ea typeface="宋体" pitchFamily="65" charset="-122"/>
              </a:rPr>
              <a:t>人格。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D.利益至上的人大多是名利之徒,为了利益,可以随意改变做人的原则和底线,是游离在真善美之外的没有</a:t>
            </a:r>
            <a:br>
              <a:rPr dirty="0"/>
            </a:br>
            <a:r>
              <a:rPr lang="zh-CN" altLang="en-US" sz="1417" kern="0" dirty="0">
                <a:solidFill>
                  <a:srgbClr val="000000"/>
                </a:solidFill>
                <a:latin typeface="Times New Roman" pitchFamily="65" charset="-122"/>
                <a:ea typeface="宋体" pitchFamily="65" charset="-122"/>
              </a:rPr>
              <a:t>境界的人。</a:t>
            </a:r>
            <a:endParaRPr lang="zh-CN" altLang="en-US" dirty="0"/>
          </a:p>
        </p:txBody>
      </p:sp>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832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下列与文中“坚定是生命的黄金”这个观点</a:t>
            </a:r>
            <a:r>
              <a:rPr lang="zh-CN" altLang="en-US" sz="1417" u="sng" kern="0" dirty="0">
                <a:solidFill>
                  <a:srgbClr val="000000"/>
                </a:solidFill>
                <a:latin typeface="Times New Roman" pitchFamily="65" charset="-122"/>
                <a:ea typeface="宋体" pitchFamily="65" charset="-122"/>
              </a:rPr>
              <a:t>不相符</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A.战国时期的屈原,能够在浑浊的世道中不随波逐流,“举世皆浊我独清,众人皆醉我独醒”是其人格和行</a:t>
            </a:r>
            <a:br>
              <a:rPr dirty="0"/>
            </a:br>
            <a:r>
              <a:rPr lang="zh-CN" altLang="en-US" sz="1417" kern="0" dirty="0">
                <a:solidFill>
                  <a:srgbClr val="000000"/>
                </a:solidFill>
                <a:latin typeface="Times New Roman" pitchFamily="65" charset="-122"/>
                <a:ea typeface="宋体" pitchFamily="65" charset="-122"/>
              </a:rPr>
              <a:t>为的真实写照。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B.《我最好的老师》中的怀特森老师曾说:“每一个人都应该具有独立思考和独立判断事物真伪的能力,</a:t>
            </a:r>
            <a:br>
              <a:rPr dirty="0"/>
            </a:br>
            <a:r>
              <a:rPr lang="zh-CN" altLang="en-US" sz="1417" kern="0" dirty="0">
                <a:solidFill>
                  <a:srgbClr val="000000"/>
                </a:solidFill>
                <a:latin typeface="Times New Roman" pitchFamily="65" charset="-122"/>
                <a:ea typeface="宋体" pitchFamily="65" charset="-122"/>
              </a:rPr>
              <a:t>同时也应该具有怀疑的能力。”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C.文天祥被俘后,抵制各种诱惑,在《正气歌》中写下“是气所旁薄,凛烈万古存。当其贯日月,生死安足</a:t>
            </a:r>
            <a:br>
              <a:rPr dirty="0"/>
            </a:br>
            <a:r>
              <a:rPr lang="zh-CN" altLang="en-US" sz="1417" kern="0" dirty="0">
                <a:solidFill>
                  <a:srgbClr val="000000"/>
                </a:solidFill>
                <a:latin typeface="Times New Roman" pitchFamily="65" charset="-122"/>
                <a:ea typeface="宋体" pitchFamily="65" charset="-122"/>
              </a:rPr>
              <a:t>论”的句子,以表明心志。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D.“冰冻三尺,非一日之寒”。王羲之自幼酷爱书法,坚持刻苦研习,正如他自己所说:“务斯道,废寝忘</a:t>
            </a:r>
            <a:br>
              <a:rPr dirty="0"/>
            </a:br>
            <a:r>
              <a:rPr lang="zh-CN" altLang="en-US" sz="1417" kern="0" dirty="0">
                <a:solidFill>
                  <a:srgbClr val="000000"/>
                </a:solidFill>
                <a:latin typeface="Times New Roman" pitchFamily="65" charset="-122"/>
                <a:ea typeface="宋体" pitchFamily="65" charset="-122"/>
              </a:rPr>
              <a:t>餐。”最终成为一代书法大家。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文章第⑦段,作者为什么说“坚定就是生命的黄金”?请结合全文回答。(4分)</a:t>
            </a:r>
            <a:endParaRPr lang="zh-CN" altLang="en-US" dirty="0"/>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3268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a:t>
            </a:r>
            <a:r>
              <a:rPr lang="zh-CN" altLang="en-US" sz="1417" kern="0" dirty="0">
                <a:solidFill>
                  <a:srgbClr val="000000"/>
                </a:solidFill>
                <a:latin typeface="Times New Roman" pitchFamily="65" charset="-122"/>
                <a:ea typeface="宋体" pitchFamily="65" charset="-122"/>
              </a:rPr>
              <a:t>　第③段并未论证“要多做有把握的事情”。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王羲之的例子重在论述“持之以恒,刻苦钻研”,与文中的观点并不相符。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(1)把坚定比作黄金,强调坚定的重要性。(2)有了坚定,我们就不怕外来的一切干扰。(3)有了坚定,</a:t>
            </a:r>
            <a:br>
              <a:rPr dirty="0"/>
            </a:br>
            <a:r>
              <a:rPr lang="zh-CN" altLang="en-US" sz="1417" kern="0" dirty="0">
                <a:solidFill>
                  <a:srgbClr val="000000"/>
                </a:solidFill>
                <a:latin typeface="Times New Roman" pitchFamily="65" charset="-122"/>
                <a:ea typeface="宋体" pitchFamily="65" charset="-122"/>
              </a:rPr>
              <a:t>我们的生命会变得更有价值和意义。(4)没有坚定,人可能走上一条错误的道路,甚至是不归路。(答对1点1</a:t>
            </a:r>
            <a:br>
              <a:rPr dirty="0"/>
            </a:br>
            <a:r>
              <a:rPr lang="zh-CN" altLang="en-US" sz="1417" kern="0" dirty="0">
                <a:solidFill>
                  <a:srgbClr val="000000"/>
                </a:solidFill>
                <a:latin typeface="Times New Roman" pitchFamily="65" charset="-122"/>
                <a:ea typeface="宋体" pitchFamily="65" charset="-122"/>
              </a:rPr>
              <a:t>分,2点3分,3点4分)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“坚定就是生命的黄金”是全文的中心论点,弄清每一段的意思,提取中心句梳理概括即可。</a:t>
            </a:r>
            <a:endParaRPr lang="zh-CN" altLang="en-US" dirty="0"/>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r>
              <a:rPr lang="zh-CN" altLang="en-US" sz="1417" kern="0" dirty="0">
                <a:solidFill>
                  <a:srgbClr val="000000"/>
                </a:solidFill>
                <a:latin typeface="Times New Roman" pitchFamily="65" charset="-122"/>
                <a:ea typeface="宋体" pitchFamily="65" charset="-122"/>
              </a:rPr>
              <a:t>(2019重庆A卷,18—21)阅读下面的实用类文本,回答问题。(18分)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刚刚过去的劳动节,家长们带着孩子们出去游玩,但又有多少家长在劳动节上好了“劳动”这一课呢?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放学途中,书包在长辈的肩上,孩子们却两手空空;午餐时,小学一年级的众多孩子不会剥虾,导致无从下口;</a:t>
            </a:r>
            <a:br>
              <a:rPr dirty="0"/>
            </a:br>
            <a:r>
              <a:rPr lang="zh-CN" altLang="en-US" sz="1417" kern="0" dirty="0">
                <a:solidFill>
                  <a:srgbClr val="000000"/>
                </a:solidFill>
                <a:latin typeface="Times New Roman" pitchFamily="65" charset="-122"/>
                <a:ea typeface="宋体" pitchFamily="65" charset="-122"/>
              </a:rPr>
              <a:t>更有甚者,大学生不会自己洗衣服,每周带一大包脏衣服回家。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对于劳动,家长们各有说法。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家长1:儿子从2岁多,开始自己用微波炉热牛奶。4岁多,站在小板凳上煎鸡蛋。现在6岁,可以自己煮西红</a:t>
            </a:r>
            <a:br>
              <a:rPr dirty="0"/>
            </a:br>
            <a:r>
              <a:rPr lang="zh-CN" altLang="en-US" sz="1417" kern="0" dirty="0">
                <a:solidFill>
                  <a:srgbClr val="000000"/>
                </a:solidFill>
                <a:latin typeface="Times New Roman" pitchFamily="65" charset="-122"/>
                <a:ea typeface="宋体" pitchFamily="65" charset="-122"/>
              </a:rPr>
              <a:t>柿鸡蛋面。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家长2:儿子10岁了,还不太会系鞋带。每次看他系得那么费劲,我很着急。干脆所有的鞋子都买成带粘扣</a:t>
            </a:r>
            <a:br>
              <a:rPr dirty="0"/>
            </a:br>
            <a:r>
              <a:rPr lang="zh-CN" altLang="en-US" sz="1417" kern="0" dirty="0">
                <a:solidFill>
                  <a:srgbClr val="000000"/>
                </a:solidFill>
                <a:latin typeface="Times New Roman" pitchFamily="65" charset="-122"/>
                <a:ea typeface="宋体" pitchFamily="65" charset="-122"/>
              </a:rPr>
              <a:t>的。男孩就是没有女孩那么细心,生活能力差点儿就差点儿吧。</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898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家长3:作为80后,因为有超能干的妈妈,导致我的个人生活能力很差。我倒是挺想教会孩子一些生活技能,</a:t>
            </a:r>
            <a:br/>
            <a:r>
              <a:rPr lang="zh-CN" altLang="en-US" sz="1417" kern="0" dirty="0">
                <a:solidFill>
                  <a:srgbClr val="000000"/>
                </a:solidFill>
                <a:latin typeface="Times New Roman" pitchFamily="65" charset="-122"/>
                <a:ea typeface="宋体" pitchFamily="65" charset="-122"/>
              </a:rPr>
              <a:t>问题是我自己也不太会做。对此我也很无奈。</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家长4:我觉得孩子的任务就是读书。只要学习成绩好,长大了自然有出息。至于劳动教育,对孩子没什么</a:t>
            </a:r>
            <a:br/>
            <a:r>
              <a:rPr lang="zh-CN" altLang="en-US" sz="1417" kern="0" dirty="0">
                <a:solidFill>
                  <a:srgbClr val="000000"/>
                </a:solidFill>
                <a:latin typeface="Times New Roman" pitchFamily="65" charset="-122"/>
                <a:ea typeface="宋体" pitchFamily="65" charset="-122"/>
              </a:rPr>
              <a:t>意义。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(摘自“校长会”微信公众号)</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[文本二]</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2017年9月到12月期间,</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省在八所中小学对450名师生就学校劳动教育的实施现状进行了调查,结果如</a:t>
            </a:r>
            <a:br/>
            <a:r>
              <a:rPr lang="zh-CN" altLang="en-US" sz="1417" kern="0" dirty="0">
                <a:solidFill>
                  <a:srgbClr val="000000"/>
                </a:solidFill>
                <a:latin typeface="Times New Roman" pitchFamily="65" charset="-122"/>
                <a:ea typeface="宋体" pitchFamily="65" charset="-122"/>
              </a:rPr>
              <a:t>下。</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省中小学生劳动教育的实施现状调查统计表</a:t>
            </a:r>
            <a:endParaRPr lang="zh-CN" altLang="en-US"/>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174840"/>
          <a:ext cx="7740000" cy="3095547"/>
        </p:xfrm>
        <a:graphic>
          <a:graphicData uri="http://schemas.openxmlformats.org/drawingml/2006/table">
            <a:tbl>
              <a:tblPr/>
              <a:tblGrid>
                <a:gridCol w="1935000">
                  <a:extLst>
                    <a:ext uri="{9D8B030D-6E8A-4147-A177-3AD203B41FA5}">
                      <a16:colId xmlns:a16="http://schemas.microsoft.com/office/drawing/2014/main" val="20000"/>
                    </a:ext>
                  </a:extLst>
                </a:gridCol>
                <a:gridCol w="1935000">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调查项目</a:t>
                      </a:r>
                    </a:p>
                  </a:txBody>
                  <a:tcPr marL="45720" marR="45720"/>
                </a:tc>
                <a:tc gridSpan="3">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统计数据</a:t>
                      </a:r>
                    </a:p>
                  </a:txBody>
                  <a:tcPr marL="45720" marR="45720"/>
                </a:tc>
                <a:tc hMerge="1">
                  <a:txBody>
                    <a:bodyPr/>
                    <a:lstStyle/>
                    <a:p>
                      <a:pPr eaLnBrk="0" latinLnBrk="1" hangingPunct="0"/>
                      <a:br/>
                      <a:endParaRPr/>
                    </a:p>
                  </a:txBody>
                  <a:tcPr marL="45720" marR="45720"/>
                </a:tc>
                <a:tc hMerge="1">
                  <a:txBody>
                    <a:bodyPr/>
                    <a:lstStyle/>
                    <a:p>
                      <a:pPr eaLnBrk="0" latinLnBrk="1" hangingPunct="0"/>
                      <a:br/>
                      <a:endParaRPr/>
                    </a:p>
                  </a:txBody>
                  <a:tcPr marL="45720" marR="45720"/>
                </a:tc>
                <a:extLst>
                  <a:ext uri="{0D108BD9-81ED-4DB2-BD59-A6C34878D82A}">
                    <a16:rowId xmlns:a16="http://schemas.microsoft.com/office/drawing/2014/main" val="10000"/>
                  </a:ext>
                </a:extLst>
              </a:tr>
              <a:tr h="467085">
                <a:tc rowSpan="2">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学生对开设劳</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动课的看法</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很有必要</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没有必要,瞎耽误工夫</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无所谓或讨厌</a:t>
                      </a:r>
                    </a:p>
                  </a:txBody>
                  <a:tcPr marL="45720" marR="45720"/>
                </a:tc>
                <a:extLst>
                  <a:ext uri="{0D108BD9-81ED-4DB2-BD59-A6C34878D82A}">
                    <a16:rowId xmlns:a16="http://schemas.microsoft.com/office/drawing/2014/main" val="10001"/>
                  </a:ext>
                </a:extLst>
              </a:tr>
              <a:tr h="471600">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16%</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71%</a:t>
                      </a:r>
                    </a:p>
                  </a:txBody>
                  <a:tcPr marL="45720" marR="45720"/>
                </a:tc>
                <a:extLst>
                  <a:ext uri="{0D108BD9-81ED-4DB2-BD59-A6C34878D82A}">
                    <a16:rowId xmlns:a16="http://schemas.microsoft.com/office/drawing/2014/main" val="10002"/>
                  </a:ext>
                </a:extLst>
              </a:tr>
              <a:tr h="0">
                <a:tc rowSpan="2">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学校劳动教育</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课的开设情况</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开设了</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未开设</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不清楚</a:t>
                      </a:r>
                    </a:p>
                  </a:txBody>
                  <a:tcPr marL="45720" marR="45720"/>
                </a:tc>
                <a:extLst>
                  <a:ext uri="{0D108BD9-81ED-4DB2-BD59-A6C34878D82A}">
                    <a16:rowId xmlns:a16="http://schemas.microsoft.com/office/drawing/2014/main" val="10003"/>
                  </a:ext>
                </a:extLst>
              </a:tr>
              <a:tr h="471600">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34%</a:t>
                      </a:r>
                    </a:p>
                  </a:txBody>
                  <a:tcPr marL="45720" marR="45720"/>
                </a:tc>
                <a:extLst>
                  <a:ext uri="{0D108BD9-81ED-4DB2-BD59-A6C34878D82A}">
                    <a16:rowId xmlns:a16="http://schemas.microsoft.com/office/drawing/2014/main" val="10004"/>
                  </a:ext>
                </a:extLst>
              </a:tr>
              <a:tr h="185967">
                <a:tc rowSpan="2">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劳动教育课程是</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否作为考核科目</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是</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否</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不清楚</a:t>
                      </a:r>
                    </a:p>
                  </a:txBody>
                  <a:tcPr marL="45720" marR="45720"/>
                </a:tc>
                <a:extLst>
                  <a:ext uri="{0D108BD9-81ED-4DB2-BD59-A6C34878D82A}">
                    <a16:rowId xmlns:a16="http://schemas.microsoft.com/office/drawing/2014/main" val="10005"/>
                  </a:ext>
                </a:extLst>
              </a:tr>
              <a:tr h="471600">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79%</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18%</a:t>
                      </a:r>
                    </a:p>
                  </a:txBody>
                  <a:tcPr marL="45720" marR="45720"/>
                </a:tc>
                <a:extLst>
                  <a:ext uri="{0D108BD9-81ED-4DB2-BD59-A6C34878D82A}">
                    <a16:rowId xmlns:a16="http://schemas.microsoft.com/office/drawing/2014/main" val="10006"/>
                  </a:ext>
                </a:extLst>
              </a:tr>
            </a:tbl>
          </a:graphicData>
        </a:graphic>
      </p:graphicFrame>
      <p:sp>
        <p:nvSpPr>
          <p:cNvPr id="3" name="TextBox 2"/>
          <p:cNvSpPr txBox="1"/>
          <p:nvPr/>
        </p:nvSpPr>
        <p:spPr>
          <a:xfrm>
            <a:off x="720000" y="440919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(节选自《追寻教育之源:对当前中小学劳动教育的审思》)</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23478"/>
            <a:ext cx="8505000" cy="26182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①劳动教育为孩子的幸福人生奠基,这已成为现代教育的共识。生活靠劳动创造,人生也靠劳动创造。劳</a:t>
            </a:r>
            <a:br>
              <a:rPr dirty="0"/>
            </a:br>
            <a:r>
              <a:rPr lang="zh-CN" altLang="en-US" sz="1417" kern="0" dirty="0">
                <a:solidFill>
                  <a:srgbClr val="000000"/>
                </a:solidFill>
                <a:latin typeface="Times New Roman" pitchFamily="65" charset="-122"/>
                <a:ea typeface="宋体" pitchFamily="65" charset="-122"/>
              </a:rPr>
              <a:t>动教育是提高中小学生综合素质、成就幸福圆满人生的有效途径。</a:t>
            </a:r>
            <a:r>
              <a:rPr lang="zh-CN" altLang="en-US" sz="1417" u="sng" kern="0" dirty="0">
                <a:solidFill>
                  <a:srgbClr val="000000"/>
                </a:solidFill>
                <a:latin typeface="Times New Roman" pitchFamily="65" charset="-122"/>
                <a:ea typeface="宋体" pitchFamily="65" charset="-122"/>
              </a:rPr>
              <a:t>苏联教育家马卡连柯曾指出,“劳动</a:t>
            </a:r>
            <a:br>
              <a:rPr dirty="0"/>
            </a:br>
            <a:r>
              <a:rPr lang="zh-CN" altLang="en-US" sz="1417" u="sng" kern="0" dirty="0">
                <a:solidFill>
                  <a:srgbClr val="000000"/>
                </a:solidFill>
                <a:latin typeface="Times New Roman" pitchFamily="65" charset="-122"/>
                <a:ea typeface="宋体" pitchFamily="65" charset="-122"/>
              </a:rPr>
              <a:t>永远是人类生活的基础,是人类创造幸福的基础”。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②劳动教育对于立德树人,促进学生全面发展具有不可替代的作用。劳动教育可以促进学生形成勤俭节</a:t>
            </a:r>
            <a:br>
              <a:rPr dirty="0"/>
            </a:br>
            <a:r>
              <a:rPr lang="zh-CN" altLang="en-US" sz="1417" kern="0" dirty="0">
                <a:solidFill>
                  <a:srgbClr val="000000"/>
                </a:solidFill>
                <a:latin typeface="Times New Roman" pitchFamily="65" charset="-122"/>
                <a:ea typeface="宋体" pitchFamily="65" charset="-122"/>
              </a:rPr>
              <a:t>约、踏实肯干、意志坚定、团结协作的优良品质,使之成为有大爱大德大情怀的人。品德修养需要在长</a:t>
            </a:r>
            <a:br>
              <a:rPr dirty="0"/>
            </a:br>
            <a:r>
              <a:rPr lang="zh-CN" altLang="en-US" sz="1417" kern="0" dirty="0">
                <a:solidFill>
                  <a:srgbClr val="000000"/>
                </a:solidFill>
                <a:latin typeface="Times New Roman" pitchFamily="65" charset="-122"/>
                <a:ea typeface="宋体" pitchFamily="65" charset="-122"/>
              </a:rPr>
              <a:t>期的社会实践中、在日常生活的点点滴滴中踏踏实实地磨炼达成。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③劳动可以促进学生形成基本的生活生产劳动技能、初步的职业意识、创新创业意识和动手实践的能</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力。劳动教育要在增长青少年的知识见识上下功夫,引导青少年在做中学,学中做,在社会劳动实践中增长</a:t>
            </a:r>
            <a:br/>
            <a:r>
              <a:rPr lang="zh-CN" altLang="en-US" sz="1417" kern="0" dirty="0">
                <a:solidFill>
                  <a:srgbClr val="000000"/>
                </a:solidFill>
                <a:latin typeface="Times New Roman" pitchFamily="65" charset="-122"/>
                <a:ea typeface="宋体" pitchFamily="65" charset="-122"/>
              </a:rPr>
              <a:t>见识、丰富学识、求真理、悟道理、明事理。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④劳动可以促进学生强健体魄,形成健康身心和健全人格。劳动教育要引导学生在劳动中享受乐趣、增</a:t>
            </a:r>
            <a:br/>
            <a:r>
              <a:rPr lang="zh-CN" altLang="en-US" sz="1417" kern="0" dirty="0">
                <a:solidFill>
                  <a:srgbClr val="000000"/>
                </a:solidFill>
                <a:latin typeface="Times New Roman" pitchFamily="65" charset="-122"/>
                <a:ea typeface="宋体" pitchFamily="65" charset="-122"/>
              </a:rPr>
              <a:t>强体质、健全人格、锤炼意志。</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⑤劳动教育利于加强和改进学校美育,形成以劳育美、以美育人、以文化人的育人模式,促进学生树立</a:t>
            </a:r>
            <a:br/>
            <a:r>
              <a:rPr lang="zh-CN" altLang="en-US" sz="1417" kern="0" dirty="0">
                <a:solidFill>
                  <a:srgbClr val="000000"/>
                </a:solidFill>
                <a:latin typeface="Times New Roman" pitchFamily="65" charset="-122"/>
                <a:ea typeface="宋体" pitchFamily="65" charset="-122"/>
              </a:rPr>
              <a:t>“劳动最光荣、劳动最崇高、劳动最伟大、劳动最美丽”的劳动审美观,让青少年学生在劳动创造中形</a:t>
            </a:r>
            <a:br/>
            <a:r>
              <a:rPr lang="zh-CN" altLang="en-US" sz="1417" kern="0" dirty="0">
                <a:solidFill>
                  <a:srgbClr val="000000"/>
                </a:solidFill>
                <a:latin typeface="Times New Roman" pitchFamily="65" charset="-122"/>
                <a:ea typeface="宋体" pitchFamily="65" charset="-122"/>
              </a:rPr>
              <a:t>成发现美、体验美、鉴赏美、创造美的意识和能力,从而提高学生审美能力和人文素养。</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⑥培养德智体美劳全面发展的社会主义建设者和接班人,离不开劳动教育的支撑。要把劳动教育融入劳</a:t>
            </a:r>
            <a:br/>
            <a:r>
              <a:rPr lang="zh-CN" altLang="en-US" sz="1417" kern="0" dirty="0">
                <a:solidFill>
                  <a:srgbClr val="000000"/>
                </a:solidFill>
                <a:latin typeface="Times New Roman" pitchFamily="65" charset="-122"/>
                <a:ea typeface="宋体" pitchFamily="65" charset="-122"/>
              </a:rPr>
              <a:t>动课程、校内劳动、校外劳动实践、家务劳动各环节,整体构建起德智体美劳全面培养的教育体系。(选</a:t>
            </a:r>
            <a:br/>
            <a:r>
              <a:rPr lang="zh-CN" altLang="en-US" sz="1417" kern="0" dirty="0">
                <a:solidFill>
                  <a:srgbClr val="000000"/>
                </a:solidFill>
                <a:latin typeface="Times New Roman" pitchFamily="65" charset="-122"/>
                <a:ea typeface="宋体" pitchFamily="65" charset="-122"/>
              </a:rPr>
              <a:t>自《光明日报》2018年10月11日,有删节)</a:t>
            </a:r>
            <a:endParaRPr lang="zh-CN" altLang="en-US"/>
          </a:p>
        </p:txBody>
      </p:sp>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901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下列对文本一相关内容和文本三第③⑤段内容表述</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A.文本一的第二段列出了有关劳动的种种现象,意在引起大家对劳动教育的关注。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B.“家长2”忽视孩子的劳动教育,这样做不利于培养孩子独立自主的生活能力。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C.要增长青少年的劳动知识和见识,主要靠社会劳动实践,在做中学,学中做。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D.青少年学生只有在劳动创造中才能形成发现美、体验美、鉴赏美、创造美的意识和能力。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当前不少中小学生劳动能力较差的原因有哪些?请结合文本一和文本二作答。(4分)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请写出文本三中画线句运用的论证方法,并分析其作用。(4分)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针对文本一中“家长4”关于劳动教育的看法,请运用文本三的相关内容予以反驳。(6分)</a:t>
            </a:r>
            <a:endParaRPr lang="zh-CN" altLang="en-US" dirty="0"/>
          </a:p>
        </p:txBody>
      </p:sp>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0938"/>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(4分)D　“劳动创造”并不是形成发现美、体验美、鉴赏美、创造美的意识和能力的唯一途径,</a:t>
            </a:r>
            <a:br>
              <a:rPr dirty="0"/>
            </a:br>
            <a:r>
              <a:rPr lang="zh-CN" altLang="en-US" sz="1417" kern="0" dirty="0">
                <a:solidFill>
                  <a:srgbClr val="000000"/>
                </a:solidFill>
                <a:latin typeface="Times New Roman" pitchFamily="65" charset="-122"/>
                <a:ea typeface="宋体" pitchFamily="65" charset="-122"/>
              </a:rPr>
              <a:t>“劳动教育”也起着同样的作用。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(4分)①相当多的家长不重视对孩子的劳动教育(答成“不重视对孩子劳动技能的培养”也可);(2</a:t>
            </a:r>
            <a:br>
              <a:rPr dirty="0"/>
            </a:br>
            <a:r>
              <a:rPr lang="zh-CN" altLang="en-US" sz="1417" kern="0" dirty="0">
                <a:solidFill>
                  <a:srgbClr val="000000"/>
                </a:solidFill>
                <a:latin typeface="Times New Roman" pitchFamily="65" charset="-122"/>
                <a:ea typeface="宋体" pitchFamily="65" charset="-122"/>
              </a:rPr>
              <a:t>分)②学生不重视劳动教育课的学习;(1分)③学校不重视劳动教育课的开设和劳动教育课程的考核。(1分)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从文本一和文本二来看,可以从家长、学生、学校三方面去找原因。①家长方面:四位家长只有</a:t>
            </a:r>
            <a:br>
              <a:rPr dirty="0"/>
            </a:br>
            <a:r>
              <a:rPr lang="zh-CN" altLang="en-US" sz="1417" kern="0" dirty="0">
                <a:solidFill>
                  <a:srgbClr val="000000"/>
                </a:solidFill>
                <a:latin typeface="Times New Roman" pitchFamily="65" charset="-122"/>
                <a:ea typeface="宋体" pitchFamily="65" charset="-122"/>
              </a:rPr>
              <a:t>“家长1”注重劳动教育,更多的家长不注重培养孩子的劳动意识,只注重学习教育,从而忽视了劳动教育,</a:t>
            </a:r>
            <a:br>
              <a:rPr dirty="0"/>
            </a:br>
            <a:r>
              <a:rPr lang="zh-CN" altLang="en-US" sz="1417" kern="0" dirty="0">
                <a:solidFill>
                  <a:srgbClr val="000000"/>
                </a:solidFill>
                <a:latin typeface="Times New Roman" pitchFamily="65" charset="-122"/>
                <a:ea typeface="宋体" pitchFamily="65" charset="-122"/>
              </a:rPr>
              <a:t>导致学生缺乏劳动锻炼。②学生方面:只有13%的学生认为开设劳动课有必要,大部分学生对劳动教育缺</a:t>
            </a:r>
            <a:br>
              <a:rPr dirty="0"/>
            </a:br>
            <a:r>
              <a:rPr lang="zh-CN" altLang="en-US" sz="1417" kern="0" dirty="0">
                <a:solidFill>
                  <a:srgbClr val="000000"/>
                </a:solidFill>
                <a:latin typeface="Times New Roman" pitchFamily="65" charset="-122"/>
                <a:ea typeface="宋体" pitchFamily="65" charset="-122"/>
              </a:rPr>
              <a:t>乏主动性,对开设劳动课的态度也是无所谓的。③学校方面:只有3%的学校把劳动教育课程作为考核科</a:t>
            </a:r>
            <a:br>
              <a:rPr dirty="0"/>
            </a:br>
            <a:r>
              <a:rPr lang="zh-CN" altLang="en-US" sz="1417" kern="0" dirty="0">
                <a:solidFill>
                  <a:srgbClr val="000000"/>
                </a:solidFill>
                <a:latin typeface="Times New Roman" pitchFamily="65" charset="-122"/>
                <a:ea typeface="宋体" pitchFamily="65" charset="-122"/>
              </a:rPr>
              <a:t>目,很多学校对劳动教育课程不够重视,大多学校认为劳动教育课程没有必要作为考核科目。</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280703"/>
            <a:ext cx="8505000" cy="1632362"/>
            <a:chOff x="720000" y="1280703"/>
            <a:chExt cx="8505000" cy="1632362"/>
          </a:xfrm>
        </p:grpSpPr>
        <p:sp>
          <p:nvSpPr>
            <p:cNvPr id="2" name="TextBox 2"/>
            <p:cNvSpPr txBox="1"/>
            <p:nvPr/>
          </p:nvSpPr>
          <p:spPr>
            <a:xfrm>
              <a:off x="720000" y="1599835"/>
              <a:ext cx="8505000" cy="13132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面,意味着他曾经制造成功,也表明他将不在科技领域做研究,而是有了别的人生走向。这证明了第③段的</a:t>
              </a:r>
              <a:br>
                <a:rPr dirty="0"/>
              </a:br>
              <a:r>
                <a:rPr lang="zh-CN" altLang="en-US" sz="1417" kern="0" dirty="0">
                  <a:solidFill>
                    <a:srgbClr val="000000"/>
                  </a:solidFill>
                  <a:latin typeface="Times New Roman" pitchFamily="65" charset="-122"/>
                  <a:ea typeface="宋体" pitchFamily="65" charset="-122"/>
                </a:rPr>
                <a:t>观点。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本题考查学生辨析论据的能力。论据是为了证明中心论点或分论点,把握所给材料的主要内容即</a:t>
              </a:r>
              <a:br>
                <a:rPr dirty="0"/>
              </a:br>
              <a:r>
                <a:rPr lang="zh-CN" altLang="en-US" sz="1417" kern="0" dirty="0">
                  <a:solidFill>
                    <a:srgbClr val="000000"/>
                  </a:solidFill>
                  <a:latin typeface="Times New Roman" pitchFamily="65" charset="-122"/>
                  <a:ea typeface="宋体" pitchFamily="65" charset="-122"/>
                </a:rPr>
                <a:t>可判断其能否充当文本的论据。</a:t>
              </a:r>
              <a:endParaRPr lang="zh-CN" altLang="en-US" dirty="0"/>
            </a:p>
          </p:txBody>
        </p:sp>
        <p:sp>
          <p:nvSpPr>
            <p:cNvPr id="3" name="TextBox 2"/>
            <p:cNvSpPr txBox="1"/>
            <p:nvPr/>
          </p:nvSpPr>
          <p:spPr>
            <a:xfrm>
              <a:off x="720000" y="128070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(示例)我选择第二则链接材料,它能作为选文的论据。王选表述一个科技工作者总是在电视上露</a:t>
              </a:r>
              <a:endParaRPr lang="zh-CN" altLang="en-US" dirty="0"/>
            </a:p>
          </p:txBody>
        </p:sp>
      </p:gr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(4分)道理论证(引用论证),(1分)引用名人的话,(1分)论证了“劳动教育为孩子的幸福人生奠基”</a:t>
            </a:r>
            <a:br>
              <a:rPr dirty="0"/>
            </a:br>
            <a:r>
              <a:rPr lang="zh-CN" altLang="en-US" sz="1417" kern="0" dirty="0">
                <a:solidFill>
                  <a:srgbClr val="000000"/>
                </a:solidFill>
                <a:latin typeface="Times New Roman" pitchFamily="65" charset="-122"/>
                <a:ea typeface="宋体" pitchFamily="65" charset="-122"/>
              </a:rPr>
              <a:t>这一观点,(1分)极具说服力。(1分)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画线句使用了道理论证的方法,引用了苏联教育家马卡连柯的话,有力地证明了“劳动教育为孩子</a:t>
            </a:r>
            <a:br>
              <a:rPr dirty="0"/>
            </a:br>
            <a:r>
              <a:rPr lang="zh-CN" altLang="en-US" sz="1417" kern="0" dirty="0">
                <a:solidFill>
                  <a:srgbClr val="000000"/>
                </a:solidFill>
                <a:latin typeface="Times New Roman" pitchFamily="65" charset="-122"/>
                <a:ea typeface="宋体" pitchFamily="65" charset="-122"/>
              </a:rPr>
              <a:t>的幸福人生奠基”这一观点,增强了文章的说服力和权威性。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(6分)“家长4”认为“劳动教育对孩子没什么意义”的观点是错误的。(1分)劳动(劳动教育)在</a:t>
            </a:r>
            <a:br>
              <a:rPr dirty="0"/>
            </a:br>
            <a:r>
              <a:rPr lang="zh-CN" altLang="en-US" sz="1417" kern="0" dirty="0">
                <a:solidFill>
                  <a:srgbClr val="000000"/>
                </a:solidFill>
                <a:latin typeface="Times New Roman" pitchFamily="65" charset="-122"/>
                <a:ea typeface="宋体" pitchFamily="65" charset="-122"/>
              </a:rPr>
              <a:t>培养孩子的优良品质、促进孩子的生活技能和实践能力、形成健康身心、提升审美能力方面有着不可替</a:t>
            </a:r>
            <a:br>
              <a:rPr dirty="0"/>
            </a:br>
            <a:r>
              <a:rPr lang="zh-CN" altLang="en-US" sz="1417" kern="0" dirty="0">
                <a:solidFill>
                  <a:srgbClr val="000000"/>
                </a:solidFill>
                <a:latin typeface="Times New Roman" pitchFamily="65" charset="-122"/>
                <a:ea typeface="宋体" pitchFamily="65" charset="-122"/>
              </a:rPr>
              <a:t>代的作用。(4分)因此,知识学习不能替代劳动教育。(1分)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首先要提炼出“家长4”的错误观点:一是学习成绩好就有出息,二是劳动教育没有意义。文本三</a:t>
            </a:r>
            <a:br>
              <a:rPr dirty="0"/>
            </a:br>
            <a:r>
              <a:rPr lang="zh-CN" altLang="en-US" sz="1417" kern="0" dirty="0">
                <a:solidFill>
                  <a:srgbClr val="000000"/>
                </a:solidFill>
                <a:latin typeface="Times New Roman" pitchFamily="65" charset="-122"/>
                <a:ea typeface="宋体" pitchFamily="65" charset="-122"/>
              </a:rPr>
              <a:t>其实就是一篇短小的议论文,它的中心论点是劳动教育为孩子的幸福人生奠基。文本三的第②—⑤段从</a:t>
            </a:r>
            <a:br>
              <a:rPr dirty="0"/>
            </a:br>
            <a:r>
              <a:rPr lang="zh-CN" altLang="en-US" sz="1417" kern="0" dirty="0">
                <a:solidFill>
                  <a:srgbClr val="000000"/>
                </a:solidFill>
                <a:latin typeface="Times New Roman" pitchFamily="65" charset="-122"/>
                <a:ea typeface="宋体" pitchFamily="65" charset="-122"/>
              </a:rPr>
              <a:t>四个方面论述了劳动教育对学生健康成长的作用,可以用来反驳“家长4”的观点,提炼概括这四段的段首</a:t>
            </a:r>
            <a:br>
              <a:rPr dirty="0"/>
            </a:br>
            <a:r>
              <a:rPr lang="zh-CN" altLang="en-US" sz="1417" kern="0" dirty="0">
                <a:solidFill>
                  <a:srgbClr val="000000"/>
                </a:solidFill>
                <a:latin typeface="Times New Roman" pitchFamily="65" charset="-122"/>
                <a:ea typeface="宋体" pitchFamily="65" charset="-122"/>
              </a:rPr>
              <a:t>句即可。</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十一、</a:t>
            </a:r>
            <a:r>
              <a:rPr lang="zh-CN" altLang="en-US" sz="1417" kern="0" dirty="0">
                <a:solidFill>
                  <a:srgbClr val="000000"/>
                </a:solidFill>
                <a:latin typeface="Times New Roman" pitchFamily="65" charset="-122"/>
                <a:ea typeface="宋体" pitchFamily="65" charset="-122"/>
              </a:rPr>
              <a:t>(2018张家界,18—20)阅读下文,完成1—3题。(6分)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别让速成毁了匠心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①在快节奏生活的当下,不少物事的生产创造似乎也加速起来。比如各类技能培训,只要有钱,到处都是班,</a:t>
            </a:r>
            <a:br>
              <a:rPr dirty="0"/>
            </a:br>
            <a:r>
              <a:rPr lang="zh-CN" altLang="en-US" sz="1417" kern="0" dirty="0">
                <a:solidFill>
                  <a:srgbClr val="000000"/>
                </a:solidFill>
                <a:latin typeface="Times New Roman" pitchFamily="65" charset="-122"/>
                <a:ea typeface="宋体" pitchFamily="65" charset="-122"/>
              </a:rPr>
              <a:t>两三个月就能拿到一本证书。写书、拍电视剧等等,也无不可以速成。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②现代社会,时间就是生命,办事讲效率没有错。随着科技的进步,很多事情确实可以做到事半功倍。但实</a:t>
            </a:r>
            <a:br>
              <a:rPr dirty="0"/>
            </a:br>
            <a:r>
              <a:rPr lang="zh-CN" altLang="en-US" sz="1417" kern="0" dirty="0">
                <a:solidFill>
                  <a:srgbClr val="000000"/>
                </a:solidFill>
                <a:latin typeface="Times New Roman" pitchFamily="65" charset="-122"/>
                <a:ea typeface="宋体" pitchFamily="65" charset="-122"/>
              </a:rPr>
              <a:t>践也告诉我们,有些时候“欲速则不达”,一味地追求速成不是好事。正所谓“十月怀胎,一朝分娩”,事物</a:t>
            </a:r>
            <a:br>
              <a:rPr dirty="0"/>
            </a:br>
            <a:r>
              <a:rPr lang="zh-CN" altLang="en-US" sz="1417" kern="0" dirty="0">
                <a:solidFill>
                  <a:srgbClr val="000000"/>
                </a:solidFill>
                <a:latin typeface="Times New Roman" pitchFamily="65" charset="-122"/>
                <a:ea typeface="宋体" pitchFamily="65" charset="-122"/>
              </a:rPr>
              <a:t>的成长发展往往有其规律,那些违背规律的速成,往往就会先天不足,无异于拔苗助长。一些以次充好的假</a:t>
            </a:r>
            <a:br>
              <a:rPr dirty="0"/>
            </a:br>
            <a:r>
              <a:rPr lang="zh-CN" altLang="en-US" sz="1417" kern="0" dirty="0">
                <a:solidFill>
                  <a:srgbClr val="000000"/>
                </a:solidFill>
                <a:latin typeface="Times New Roman" pitchFamily="65" charset="-122"/>
                <a:ea typeface="宋体" pitchFamily="65" charset="-122"/>
              </a:rPr>
              <a:t>冒伪劣“速成”产品,一些偷工减料的“速成”工程,等等,多是以牺牲质量或成效,乃至以牺牲安全为代</a:t>
            </a:r>
            <a:br>
              <a:rPr dirty="0"/>
            </a:br>
            <a:r>
              <a:rPr lang="zh-CN" altLang="en-US" sz="1417" kern="0" dirty="0">
                <a:solidFill>
                  <a:srgbClr val="000000"/>
                </a:solidFill>
                <a:latin typeface="Times New Roman" pitchFamily="65" charset="-122"/>
                <a:ea typeface="宋体" pitchFamily="65" charset="-122"/>
              </a:rPr>
              <a:t>价,这样的速成就不仅无益,而且有害。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③常言道:慢工出细活,文火煲靓汤。很多事急不得,更速成不得。古人对事物的创造,往往是匠心独运,不</a:t>
            </a:r>
            <a:endParaRPr lang="zh-CN" altLang="en-US" dirty="0"/>
          </a:p>
        </p:txBody>
      </p:sp>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尚速成。如丝绸、瓷器、漆器、金银器等各类技艺精湛的手工艺品,饱蘸着匠人们对自然的敬畏、对创</a:t>
            </a:r>
            <a:br/>
            <a:r>
              <a:rPr lang="zh-CN" altLang="en-US" sz="1417" kern="0" dirty="0">
                <a:solidFill>
                  <a:srgbClr val="000000"/>
                </a:solidFill>
                <a:latin typeface="Times New Roman" pitchFamily="65" charset="-122"/>
                <a:ea typeface="宋体" pitchFamily="65" charset="-122"/>
              </a:rPr>
              <a:t>造的虔敬、对工序的苛求。有多少巨匠们一生默默无闻,远离名利场,只为了完成一件作品、办好一件事</a:t>
            </a:r>
            <a:br/>
            <a:r>
              <a:rPr lang="zh-CN" altLang="en-US" sz="1417" kern="0" dirty="0">
                <a:solidFill>
                  <a:srgbClr val="000000"/>
                </a:solidFill>
                <a:latin typeface="Times New Roman" pitchFamily="65" charset="-122"/>
                <a:ea typeface="宋体" pitchFamily="65" charset="-122"/>
              </a:rPr>
              <a:t>情。盛于魏晋时期的“百炼钢”之术,其制作过程需工匠把精铁加热锻打一百多次,一锻一称,直到斤两不</a:t>
            </a:r>
            <a:br/>
            <a:r>
              <a:rPr lang="zh-CN" altLang="en-US" sz="1417" kern="0" dirty="0">
                <a:solidFill>
                  <a:srgbClr val="000000"/>
                </a:solidFill>
                <a:latin typeface="Times New Roman" pitchFamily="65" charset="-122"/>
                <a:ea typeface="宋体" pitchFamily="65" charset="-122"/>
              </a:rPr>
              <a:t>减,如此千锤百炼,最终锻出高纯度的器具。这一丝不苟的工序、精湛的技术、专注的追求、精益求精的</a:t>
            </a:r>
            <a:br/>
            <a:r>
              <a:rPr lang="zh-CN" altLang="en-US" sz="1417" kern="0" dirty="0">
                <a:solidFill>
                  <a:srgbClr val="000000"/>
                </a:solidFill>
                <a:latin typeface="Times New Roman" pitchFamily="65" charset="-122"/>
                <a:ea typeface="宋体" pitchFamily="65" charset="-122"/>
              </a:rPr>
              <a:t>精神,正是我们今天所倡导的“工匠精神”。</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④“人心惟危,道心惟微;惟精惟一,允执厥中。”只有沉得下心,才会创造出经得起时间检验和考验的产</a:t>
            </a:r>
            <a:br/>
            <a:r>
              <a:rPr lang="zh-CN" altLang="en-US" sz="1417" kern="0" dirty="0">
                <a:solidFill>
                  <a:srgbClr val="000000"/>
                </a:solidFill>
                <a:latin typeface="Times New Roman" pitchFamily="65" charset="-122"/>
                <a:ea typeface="宋体" pitchFamily="65" charset="-122"/>
              </a:rPr>
              <a:t>品。高凤林作为一名特种熔融焊接工,35年如一日,一心专注于火箭发动机焊接工作,被称为焊接火箭“心</a:t>
            </a:r>
            <a:br/>
            <a:r>
              <a:rPr lang="zh-CN" altLang="en-US" sz="1417" kern="0" dirty="0">
                <a:solidFill>
                  <a:srgbClr val="000000"/>
                </a:solidFill>
                <a:latin typeface="Times New Roman" pitchFamily="65" charset="-122"/>
                <a:ea typeface="宋体" pitchFamily="65" charset="-122"/>
              </a:rPr>
              <a:t>脏”的人,0.08毫米是高凤林焊接生涯里挑战过的最薄纪录。载人潜水器有十几万个零部件,其组装对精</a:t>
            </a:r>
            <a:br/>
            <a:r>
              <a:rPr lang="zh-CN" altLang="en-US" sz="1417" kern="0" dirty="0">
                <a:solidFill>
                  <a:srgbClr val="000000"/>
                </a:solidFill>
                <a:latin typeface="Times New Roman" pitchFamily="65" charset="-122"/>
                <a:ea typeface="宋体" pitchFamily="65" charset="-122"/>
              </a:rPr>
              <a:t>密度要求达到“丝”级,顾秋亮作为一名焊工,40多年来兢兢业业、刻苦钻研,在平凡的岗位上不断追求卓</a:t>
            </a:r>
            <a:br/>
            <a:r>
              <a:rPr lang="zh-CN" altLang="en-US" sz="1417" kern="0" dirty="0">
                <a:solidFill>
                  <a:srgbClr val="000000"/>
                </a:solidFill>
                <a:latin typeface="Times New Roman" pitchFamily="65" charset="-122"/>
                <a:ea typeface="宋体" pitchFamily="65" charset="-122"/>
              </a:rPr>
              <a:t>越,一次又一次挑战极限,成功把“蛟龙”送入海底,他也被称为“有钻劲儿的螺丝钉”。没有那种精细入</a:t>
            </a:r>
            <a:br/>
            <a:r>
              <a:rPr lang="zh-CN" altLang="en-US" sz="1417" kern="0" dirty="0">
                <a:solidFill>
                  <a:srgbClr val="000000"/>
                </a:solidFill>
                <a:latin typeface="Times New Roman" pitchFamily="65" charset="-122"/>
                <a:ea typeface="宋体" pitchFamily="65" charset="-122"/>
              </a:rPr>
              <a:t>微的追求,没有那种“差之毫厘,谬以千里”的体认,就很难有过硬的高精尖技术。</a:t>
            </a:r>
            <a:endParaRPr lang="zh-CN" altLang="en-US"/>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59039"/>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⑤其实,不管是科技研究、手工制造、养殖种植,还是行医执教、著书立说,行业千万种,从业者至少都应该</a:t>
            </a:r>
            <a:br>
              <a:rPr dirty="0"/>
            </a:br>
            <a:r>
              <a:rPr lang="zh-CN" altLang="en-US" sz="1417" kern="0" dirty="0">
                <a:solidFill>
                  <a:srgbClr val="000000"/>
                </a:solidFill>
                <a:latin typeface="Times New Roman" pitchFamily="65" charset="-122"/>
                <a:ea typeface="宋体" pitchFamily="65" charset="-122"/>
              </a:rPr>
              <a:t>有一颗基本的“匠心”。这颗匠心,不仅是对规律的尊重,对创造的敬畏,更是一种一丝不苟、追求卓越的</a:t>
            </a:r>
            <a:br>
              <a:rPr dirty="0"/>
            </a:br>
            <a:r>
              <a:rPr lang="zh-CN" altLang="en-US" sz="1417" kern="0" dirty="0">
                <a:solidFill>
                  <a:srgbClr val="000000"/>
                </a:solidFill>
                <a:latin typeface="Times New Roman" pitchFamily="65" charset="-122"/>
                <a:ea typeface="宋体" pitchFamily="65" charset="-122"/>
              </a:rPr>
              <a:t>精神。</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。有此匠心,才会耐得住寂寞,坐得住冷板凳,下得了苦功夫,生出一种宁静致</a:t>
            </a:r>
            <a:br>
              <a:rPr dirty="0"/>
            </a:br>
            <a:r>
              <a:rPr lang="zh-CN" altLang="en-US" sz="1417" kern="0" dirty="0">
                <a:solidFill>
                  <a:srgbClr val="000000"/>
                </a:solidFill>
                <a:latin typeface="Times New Roman" pitchFamily="65" charset="-122"/>
                <a:ea typeface="宋体" pitchFamily="65" charset="-122"/>
              </a:rPr>
              <a:t>远、潜心于事的定力。涵养工匠精神,容不得浮躁,容不得唯利是图,容不得急功近利的“速成”。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⑥“速成”是匠心的克星,欲养匠心,必戒“速成心”。多少粗制滥造、速生速朽的物事告诉我们,急于求</a:t>
            </a:r>
            <a:br>
              <a:rPr dirty="0"/>
            </a:br>
            <a:r>
              <a:rPr lang="zh-CN" altLang="en-US" sz="1417" kern="0" dirty="0">
                <a:solidFill>
                  <a:srgbClr val="000000"/>
                </a:solidFill>
                <a:latin typeface="Times New Roman" pitchFamily="65" charset="-122"/>
                <a:ea typeface="宋体" pitchFamily="65" charset="-122"/>
              </a:rPr>
              <a:t>成于事无益,急功近利更难立身。唯养一颗匠心,不迷于声色,不惑于杂乱,沉潜自己、专注一事,方能有所</a:t>
            </a:r>
            <a:br>
              <a:rPr dirty="0"/>
            </a:br>
            <a:r>
              <a:rPr lang="zh-CN" altLang="en-US" sz="1417" kern="0" dirty="0">
                <a:solidFill>
                  <a:srgbClr val="000000"/>
                </a:solidFill>
                <a:latin typeface="Times New Roman" pitchFamily="65" charset="-122"/>
                <a:ea typeface="宋体" pitchFamily="65" charset="-122"/>
              </a:rPr>
              <a:t>成、有所立。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(节选自《人民日报》)</a:t>
            </a:r>
            <a:endParaRPr lang="zh-CN" altLang="en-US" dirty="0"/>
          </a:p>
        </p:txBody>
      </p:sp>
      <p:grpSp>
        <p:nvGrpSpPr>
          <p:cNvPr id="3" name="组合 2"/>
          <p:cNvGrpSpPr/>
          <p:nvPr/>
        </p:nvGrpSpPr>
        <p:grpSpPr>
          <a:xfrm>
            <a:off x="720000" y="3549068"/>
            <a:ext cx="8505000" cy="1007071"/>
            <a:chOff x="720000" y="902291"/>
            <a:chExt cx="8505000" cy="1007071"/>
          </a:xfrm>
        </p:grpSpPr>
        <p:sp>
          <p:nvSpPr>
            <p:cNvPr id="4" name="TextBox 2"/>
            <p:cNvSpPr txBox="1"/>
            <p:nvPr/>
          </p:nvSpPr>
          <p:spPr>
            <a:xfrm>
              <a:off x="720000" y="156185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最后强调“精湛的技术、专注的追求、精益求精的精神就是工匠精神”。</a:t>
              </a:r>
              <a:endParaRPr lang="zh-CN" altLang="en-US" dirty="0"/>
            </a:p>
          </p:txBody>
        </p:sp>
        <p:sp>
          <p:nvSpPr>
            <p:cNvPr id="5" name="TextBox 4"/>
            <p:cNvSpPr txBox="1"/>
            <p:nvPr/>
          </p:nvSpPr>
          <p:spPr>
            <a:xfrm>
              <a:off x="720000" y="902291"/>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文段③论证思路清晰,请按提示把横线上的内容补充完整。(2分)</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先用俗语引出观点“古人对事物的创造,往往是匠心独运,不尚速成”,再        ,</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gr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0000" y="984239"/>
            <a:ext cx="8505000" cy="3351273"/>
            <a:chOff x="720000" y="984239"/>
            <a:chExt cx="8505000" cy="3351273"/>
          </a:xfrm>
        </p:grpSpPr>
        <p:sp>
          <p:nvSpPr>
            <p:cNvPr id="2" name="TextBox 2"/>
            <p:cNvSpPr txBox="1"/>
            <p:nvPr/>
          </p:nvSpPr>
          <p:spPr>
            <a:xfrm>
              <a:off x="720000" y="984239"/>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在文段⑤空白处补充一个论据,你认为下列哪项最合适?(2分)(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A.荣氏集团的奠基人荣德生先生从一名学徒做起,成为当时蜚声中外的实业巨子,拥有亿万财富,而在他的</a:t>
              </a:r>
              <a:br>
                <a:rPr dirty="0"/>
              </a:br>
              <a:r>
                <a:rPr lang="zh-CN" altLang="en-US" sz="1417" kern="0" dirty="0">
                  <a:solidFill>
                    <a:srgbClr val="000000"/>
                  </a:solidFill>
                  <a:latin typeface="Times New Roman" pitchFamily="65" charset="-122"/>
                  <a:ea typeface="宋体" pitchFamily="65" charset="-122"/>
                </a:rPr>
                <a:t>居室里却挂着一幅亲书的横幅:“立上等愿,结中等缘,享下等福。”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B.著名作家二月河在谈到“成功秘诀”时,曾说过:“我没什么才气——我写小说基本上是个苦力活,不信</a:t>
              </a:r>
              <a:br>
                <a:rPr dirty="0"/>
              </a:br>
              <a:r>
                <a:rPr lang="zh-CN" altLang="en-US" sz="1417" kern="0" dirty="0">
                  <a:solidFill>
                    <a:srgbClr val="000000"/>
                  </a:solidFill>
                  <a:latin typeface="Times New Roman" pitchFamily="65" charset="-122"/>
                  <a:ea typeface="宋体" pitchFamily="65" charset="-122"/>
                </a:rPr>
                <a:t>你试试,一天写上十几个小时,一写就是二十年,怎么着也能够弄点东西出来。”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C.法拉第要求弟子每天记录实验结果,弟子觉得这事枯燥无味,不久就离开了。凭着强大的决心和毅力,法</a:t>
              </a:r>
              <a:br>
                <a:rPr dirty="0"/>
              </a:br>
              <a:r>
                <a:rPr lang="zh-CN" altLang="en-US" sz="1417" kern="0" dirty="0">
                  <a:solidFill>
                    <a:srgbClr val="000000"/>
                  </a:solidFill>
                  <a:latin typeface="Times New Roman" pitchFamily="65" charset="-122"/>
                  <a:ea typeface="宋体" pitchFamily="65" charset="-122"/>
                </a:rPr>
                <a:t>拉第却矢志不移地坚持了10年,最终法拉第在电磁学方面有了重大的发现。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D.一部《战争与和平》,草婴整整翻译了6年。他一生始终追求像原著一样的艺术标准,翻译作品始终遵从</a:t>
              </a:r>
              <a:endParaRPr lang="zh-CN" altLang="en-US" dirty="0"/>
            </a:p>
          </p:txBody>
        </p:sp>
        <p:sp>
          <p:nvSpPr>
            <p:cNvPr id="5" name="TextBox 2"/>
            <p:cNvSpPr txBox="1"/>
            <p:nvPr/>
          </p:nvSpPr>
          <p:spPr>
            <a:xfrm>
              <a:off x="720000" y="3672524"/>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六道工序:研读原著、译文、读译文、请人朗读、交编审、打磨求“神韵”。</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联系学习与生活实际,谈谈你阅读本文后获得的启示。(2分)</a:t>
              </a:r>
              <a:endParaRPr lang="zh-CN" altLang="en-US" dirty="0"/>
            </a:p>
          </p:txBody>
        </p:sp>
      </p:gr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07562"/>
            <a:ext cx="8505000" cy="297707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用丝绸、漆器等古代手工艺品匠人们的事例和魏晋时期“百炼钢”之术的事例来论证古人对事</a:t>
            </a:r>
            <a:br>
              <a:rPr dirty="0"/>
            </a:br>
            <a:r>
              <a:rPr lang="zh-CN" altLang="en-US" sz="1417" kern="0" dirty="0">
                <a:solidFill>
                  <a:srgbClr val="000000"/>
                </a:solidFill>
                <a:latin typeface="Times New Roman" pitchFamily="65" charset="-122"/>
                <a:ea typeface="宋体" pitchFamily="65" charset="-122"/>
              </a:rPr>
              <a:t>物的创造不尚速成这个观点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从文题中已给出的部分获得启示,横线处要填的内容通过概括文段③第4、5、6句得出。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文段空白处补充的论据要能够体现“一丝不苟、追求卓越的精神”。A项论证的是为人处</a:t>
            </a:r>
            <a:br>
              <a:rPr dirty="0"/>
            </a:br>
            <a:r>
              <a:rPr lang="zh-CN" altLang="en-US" sz="1417" kern="0" dirty="0">
                <a:solidFill>
                  <a:srgbClr val="000000"/>
                </a:solidFill>
                <a:latin typeface="Times New Roman" pitchFamily="65" charset="-122"/>
                <a:ea typeface="宋体" pitchFamily="65" charset="-122"/>
              </a:rPr>
              <a:t>世的道理:看问题要高瞻远瞩,做人应低调处世,做事该留有余地。B项论证的是成功的秘诀是坚持不懈。</a:t>
            </a:r>
            <a:br>
              <a:rPr dirty="0"/>
            </a:br>
            <a:r>
              <a:rPr lang="zh-CN" altLang="en-US" sz="1417" kern="0" dirty="0">
                <a:solidFill>
                  <a:srgbClr val="000000"/>
                </a:solidFill>
                <a:latin typeface="Times New Roman" pitchFamily="65" charset="-122"/>
                <a:ea typeface="宋体" pitchFamily="65" charset="-122"/>
              </a:rPr>
              <a:t>C项论证的是要有强大的决心和毅力。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(提示)谈从文章中获得的启示,不能脱离文章内容,要在把握文章中心的基础上结合学习和生活实</a:t>
            </a:r>
            <a:br>
              <a:rPr dirty="0"/>
            </a:br>
            <a:r>
              <a:rPr lang="zh-CN" altLang="en-US" sz="1417" kern="0" dirty="0">
                <a:solidFill>
                  <a:srgbClr val="000000"/>
                </a:solidFill>
                <a:latin typeface="Times New Roman" pitchFamily="65" charset="-122"/>
                <a:ea typeface="宋体" pitchFamily="65" charset="-122"/>
              </a:rPr>
              <a:t>际表述。可围绕“工匠精神”“专注一事”“沉潜自己”等中心词作答。</a:t>
            </a:r>
            <a:endParaRPr lang="zh-CN" altLang="en-US" dirty="0"/>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十二、</a:t>
            </a:r>
            <a:r>
              <a:rPr lang="zh-CN" altLang="en-US" sz="1417" kern="0" dirty="0">
                <a:solidFill>
                  <a:srgbClr val="000000"/>
                </a:solidFill>
                <a:latin typeface="Times New Roman" pitchFamily="65" charset="-122"/>
                <a:ea typeface="宋体" pitchFamily="65" charset="-122"/>
              </a:rPr>
              <a:t>(2016宁夏,14—18)阅读下文,完成问题。(10分)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敢做先锋　不当看客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①先锋是社会的先导、国家的栋梁。争做先锋,是青年的朝气所在,也是社会的希望所在。歌德曾说:“创</a:t>
            </a:r>
            <a:br>
              <a:rPr dirty="0"/>
            </a:br>
            <a:r>
              <a:rPr lang="zh-CN" altLang="en-US" sz="1417" kern="0" dirty="0">
                <a:solidFill>
                  <a:srgbClr val="000000"/>
                </a:solidFill>
                <a:latin typeface="Times New Roman" pitchFamily="65" charset="-122"/>
                <a:ea typeface="宋体" pitchFamily="65" charset="-122"/>
              </a:rPr>
              <a:t>造一切非凡事物的那种神圣的爽朗精神,总是同青年时代的创造力联系在一起的。”让创新成为青春远</a:t>
            </a:r>
            <a:br>
              <a:rPr dirty="0"/>
            </a:br>
            <a:r>
              <a:rPr lang="zh-CN" altLang="en-US" sz="1417" kern="0" dirty="0">
                <a:solidFill>
                  <a:srgbClr val="000000"/>
                </a:solidFill>
                <a:latin typeface="Times New Roman" pitchFamily="65" charset="-122"/>
                <a:ea typeface="宋体" pitchFamily="65" charset="-122"/>
              </a:rPr>
              <a:t>航的动力,让青春年华焕发出绚丽光彩,是每一位青年人的责任所系。青年人有梦想、不苟且、做先锋,才</a:t>
            </a:r>
            <a:br>
              <a:rPr dirty="0"/>
            </a:br>
            <a:r>
              <a:rPr lang="zh-CN" altLang="en-US" sz="1417" kern="0" dirty="0">
                <a:solidFill>
                  <a:srgbClr val="000000"/>
                </a:solidFill>
                <a:latin typeface="Times New Roman" pitchFamily="65" charset="-122"/>
                <a:ea typeface="宋体" pitchFamily="65" charset="-122"/>
              </a:rPr>
              <a:t>能铸就“更好的自己”,也才能成就“青春之中国”。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②我们的社会向来不缺少披坚执锐、勇于担当的青年才俊。然而,也有极少数青年面对物质潮流的冲</a:t>
            </a:r>
            <a:br>
              <a:rPr dirty="0"/>
            </a:br>
            <a:r>
              <a:rPr lang="zh-CN" altLang="en-US" sz="1417" kern="0" dirty="0">
                <a:solidFill>
                  <a:srgbClr val="000000"/>
                </a:solidFill>
                <a:latin typeface="Times New Roman" pitchFamily="65" charset="-122"/>
                <a:ea typeface="宋体" pitchFamily="65" charset="-122"/>
              </a:rPr>
              <a:t>击、浮躁风气的裹挟、功利心态的侵蚀,选择做无所事事的过客或麻木不仁的看客,甘愿当空心人。当别</a:t>
            </a:r>
            <a:br>
              <a:rPr dirty="0"/>
            </a:br>
            <a:r>
              <a:rPr lang="zh-CN" altLang="en-US" sz="1417" kern="0" dirty="0">
                <a:solidFill>
                  <a:srgbClr val="000000"/>
                </a:solidFill>
                <a:latin typeface="Times New Roman" pitchFamily="65" charset="-122"/>
                <a:ea typeface="宋体" pitchFamily="65" charset="-122"/>
              </a:rPr>
              <a:t>人乐善好施时,他嘲笑人家;当别人坚守原则时,他轻视人家;当别人奋力打拼时,他鄙夷人家。当青春被负</a:t>
            </a:r>
            <a:br>
              <a:rPr dirty="0"/>
            </a:br>
            <a:r>
              <a:rPr lang="zh-CN" altLang="en-US" sz="1417" kern="0" dirty="0">
                <a:solidFill>
                  <a:srgbClr val="000000"/>
                </a:solidFill>
                <a:latin typeface="Times New Roman" pitchFamily="65" charset="-122"/>
                <a:ea typeface="宋体" pitchFamily="65" charset="-122"/>
              </a:rPr>
              <a:t>能量充塞,又何来那么一股子冲劲与闯劲?</a:t>
            </a:r>
            <a:endParaRPr lang="zh-CN" altLang="en-US" dirty="0"/>
          </a:p>
        </p:txBody>
      </p:sp>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695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③人的生命何其短暂,韶华何其难留,谁也没有资格去挥霍自己的青春。鲁迅先生说过,对青年不能一概而</a:t>
            </a:r>
            <a:br>
              <a:rPr dirty="0"/>
            </a:br>
            <a:r>
              <a:rPr lang="zh-CN" altLang="en-US" sz="1417" kern="0" dirty="0">
                <a:solidFill>
                  <a:srgbClr val="000000"/>
                </a:solidFill>
                <a:latin typeface="Times New Roman" pitchFamily="65" charset="-122"/>
                <a:ea typeface="宋体" pitchFamily="65" charset="-122"/>
              </a:rPr>
              <a:t>论,“有醒着的,有睡着的,有昏着的,有躺着的,有玩着的,此外还有很多。但是自然也有要前进的”。不同</a:t>
            </a:r>
            <a:br>
              <a:rPr dirty="0"/>
            </a:br>
            <a:r>
              <a:rPr lang="zh-CN" altLang="en-US" sz="1417" kern="0" dirty="0">
                <a:solidFill>
                  <a:srgbClr val="000000"/>
                </a:solidFill>
                <a:latin typeface="Times New Roman" pitchFamily="65" charset="-122"/>
                <a:ea typeface="宋体" pitchFamily="65" charset="-122"/>
              </a:rPr>
              <a:t>的精神状态决定不同的生命质量。心中有阳光,脚下有力量。尽管道路充满泥泞,但“前进的”青年多了</a:t>
            </a:r>
            <a:br>
              <a:rPr dirty="0"/>
            </a:br>
            <a:r>
              <a:rPr lang="zh-CN" altLang="en-US" sz="1417" kern="0" dirty="0">
                <a:solidFill>
                  <a:srgbClr val="000000"/>
                </a:solidFill>
                <a:latin typeface="Times New Roman" pitchFamily="65" charset="-122"/>
                <a:ea typeface="宋体" pitchFamily="65" charset="-122"/>
              </a:rPr>
              <a:t>起来,就会带领和团结更多的人在坚守和平凡中创造非凡。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④陈毅同志曾经说:“青年是时代的先锋,先锋责任的完成,只有从斗争锻炼中可以得到。”心中有梦,何</a:t>
            </a:r>
            <a:br>
              <a:rPr dirty="0"/>
            </a:br>
            <a:r>
              <a:rPr lang="zh-CN" altLang="en-US" sz="1417" kern="0" dirty="0">
                <a:solidFill>
                  <a:srgbClr val="000000"/>
                </a:solidFill>
                <a:latin typeface="Times New Roman" pitchFamily="65" charset="-122"/>
                <a:ea typeface="宋体" pitchFamily="65" charset="-122"/>
              </a:rPr>
              <a:t>惧远方。</a:t>
            </a:r>
            <a:r>
              <a:rPr lang="zh-CN" altLang="en-US" sz="1417" u="sng" kern="0" dirty="0">
                <a:solidFill>
                  <a:srgbClr val="000000"/>
                </a:solidFill>
                <a:latin typeface="Times New Roman" pitchFamily="65" charset="-122"/>
                <a:ea typeface="宋体" pitchFamily="65" charset="-122"/>
              </a:rPr>
              <a:t>你曾经摔跤的地方,也许就是通往成功之途的出发地;你曾经努力的方向,也许就是你赢得人生精</a:t>
            </a:r>
            <a:br>
              <a:rPr dirty="0"/>
            </a:br>
            <a:r>
              <a:rPr lang="zh-CN" altLang="en-US" sz="1417" u="sng" kern="0" dirty="0">
                <a:solidFill>
                  <a:srgbClr val="000000"/>
                </a:solidFill>
                <a:latin typeface="Times New Roman" pitchFamily="65" charset="-122"/>
                <a:ea typeface="宋体" pitchFamily="65" charset="-122"/>
              </a:rPr>
              <a:t>彩的前奏曲。</a:t>
            </a:r>
            <a:r>
              <a:rPr lang="zh-CN" altLang="en-US" sz="1417" kern="0" dirty="0">
                <a:solidFill>
                  <a:srgbClr val="000000"/>
                </a:solidFill>
                <a:latin typeface="Times New Roman" pitchFamily="65" charset="-122"/>
                <a:ea typeface="宋体" pitchFamily="65" charset="-122"/>
              </a:rPr>
              <a:t>青春的世界,在诗人看来,“沙粒要变成珍珠,石头要化作黄金”“枯枝长出鲜果,沙漠布满森</a:t>
            </a:r>
            <a:br>
              <a:rPr dirty="0"/>
            </a:br>
            <a:r>
              <a:rPr lang="zh-CN" altLang="en-US" sz="1417" kern="0" dirty="0">
                <a:solidFill>
                  <a:srgbClr val="000000"/>
                </a:solidFill>
                <a:latin typeface="Times New Roman" pitchFamily="65" charset="-122"/>
                <a:ea typeface="宋体" pitchFamily="65" charset="-122"/>
              </a:rPr>
              <a:t>林”,这是青年改天换地的精神,这是“青春的美,青春的快乐,青春的本分”。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⑤在这个筑梦圆梦的时代,青年一代更当敢做先锋,勤于追梦。如果青年一代在最该奋斗的年龄失去远航</a:t>
            </a:r>
            <a:br>
              <a:rPr dirty="0"/>
            </a:br>
            <a:r>
              <a:rPr lang="zh-CN" altLang="en-US" sz="1417" kern="0" dirty="0">
                <a:solidFill>
                  <a:srgbClr val="000000"/>
                </a:solidFill>
                <a:latin typeface="Times New Roman" pitchFamily="65" charset="-122"/>
                <a:ea typeface="宋体" pitchFamily="65" charset="-122"/>
              </a:rPr>
              <a:t>的动力、搏击的能量,历史就不会进步,事业就不会发展。对于青年人来说,经历了酣畅淋漓的奋斗,哪怕没</a:t>
            </a:r>
            <a:br>
              <a:rPr dirty="0"/>
            </a:br>
            <a:endParaRPr lang="zh-CN" altLang="en-US" dirty="0"/>
          </a:p>
        </p:txBody>
      </p:sp>
    </p:spTree>
    <p:custDataLst>
      <p:custData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4864"/>
            <a:ext cx="8505000" cy="270689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有成为某一领域的“先锋”,依然可以领略到走出小天地后的大格局,依然可以自豪地说“我不曾辜负自</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己的青春”。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(文/辛士红　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本文的题目有何特点?(2分)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请指出第②段的分论点,并补充一个正面论据。(2分)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第③段中引用鲁迅先生的话起到什么样的作用?说说你的理解。(2分)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把第④段画线句中的两个“</a:t>
            </a:r>
            <a:r>
              <a:rPr lang="zh-CN" altLang="en-US" sz="1417" u="sng" kern="0" dirty="0">
                <a:solidFill>
                  <a:srgbClr val="000000"/>
                </a:solidFill>
                <a:latin typeface="Times New Roman" pitchFamily="65" charset="-122"/>
                <a:ea typeface="宋体" pitchFamily="65" charset="-122"/>
              </a:rPr>
              <a:t>也许</a:t>
            </a:r>
            <a:r>
              <a:rPr lang="zh-CN" altLang="en-US" sz="1417" kern="0" dirty="0">
                <a:solidFill>
                  <a:srgbClr val="000000"/>
                </a:solidFill>
                <a:latin typeface="Times New Roman" pitchFamily="65" charset="-122"/>
                <a:ea typeface="宋体" pitchFamily="65" charset="-122"/>
              </a:rPr>
              <a:t>”删去行不行?为什么?(2分)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根据文章内容,请你谈谈怎样才能做到“我不曾辜负自己的青春”。(2分)</a:t>
            </a:r>
            <a:endParaRPr lang="zh-CN" altLang="en-US" dirty="0"/>
          </a:p>
        </p:txBody>
      </p:sp>
    </p:spTree>
    <p:custDataLst>
      <p:custData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以对偶的句式呈现;表明了文章的中心论点。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可从内容和形式上分析,内容上亮明观点;形式上句式对偶,铿锵有力。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分论点:我们的社会向来不缺少披坚执锐、勇于担当的青年才俊。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论据:(示例)在个人遭受奇耻大辱之时,司马迁顶着流言蜚语,忍辱负重,完成了有“史家之绝唱,无韵之《离</a:t>
            </a:r>
            <a:br>
              <a:rPr dirty="0"/>
            </a:br>
            <a:r>
              <a:rPr lang="zh-CN" altLang="en-US" sz="1417" kern="0" dirty="0">
                <a:solidFill>
                  <a:srgbClr val="000000"/>
                </a:solidFill>
                <a:latin typeface="Times New Roman" pitchFamily="65" charset="-122"/>
                <a:ea typeface="宋体" pitchFamily="65" charset="-122"/>
              </a:rPr>
              <a:t>骚》”之称的《史记》;在民族内忧外患之时,鲁迅弃医从文,以生命作匕首,以文字作标枪,“我以我血荐</a:t>
            </a:r>
            <a:br>
              <a:rPr dirty="0"/>
            </a:br>
            <a:r>
              <a:rPr lang="zh-CN" altLang="en-US" sz="1417" kern="0" dirty="0">
                <a:solidFill>
                  <a:srgbClr val="000000"/>
                </a:solidFill>
                <a:latin typeface="Times New Roman" pitchFamily="65" charset="-122"/>
                <a:ea typeface="宋体" pitchFamily="65" charset="-122"/>
              </a:rPr>
              <a:t>轩辕”;在国家存亡之际,毛泽东扛起社会主义大旗,以“敢教日月换新天”的勇气开天辟地,建立了伟大</a:t>
            </a:r>
            <a:br>
              <a:rPr dirty="0"/>
            </a:br>
            <a:r>
              <a:rPr lang="zh-CN" altLang="en-US" sz="1417" kern="0" dirty="0">
                <a:solidFill>
                  <a:srgbClr val="000000"/>
                </a:solidFill>
                <a:latin typeface="Times New Roman" pitchFamily="65" charset="-122"/>
                <a:ea typeface="宋体" pitchFamily="65" charset="-122"/>
              </a:rPr>
              <a:t>的新中国。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分论点为第②段首句。举例时要紧扣“披坚执锐、勇于担当”“青年才俊”等关键信息,可选取</a:t>
            </a:r>
            <a:br>
              <a:rPr dirty="0"/>
            </a:br>
            <a:r>
              <a:rPr lang="zh-CN" altLang="en-US" sz="1417" kern="0" dirty="0">
                <a:solidFill>
                  <a:srgbClr val="000000"/>
                </a:solidFill>
                <a:latin typeface="Times New Roman" pitchFamily="65" charset="-122"/>
                <a:ea typeface="宋体" pitchFamily="65" charset="-122"/>
              </a:rPr>
              <a:t>“五四运动”时的广大青年学生、“敢为天下先”的孙中山和创新创业的马云等素材。</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(2020湘潭,1—3)阅读下面文字,完成1—3题。(6分)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苦是人生的补药</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马相云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①有哲人说,苦是奋进人生的一种补药,吃苦能补精神,补信念,补品格,补才能,使人生由苦至甜,走向理想的</a:t>
            </a:r>
            <a:br>
              <a:rPr dirty="0"/>
            </a:br>
            <a:r>
              <a:rPr lang="zh-CN" altLang="en-US" sz="1417" kern="0" dirty="0">
                <a:solidFill>
                  <a:srgbClr val="000000"/>
                </a:solidFill>
                <a:latin typeface="Times New Roman" pitchFamily="65" charset="-122"/>
                <a:ea typeface="宋体" pitchFamily="65" charset="-122"/>
              </a:rPr>
              <a:t>彼岸。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②志从苦中砺。“精金美玉的人品,定从烈火中煅来;掀天揭地的事功,须向薄冰上履过。”古往今来,举</a:t>
            </a:r>
            <a:br>
              <a:rPr dirty="0"/>
            </a:br>
            <a:r>
              <a:rPr lang="zh-CN" altLang="en-US" sz="1417" kern="0" dirty="0">
                <a:solidFill>
                  <a:srgbClr val="000000"/>
                </a:solidFill>
                <a:latin typeface="Times New Roman" pitchFamily="65" charset="-122"/>
                <a:ea typeface="宋体" pitchFamily="65" charset="-122"/>
              </a:rPr>
              <a:t>凡抱负高远者,必先立志献身;献身信仰历程,必是“苦其心志,劳其筋骨,饿其体肤,空乏其身”的艰辛磨</a:t>
            </a:r>
            <a:br>
              <a:rPr dirty="0"/>
            </a:br>
            <a:r>
              <a:rPr lang="zh-CN" altLang="en-US" sz="1417" kern="0" dirty="0">
                <a:solidFill>
                  <a:srgbClr val="000000"/>
                </a:solidFill>
                <a:latin typeface="Times New Roman" pitchFamily="65" charset="-122"/>
                <a:ea typeface="宋体" pitchFamily="65" charset="-122"/>
              </a:rPr>
              <a:t>砺。正是这样的人生淬炼,才使思想跃然升华,信念愈加坚定,毅力不断坚强,人格日臻完善,从而实现远大</a:t>
            </a:r>
            <a:br>
              <a:rPr dirty="0"/>
            </a:br>
            <a:r>
              <a:rPr lang="zh-CN" altLang="en-US" sz="1417" kern="0" dirty="0">
                <a:solidFill>
                  <a:srgbClr val="000000"/>
                </a:solidFill>
                <a:latin typeface="Times New Roman" pitchFamily="65" charset="-122"/>
                <a:ea typeface="宋体" pitchFamily="65" charset="-122"/>
              </a:rPr>
              <a:t>的人生抱负。上世纪初,青年毛泽东在刻苦读书的岁月中,一直坚持“自讨苦吃”:赤背顶着骄阳暴晒,于</a:t>
            </a:r>
            <a:br>
              <a:rPr dirty="0"/>
            </a:br>
            <a:r>
              <a:rPr lang="zh-CN" altLang="en-US" sz="1417" kern="0" dirty="0">
                <a:solidFill>
                  <a:srgbClr val="000000"/>
                </a:solidFill>
                <a:latin typeface="Times New Roman" pitchFamily="65" charset="-122"/>
                <a:ea typeface="宋体" pitchFamily="65" charset="-122"/>
              </a:rPr>
              <a:t>山谷中作“冷水浴”,雷鸣电闪中光着上身进行“雨淋浴”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可以说,正是持之以恒地在苦难中练体</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66469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对本段的分论点进行论证。不同的精神状态决定不同的生命质量;“前进的”青年多了起来,就</a:t>
            </a:r>
            <a:br>
              <a:rPr dirty="0"/>
            </a:br>
            <a:r>
              <a:rPr lang="zh-CN" altLang="en-US" sz="1417" kern="0" dirty="0">
                <a:solidFill>
                  <a:srgbClr val="000000"/>
                </a:solidFill>
                <a:latin typeface="Times New Roman" pitchFamily="65" charset="-122"/>
                <a:ea typeface="宋体" pitchFamily="65" charset="-122"/>
              </a:rPr>
              <a:t>会带领和团结更多的人在坚守和平凡中创造非凡。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列举不同人的精神状态说明“不同的精神状态决定不同的生命质量”,同时强调“也有要前进</a:t>
            </a:r>
            <a:br>
              <a:rPr dirty="0"/>
            </a:br>
            <a:r>
              <a:rPr lang="zh-CN" altLang="en-US" sz="1417" kern="0" dirty="0">
                <a:solidFill>
                  <a:srgbClr val="000000"/>
                </a:solidFill>
                <a:latin typeface="Times New Roman" pitchFamily="65" charset="-122"/>
                <a:ea typeface="宋体" pitchFamily="65" charset="-122"/>
              </a:rPr>
              <a:t>的”青年,更突出了本段的分论点。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不行。删去后句子的含意就会绝对化。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“也许”表推测,若删去就会改变句意,使句子绝对化。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敢做先锋,不当看客;披坚执锐,勇于担当;拥有良好的精神状态;敢做先锋,勤于追梦。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要根据文章内容谈,不要另起炉灶,认真筛选作者的观点,分条列举,力求全面、准确。</a:t>
            </a:r>
            <a:endParaRPr lang="zh-CN" altLang="en-US" dirty="0"/>
          </a:p>
        </p:txBody>
      </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15086"/>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b="1" dirty="0">
                <a:latin typeface="Microsoft YaHei"/>
                <a:ea typeface="Microsoft YaHei"/>
                <a:cs typeface="Microsoft YaHei"/>
              </a:rPr>
              <a:t>2018—2020年模拟·专项题组</a:t>
            </a:r>
          </a:p>
        </p:txBody>
      </p:sp>
      <p:pic>
        <p:nvPicPr>
          <p:cNvPr id="3" name="图片 2"/>
          <p:cNvPicPr>
            <a:picLocks noChangeAspect="1"/>
          </p:cNvPicPr>
          <p:nvPr/>
        </p:nvPicPr>
        <p:blipFill>
          <a:blip r:embed="rId4"/>
          <a:stretch>
            <a:fillRect/>
          </a:stretch>
        </p:blipFill>
        <p:spPr>
          <a:xfrm>
            <a:off x="758822" y="805353"/>
            <a:ext cx="7632700" cy="482600"/>
          </a:xfrm>
          <a:prstGeom prst="rect">
            <a:avLst/>
          </a:prstGeom>
        </p:spPr>
      </p:pic>
      <p:sp>
        <p:nvSpPr>
          <p:cNvPr id="4" name="TextBox 2"/>
          <p:cNvSpPr txBox="1"/>
          <p:nvPr/>
        </p:nvSpPr>
        <p:spPr>
          <a:xfrm>
            <a:off x="720000" y="164514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(2020岳阳荣家湾二校联考,17—20)阅读下面的议论文,回答问题。(8分)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假如人生没有磨难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①到过农村的人常发现这样一种农事现象:农民们对刚出土的青苗要进行碾压。开始人们觉得不可思议,</a:t>
            </a:r>
            <a:br>
              <a:rPr dirty="0"/>
            </a:br>
            <a:r>
              <a:rPr lang="zh-CN" altLang="en-US" sz="1417" kern="0" dirty="0">
                <a:solidFill>
                  <a:srgbClr val="000000"/>
                </a:solidFill>
                <a:latin typeface="Times New Roman" pitchFamily="65" charset="-122"/>
                <a:ea typeface="宋体" pitchFamily="65" charset="-122"/>
              </a:rPr>
              <a:t>甚至认为对柔嫩的幼苗采取如此高压手段,似乎近于残酷。后来有经验的老农告诉我们,碾压青苗恰恰是</a:t>
            </a:r>
            <a:br>
              <a:rPr dirty="0"/>
            </a:br>
            <a:r>
              <a:rPr lang="zh-CN" altLang="en-US" sz="1417" kern="0" dirty="0">
                <a:solidFill>
                  <a:srgbClr val="000000"/>
                </a:solidFill>
                <a:latin typeface="Times New Roman" pitchFamily="65" charset="-122"/>
                <a:ea typeface="宋体" pitchFamily="65" charset="-122"/>
              </a:rPr>
              <a:t>为了能让青苗长得更好!刚出土的青苗头重根浅,耐不住风吹雨打,必须施以重压才能扎稳根须,夯实基</a:t>
            </a:r>
            <a:br>
              <a:rPr dirty="0"/>
            </a:br>
            <a:r>
              <a:rPr lang="zh-CN" altLang="en-US" sz="1417" kern="0" dirty="0">
                <a:solidFill>
                  <a:srgbClr val="000000"/>
                </a:solidFill>
                <a:latin typeface="Times New Roman" pitchFamily="65" charset="-122"/>
                <a:ea typeface="宋体" pitchFamily="65" charset="-122"/>
              </a:rPr>
              <a:t>础。根扎得稳,苗才长得壮。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②一个人又何尝不是如此呢?生下来就掉进福堆里,左拥右抱,百般呵护,不经受种种磨砺,不遭受些许苦难,</a:t>
            </a:r>
            <a:br>
              <a:rPr dirty="0"/>
            </a:br>
            <a:r>
              <a:rPr lang="zh-CN" altLang="en-US" sz="1417" kern="0" dirty="0">
                <a:solidFill>
                  <a:srgbClr val="000000"/>
                </a:solidFill>
                <a:latin typeface="Times New Roman" pitchFamily="65" charset="-122"/>
                <a:ea typeface="宋体" pitchFamily="65" charset="-122"/>
              </a:rPr>
              <a:t>这种环境能培养出栋梁之材吗? 显然不能!其实,从某种意义上可以这样说:磨难是人生最好的礼物!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③假如人生没有磨难,人类就不会进化,社会也不会向前发展。人类长期生活在一顺百顺、无忧无虑的环</a:t>
            </a:r>
            <a:endParaRPr lang="zh-CN" altLang="en-US" dirty="0"/>
          </a:p>
        </p:txBody>
      </p:sp>
    </p:spTree>
    <p:custDataLst>
      <p:custData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境中,那么既淘汰不了劣者,也筛选不出强者。假如没有磨难,人体的各种功能必将全面退化,最后可能倒退</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回原始状态。真的那样,人类也许现在还同猿猴们称兄道弟,与野兽们同林为伍!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④假如人生没有磨难,人类就可能会变得愚不可及。</a:t>
            </a:r>
            <a:r>
              <a:rPr lang="zh-CN" altLang="en-US" sz="1417" u="sng" kern="0" dirty="0">
                <a:solidFill>
                  <a:srgbClr val="000000"/>
                </a:solidFill>
                <a:latin typeface="Times New Roman" pitchFamily="65" charset="-122"/>
                <a:ea typeface="宋体" pitchFamily="65" charset="-122"/>
              </a:rPr>
              <a:t>富贵温柔真如同一把无形利剑,它削去了人的铮铮铁</a:t>
            </a:r>
            <a:br>
              <a:rPr dirty="0"/>
            </a:br>
            <a:r>
              <a:rPr lang="zh-CN" altLang="en-US" sz="1417" u="sng" kern="0" dirty="0">
                <a:solidFill>
                  <a:srgbClr val="000000"/>
                </a:solidFill>
                <a:latin typeface="Times New Roman" pitchFamily="65" charset="-122"/>
                <a:ea typeface="宋体" pitchFamily="65" charset="-122"/>
              </a:rPr>
              <a:t>骨、坚强意志、奋斗精神和冲天豪气,将猛虎变为猫咪,将雄狮变为绵羊,将雄鹰变为麻雀,将龙变为跳蚤</a:t>
            </a:r>
            <a:r>
              <a:rPr lang="zh-CN" altLang="en-US" sz="1417" u="sng" kern="0" dirty="0">
                <a:solidFill>
                  <a:srgbClr val="000000"/>
                </a:solidFill>
                <a:latin typeface="黑体" pitchFamily="65" charset="-122"/>
                <a:ea typeface="宋体" pitchFamily="65" charset="-122"/>
              </a:rPr>
              <a:t>…</a:t>
            </a:r>
            <a:br>
              <a:rPr dirty="0"/>
            </a:br>
            <a:r>
              <a:rPr lang="zh-CN" altLang="en-US" sz="1417" u="sng"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古语说“富贵不过三代”,又说“从来纨绔少伟男”。清代八旗子弟的历史悲剧就是明鉴。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⑤假如人生没有磨难,人类就会丧失很多优秀品质。胆识、进取、意志和坚韧等一串串闪光的字眼便没</a:t>
            </a:r>
            <a:br>
              <a:rPr dirty="0"/>
            </a:br>
            <a:r>
              <a:rPr lang="zh-CN" altLang="en-US" sz="1417" kern="0" dirty="0">
                <a:solidFill>
                  <a:srgbClr val="000000"/>
                </a:solidFill>
                <a:latin typeface="Times New Roman" pitchFamily="65" charset="-122"/>
                <a:ea typeface="宋体" pitchFamily="65" charset="-122"/>
              </a:rPr>
              <a:t>有任何社会意义,甚至可能会从字典中删除,黯然“下岗”。然而,现实中,正是这些不朽的社会理念在支撑</a:t>
            </a:r>
            <a:br>
              <a:rPr dirty="0"/>
            </a:br>
            <a:r>
              <a:rPr lang="zh-CN" altLang="en-US" sz="1417" kern="0" dirty="0">
                <a:solidFill>
                  <a:srgbClr val="000000"/>
                </a:solidFill>
                <a:latin typeface="Times New Roman" pitchFamily="65" charset="-122"/>
                <a:ea typeface="宋体" pitchFamily="65" charset="-122"/>
              </a:rPr>
              <a:t>着人生的框架,在构建着人生的坐标,在书写着人生的底蕴,在指引着人生的航向</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⑥所以,假如人生没有磨难,其本身就是一种灾难。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⑦磨难乃人类的良师。它令人振作,催人奋进,教人警醒,激人超越。正是磨难本身使人产生了对于环境的</a:t>
            </a:r>
            <a:br>
              <a:rPr dirty="0"/>
            </a:br>
            <a:r>
              <a:rPr lang="zh-CN" altLang="en-US" sz="1417" kern="0" dirty="0">
                <a:solidFill>
                  <a:srgbClr val="000000"/>
                </a:solidFill>
                <a:latin typeface="Times New Roman" pitchFamily="65" charset="-122"/>
                <a:ea typeface="宋体" pitchFamily="65" charset="-122"/>
              </a:rPr>
              <a:t>种种“适应性”,诱发了人的种种潜能。环境需要听力,人便提高了耳朵的听觉功能;环境需要视力,人便</a:t>
            </a:r>
            <a:endParaRPr lang="zh-CN" altLang="en-US" dirty="0"/>
          </a:p>
        </p:txBody>
      </p:sp>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9015"/>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提高了眼睛的视觉功能;环境需要思维,人便促使大脑日益聪睿。</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⑧磨难实乃人类文明成果的孵化器、催生剂和奠基石。关于磨难,司马迁曾深有感慨地说出下列掷地有</a:t>
            </a:r>
            <a:br/>
            <a:r>
              <a:rPr lang="zh-CN" altLang="en-US" sz="1417" kern="0" dirty="0">
                <a:solidFill>
                  <a:srgbClr val="000000"/>
                </a:solidFill>
                <a:latin typeface="Times New Roman" pitchFamily="65" charset="-122"/>
                <a:ea typeface="宋体" pitchFamily="65" charset="-122"/>
              </a:rPr>
              <a:t>声的话语:“文王拘而演《周易》;仲尼厄而作《春秋》;屈原放逐,乃赋《离骚》;左丘失明,厥有《国</a:t>
            </a:r>
            <a:br/>
            <a:r>
              <a:rPr lang="zh-CN" altLang="en-US" sz="1417" kern="0" dirty="0">
                <a:solidFill>
                  <a:srgbClr val="000000"/>
                </a:solidFill>
                <a:latin typeface="Times New Roman" pitchFamily="65" charset="-122"/>
                <a:ea typeface="宋体" pitchFamily="65" charset="-122"/>
              </a:rPr>
              <a:t>语》。”此真乃千古良言,历久弥珍!我们甚至还可以将司马迁的名句续写下来:太史公受辱而作《史</a:t>
            </a:r>
            <a:br/>
            <a:r>
              <a:rPr lang="zh-CN" altLang="en-US" sz="1417" kern="0" dirty="0">
                <a:solidFill>
                  <a:srgbClr val="000000"/>
                </a:solidFill>
                <a:latin typeface="Times New Roman" pitchFamily="65" charset="-122"/>
                <a:ea typeface="宋体" pitchFamily="65" charset="-122"/>
              </a:rPr>
              <a:t>记》,杜甫流落乃成“三吏”“三别”,吴敬梓落魄方有《儒林外史》,曹雪芹困顿而著《红楼梦》。中国</a:t>
            </a:r>
            <a:br/>
            <a:r>
              <a:rPr lang="zh-CN" altLang="en-US" sz="1417" kern="0" dirty="0">
                <a:solidFill>
                  <a:srgbClr val="000000"/>
                </a:solidFill>
                <a:latin typeface="Times New Roman" pitchFamily="65" charset="-122"/>
                <a:ea typeface="宋体" pitchFamily="65" charset="-122"/>
              </a:rPr>
              <a:t>历史上这些辉煌灿烂的文明成果,无一不是因作者饱受磨难而成。假如当初这些文化先贤没有遭受如此</a:t>
            </a:r>
            <a:br/>
            <a:r>
              <a:rPr lang="zh-CN" altLang="en-US" sz="1417" kern="0" dirty="0">
                <a:solidFill>
                  <a:srgbClr val="000000"/>
                </a:solidFill>
                <a:latin typeface="Times New Roman" pitchFamily="65" charset="-122"/>
                <a:ea typeface="宋体" pitchFamily="65" charset="-122"/>
              </a:rPr>
              <a:t>磨难,恐怕就不会有这些文化精品出现了!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⑨有人说过,人的脸型就是一个“苦”字,天生就该受尽各种苦难。此言似乎不谬。想人之一生,在自己的</a:t>
            </a:r>
            <a:br/>
            <a:r>
              <a:rPr lang="zh-CN" altLang="en-US" sz="1417" kern="0" dirty="0">
                <a:solidFill>
                  <a:srgbClr val="000000"/>
                </a:solidFill>
                <a:latin typeface="Times New Roman" pitchFamily="65" charset="-122"/>
                <a:ea typeface="宋体" pitchFamily="65" charset="-122"/>
              </a:rPr>
              <a:t>哭声中临世,在亲人的哭声中辞世,中间百十年的生涯,无时无刻不在与艰难、困苦、疾病、灾祸打交道。</a:t>
            </a:r>
            <a:br/>
            <a:r>
              <a:rPr lang="zh-CN" altLang="en-US" sz="1417" kern="0" dirty="0">
                <a:solidFill>
                  <a:srgbClr val="000000"/>
                </a:solidFill>
                <a:latin typeface="Times New Roman" pitchFamily="65" charset="-122"/>
                <a:ea typeface="宋体" pitchFamily="65" charset="-122"/>
              </a:rPr>
              <a:t>然而正是由于人类历尽磨难而甘之如饴,才将我们的生命演绎得如此波澜起伏,跌宕有致,如诗如画,如梦如</a:t>
            </a:r>
            <a:br/>
            <a:r>
              <a:rPr lang="zh-CN" altLang="en-US" sz="1417" kern="0" dirty="0">
                <a:solidFill>
                  <a:srgbClr val="000000"/>
                </a:solidFill>
                <a:latin typeface="Times New Roman" pitchFamily="65" charset="-122"/>
                <a:ea typeface="宋体" pitchFamily="65" charset="-122"/>
              </a:rPr>
              <a:t>歌</a:t>
            </a:r>
            <a:r>
              <a:rPr lang="zh-CN" altLang="en-US" sz="1417" kern="0" dirty="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898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⑩因此,我们对于人生中的各种磨难要有充分的心理准备。我们知道“阳光总在风雨后”“吹尽狂沙始</a:t>
            </a:r>
            <a:br>
              <a:rPr dirty="0"/>
            </a:br>
            <a:r>
              <a:rPr lang="zh-CN" altLang="en-US" sz="1417" kern="0" dirty="0">
                <a:solidFill>
                  <a:srgbClr val="000000"/>
                </a:solidFill>
                <a:latin typeface="Times New Roman" pitchFamily="65" charset="-122"/>
                <a:ea typeface="宋体" pitchFamily="65" charset="-122"/>
              </a:rPr>
              <a:t>到金”。我们向磨难要勇气,要智慧,要韧性,要成功!只要是人生中不可摆脱的磨难,尽管来吧!早些来吧!我</a:t>
            </a:r>
            <a:br>
              <a:rPr dirty="0"/>
            </a:br>
            <a:r>
              <a:rPr lang="zh-CN" altLang="en-US" sz="1417" kern="0" dirty="0">
                <a:solidFill>
                  <a:srgbClr val="000000"/>
                </a:solidFill>
                <a:latin typeface="Times New Roman" pitchFamily="65" charset="-122"/>
                <a:ea typeface="宋体" pitchFamily="65" charset="-122"/>
              </a:rPr>
              <a:t>们昂首挺胸地站立着!绝不胆怯!绝不屈服!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本文的中心论点是什么?(2分)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请按照“提出问题——分析问题——解决问题”的结构,用“‖”将文章划分为三个部分。(2分,划分</a:t>
            </a:r>
            <a:br>
              <a:rPr dirty="0"/>
            </a:br>
            <a:r>
              <a:rPr lang="zh-CN" altLang="en-US" sz="1417" kern="0" dirty="0">
                <a:solidFill>
                  <a:srgbClr val="000000"/>
                </a:solidFill>
                <a:latin typeface="Times New Roman" pitchFamily="65" charset="-122"/>
                <a:ea typeface="宋体" pitchFamily="65" charset="-122"/>
              </a:rPr>
              <a:t>全对方可给分)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　②　③　④　⑤　⑥　⑦　⑧　⑨　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第①段在文中有什么作用?(2分)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第④段画横线的句子运用了什么论证方法?有什么作用?(2分)</a:t>
            </a:r>
            <a:endParaRPr lang="zh-CN" altLang="en-US" dirty="0"/>
          </a:p>
        </p:txBody>
      </p:sp>
    </p:spTree>
    <p:custDataLst>
      <p:custData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磨难是人生最好的礼物。(用自己的话概括,意思对亦可)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本题考查学生把握议论文中心论点的能力。论点是就某一现象表达自己的看法或立场,议论文是</a:t>
            </a:r>
            <a:br>
              <a:rPr dirty="0"/>
            </a:br>
            <a:r>
              <a:rPr lang="zh-CN" altLang="en-US" sz="1417" kern="0" dirty="0">
                <a:solidFill>
                  <a:srgbClr val="000000"/>
                </a:solidFill>
                <a:latin typeface="Times New Roman" pitchFamily="65" charset="-122"/>
                <a:ea typeface="宋体" pitchFamily="65" charset="-122"/>
              </a:rPr>
              <a:t>围绕某一论点展开论证的。论点的把握可以着眼三处:标题、开头、结尾。显然,本文的标题不是中心论</a:t>
            </a:r>
            <a:br>
              <a:rPr dirty="0"/>
            </a:br>
            <a:r>
              <a:rPr lang="zh-CN" altLang="en-US" sz="1417" kern="0" dirty="0">
                <a:solidFill>
                  <a:srgbClr val="000000"/>
                </a:solidFill>
                <a:latin typeface="Times New Roman" pitchFamily="65" charset="-122"/>
                <a:ea typeface="宋体" pitchFamily="65" charset="-122"/>
              </a:rPr>
              <a:t>点。文章第①段引出论题之后,在第②段提出论点“磨难是人生最好的礼物”。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①②‖③④⑤⑥⑦⑧⑨‖⑩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本题考查学生把握论证思路的能力。文章由农民碾压刚出土的青苗这一农事现象提出中心论点,</a:t>
            </a:r>
            <a:br>
              <a:rPr dirty="0"/>
            </a:br>
            <a:r>
              <a:rPr lang="zh-CN" altLang="en-US" sz="1417" kern="0" dirty="0">
                <a:solidFill>
                  <a:srgbClr val="000000"/>
                </a:solidFill>
                <a:latin typeface="Times New Roman" pitchFamily="65" charset="-122"/>
                <a:ea typeface="宋体" pitchFamily="65" charset="-122"/>
              </a:rPr>
              <a:t>即①②段;③—⑨段从反面到正面论述人为什么要经受磨难;第⑩段总结全文,强调中心论点。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由农民为了让青苗长得更好碾压刚出土的青苗这一农事现象引出论点,为下文做铺垫;是对论点</a:t>
            </a:r>
            <a:br>
              <a:rPr dirty="0"/>
            </a:br>
            <a:r>
              <a:rPr lang="zh-CN" altLang="en-US" sz="1417" kern="0" dirty="0">
                <a:solidFill>
                  <a:srgbClr val="000000"/>
                </a:solidFill>
                <a:latin typeface="Times New Roman" pitchFamily="65" charset="-122"/>
                <a:ea typeface="宋体" pitchFamily="65" charset="-122"/>
              </a:rPr>
              <a:t>的一个有力证明;激发读者的阅读兴趣。</a:t>
            </a:r>
            <a:endParaRPr lang="zh-CN" altLang="en-US" dirty="0"/>
          </a:p>
        </p:txBody>
      </p:sp>
    </p:spTree>
    <p:custDataLst>
      <p:custData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19762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本题考查学生分析议论文中语段作用的能力。从两个方面作答:内容和结构。内容上,用简洁的语</a:t>
            </a:r>
            <a:br>
              <a:rPr dirty="0"/>
            </a:br>
            <a:r>
              <a:rPr lang="zh-CN" altLang="en-US" sz="1417" kern="0" dirty="0">
                <a:solidFill>
                  <a:srgbClr val="000000"/>
                </a:solidFill>
                <a:latin typeface="Times New Roman" pitchFamily="65" charset="-122"/>
                <a:ea typeface="宋体" pitchFamily="65" charset="-122"/>
              </a:rPr>
              <a:t>言概括文段内容;结构上,分析其在谋篇布局上发挥的作用。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比喻论证(喻证法)。把富贵温柔比作“一把无形利剑”,形象生动地论述了富贵温柔对人的危害,</a:t>
            </a:r>
            <a:br>
              <a:rPr dirty="0"/>
            </a:br>
            <a:r>
              <a:rPr lang="zh-CN" altLang="en-US" sz="1417" kern="0" dirty="0">
                <a:solidFill>
                  <a:srgbClr val="000000"/>
                </a:solidFill>
                <a:latin typeface="Times New Roman" pitchFamily="65" charset="-122"/>
                <a:ea typeface="宋体" pitchFamily="65" charset="-122"/>
              </a:rPr>
              <a:t>从反面有力地证明了论点。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本题考查学生辨析论证方法及其作用的能力。画线句是个比喻句,在议论文中是比喻论证,也叫喻</a:t>
            </a:r>
            <a:br>
              <a:rPr dirty="0"/>
            </a:br>
            <a:r>
              <a:rPr lang="zh-CN" altLang="en-US" sz="1417" kern="0" dirty="0">
                <a:solidFill>
                  <a:srgbClr val="000000"/>
                </a:solidFill>
                <a:latin typeface="Times New Roman" pitchFamily="65" charset="-122"/>
                <a:ea typeface="宋体" pitchFamily="65" charset="-122"/>
              </a:rPr>
              <a:t>证法。分析其作用注意结合语境作答。</a:t>
            </a:r>
            <a:endParaRPr lang="zh-CN" altLang="en-US" dirty="0"/>
          </a:p>
        </p:txBody>
      </p:sp>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(2020娄底二中月考,21—23)阅读下面的议论文,回答问题。(10分)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且　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①关于等,我最喜欢一个故事。寒山问拾得:“世间有人谤我、欺我、辱我、笑我、轻我、贱我、骗我,如</a:t>
            </a:r>
            <a:br>
              <a:rPr dirty="0"/>
            </a:br>
            <a:r>
              <a:rPr lang="zh-CN" altLang="en-US" sz="1417" kern="0" dirty="0">
                <a:solidFill>
                  <a:srgbClr val="000000"/>
                </a:solidFill>
                <a:latin typeface="Times New Roman" pitchFamily="65" charset="-122"/>
                <a:ea typeface="宋体" pitchFamily="65" charset="-122"/>
              </a:rPr>
              <a:t>何处置乎?”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②拾得曰:“只需忍他、让他、避他、由他、耐他、敬他、不要理他,再过几年你且看他。”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③拾得禅师的回答多么精妙!是啊,耐心地等他几年,且看他的下场。他会越来越嚣张,越来越得意,越来越</a:t>
            </a:r>
            <a:br>
              <a:rPr dirty="0"/>
            </a:br>
            <a:r>
              <a:rPr lang="zh-CN" altLang="en-US" sz="1417" kern="0" dirty="0">
                <a:solidFill>
                  <a:srgbClr val="000000"/>
                </a:solidFill>
                <a:latin typeface="Times New Roman" pitchFamily="65" charset="-122"/>
                <a:ea typeface="宋体" pitchFamily="65" charset="-122"/>
              </a:rPr>
              <a:t>放纵,结果呢,一步步走向毁灭,坠入万劫不复的深渊。《周易·系辞下》里说“善不积不足以成名,恶不积</a:t>
            </a:r>
            <a:br>
              <a:rPr dirty="0"/>
            </a:br>
            <a:r>
              <a:rPr lang="zh-CN" altLang="en-US" sz="1417" kern="0" dirty="0">
                <a:solidFill>
                  <a:srgbClr val="000000"/>
                </a:solidFill>
                <a:latin typeface="Times New Roman" pitchFamily="65" charset="-122"/>
                <a:ea typeface="宋体" pitchFamily="65" charset="-122"/>
              </a:rPr>
              <a:t>不足以灭身”,足见积累的重要性。而积累的过程就是一个漫长的等待的过程。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④世间万物的发展都有一个过程。果实的成熟需要等,一朵云变成雨需要等,小溪投入大海的怀抱需要</a:t>
            </a:r>
            <a:br>
              <a:rPr dirty="0"/>
            </a:br>
            <a:r>
              <a:rPr lang="zh-CN" altLang="en-US" sz="1417" kern="0" dirty="0">
                <a:solidFill>
                  <a:srgbClr val="000000"/>
                </a:solidFill>
                <a:latin typeface="Times New Roman" pitchFamily="65" charset="-122"/>
                <a:ea typeface="宋体" pitchFamily="65" charset="-122"/>
              </a:rPr>
              <a:t>等。等就是熬啊,等就是一个磨炼心性的过程。</a:t>
            </a:r>
            <a:endParaRPr lang="zh-CN" altLang="en-US" dirty="0"/>
          </a:p>
        </p:txBody>
      </p:sp>
    </p:spTree>
    <p:custDataLst>
      <p:custData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75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⑤也许,你会在黑暗和凄风冷雨中踽踽独行好长一段时日,可能会独自吞咽着孤独寂寞,忍受着别人的嘲讽</a:t>
            </a:r>
            <a:br/>
            <a:r>
              <a:rPr lang="zh-CN" altLang="en-US" sz="1417" kern="0" dirty="0">
                <a:solidFill>
                  <a:srgbClr val="000000"/>
                </a:solidFill>
                <a:latin typeface="Times New Roman" pitchFamily="65" charset="-122"/>
                <a:ea typeface="宋体" pitchFamily="65" charset="-122"/>
              </a:rPr>
              <a:t>和白眼,也许你会失魂落魄。这时,你要劝慰自己学会耐心等待。一粒种子要破土而出,它要在黑暗的泥土</a:t>
            </a:r>
            <a:br/>
            <a:r>
              <a:rPr lang="zh-CN" altLang="en-US" sz="1417" kern="0" dirty="0">
                <a:solidFill>
                  <a:srgbClr val="000000"/>
                </a:solidFill>
                <a:latin typeface="Times New Roman" pitchFamily="65" charset="-122"/>
                <a:ea typeface="宋体" pitchFamily="65" charset="-122"/>
              </a:rPr>
              <a:t>里沉寂多少天,一点点积攒力气,才能冲破厚厚的土层,才能享受到阳光的照耀和清风的吹拂。你就像那粒</a:t>
            </a:r>
            <a:br/>
            <a:r>
              <a:rPr lang="zh-CN" altLang="en-US" sz="1417" kern="0" dirty="0">
                <a:solidFill>
                  <a:srgbClr val="000000"/>
                </a:solidFill>
                <a:latin typeface="Times New Roman" pitchFamily="65" charset="-122"/>
                <a:ea typeface="宋体" pitchFamily="65" charset="-122"/>
              </a:rPr>
              <a:t>种子一样,需要沉淀自己,默默积蓄力量,静待花开。尤其具有等待之功的是蝉,它的幼虫要在幽暗潮湿的地</a:t>
            </a:r>
            <a:br/>
            <a:r>
              <a:rPr lang="zh-CN" altLang="en-US" sz="1417" kern="0" dirty="0">
                <a:solidFill>
                  <a:srgbClr val="000000"/>
                </a:solidFill>
                <a:latin typeface="Times New Roman" pitchFamily="65" charset="-122"/>
                <a:ea typeface="宋体" pitchFamily="65" charset="-122"/>
              </a:rPr>
              <a:t>下苦苦等待多年,才能羽化成蝉。</a:t>
            </a:r>
            <a:r>
              <a:rPr lang="zh-CN" altLang="en-US" sz="1417" u="sng" kern="0" dirty="0">
                <a:solidFill>
                  <a:srgbClr val="000000"/>
                </a:solidFill>
                <a:latin typeface="Times New Roman" pitchFamily="65" charset="-122"/>
                <a:ea typeface="宋体" pitchFamily="65" charset="-122"/>
              </a:rPr>
              <a:t>所以昆虫学家法布尔用诗一样的语言来赞美它:“多年的苦役,换来一个</a:t>
            </a:r>
            <a:br/>
            <a:r>
              <a:rPr lang="zh-CN" altLang="en-US" sz="1417" u="sng" kern="0" dirty="0">
                <a:solidFill>
                  <a:srgbClr val="000000"/>
                </a:solidFill>
                <a:latin typeface="Times New Roman" pitchFamily="65" charset="-122"/>
                <a:ea typeface="宋体" pitchFamily="65" charset="-122"/>
              </a:rPr>
              <a:t>夏天的歌唱。”</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⑥诸葛亮躬耕陇亩,不是等来了刘备的三顾茅庐吗?姜太公在渭水边垂钓,不是等来了周文王的愿者上钩</a:t>
            </a:r>
            <a:br/>
            <a:r>
              <a:rPr lang="zh-CN" altLang="en-US" sz="1417" kern="0" dirty="0">
                <a:solidFill>
                  <a:srgbClr val="000000"/>
                </a:solidFill>
                <a:latin typeface="Times New Roman" pitchFamily="65" charset="-122"/>
                <a:ea typeface="宋体" pitchFamily="65" charset="-122"/>
              </a:rPr>
              <a:t>吗?印度僧人达摩,不是在五心朝天、面壁九年后才明心见性,成为一代高僧的吗?所以佛家有“久等必有</a:t>
            </a:r>
            <a:br/>
            <a:r>
              <a:rPr lang="zh-CN" altLang="en-US" sz="1417" kern="0" dirty="0">
                <a:solidFill>
                  <a:srgbClr val="000000"/>
                </a:solidFill>
                <a:latin typeface="Times New Roman" pitchFamily="65" charset="-122"/>
                <a:ea typeface="宋体" pitchFamily="65" charset="-122"/>
              </a:rPr>
              <a:t>禅”的偈语。</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⑦等,不是庸庸碌碌、无所作为,相反,在等待的日子里,应该卧薪尝胆,磨砺自己。一旦机遇来临,你才能一</a:t>
            </a:r>
            <a:br/>
            <a:r>
              <a:rPr lang="zh-CN" altLang="en-US" sz="1417" kern="0" dirty="0">
                <a:solidFill>
                  <a:srgbClr val="000000"/>
                </a:solidFill>
                <a:latin typeface="Times New Roman" pitchFamily="65" charset="-122"/>
                <a:ea typeface="宋体" pitchFamily="65" charset="-122"/>
              </a:rPr>
              <a:t>飞冲天,一鸣惊人。</a:t>
            </a:r>
            <a:endParaRPr lang="zh-CN" altLang="en-US"/>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0000" y="994749"/>
            <a:ext cx="8505000" cy="3632828"/>
            <a:chOff x="720000" y="994749"/>
            <a:chExt cx="8505000" cy="3632828"/>
          </a:xfrm>
        </p:grpSpPr>
        <p:sp>
          <p:nvSpPr>
            <p:cNvPr id="2" name="TextBox 2"/>
            <p:cNvSpPr txBox="1"/>
            <p:nvPr/>
          </p:nvSpPr>
          <p:spPr>
            <a:xfrm>
              <a:off x="720000" y="99474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⑧当然,等绝不是坐以待毙,而是等待时机,平心静气,笑看风云,伺机而动。等,不是让你满腔幽怨,悲声哀叹,</a:t>
              </a:r>
              <a:br>
                <a:rPr dirty="0"/>
              </a:br>
              <a:r>
                <a:rPr lang="zh-CN" altLang="en-US" sz="1417" kern="0" dirty="0">
                  <a:solidFill>
                    <a:srgbClr val="000000"/>
                  </a:solidFill>
                  <a:latin typeface="Times New Roman" pitchFamily="65" charset="-122"/>
                  <a:ea typeface="宋体" pitchFamily="65" charset="-122"/>
                </a:rPr>
                <a:t>而是要豁达从容,平心静气。等也是一个自我修行的过程。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⑨茫茫人海,万丈红尘。等是一种砥砺人格、增进学识的过程。等是忍辱负重,也是养精蓄锐;等是如坐针</a:t>
              </a:r>
              <a:br>
                <a:rPr dirty="0"/>
              </a:br>
              <a:r>
                <a:rPr lang="zh-CN" altLang="en-US" sz="1417" kern="0" dirty="0">
                  <a:solidFill>
                    <a:srgbClr val="000000"/>
                  </a:solidFill>
                  <a:latin typeface="Times New Roman" pitchFamily="65" charset="-122"/>
                  <a:ea typeface="宋体" pitchFamily="65" charset="-122"/>
                </a:rPr>
                <a:t>毡的忧虑和焦灼,也可以是坐看云起宠辱不惊的洒脱和从容。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⑩小说《基督山伯爵》的结尾部分有五个字:等待和希望。这世间的一切都是时间的艺术。有时我们所</a:t>
              </a:r>
              <a:br>
                <a:rPr dirty="0"/>
              </a:br>
              <a:r>
                <a:rPr lang="zh-CN" altLang="en-US" sz="1417" kern="0" dirty="0">
                  <a:solidFill>
                    <a:srgbClr val="000000"/>
                  </a:solidFill>
                  <a:latin typeface="Times New Roman" pitchFamily="65" charset="-122"/>
                  <a:ea typeface="宋体" pitchFamily="65" charset="-122"/>
                </a:rPr>
                <a:t>能做的,就是顺着时间走,耐心等待。</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等,也是做人的大智慧,人生的大境界。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本文作者要表达的主要观点是什么?(3分)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文章第⑤段中画线句子运用了哪种论证方法?有什么作用?(4分)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所以昆虫学家法布尔用诗一样的语言来赞美它:“十七年的苦役,换来一个夏天的歌唱。”</a:t>
              </a:r>
              <a:endParaRPr lang="zh-CN" altLang="en-US" dirty="0"/>
            </a:p>
          </p:txBody>
        </p:sp>
        <p:pic>
          <p:nvPicPr>
            <p:cNvPr id="3" name="图片 3" descr="textimage4.jpeg"/>
            <p:cNvPicPr>
              <a:picLocks noChangeAspect="1"/>
            </p:cNvPicPr>
            <p:nvPr/>
          </p:nvPicPr>
          <p:blipFill>
            <a:blip r:embed="rId4"/>
            <a:stretch>
              <a:fillRect/>
            </a:stretch>
          </p:blipFill>
          <p:spPr>
            <a:xfrm>
              <a:off x="720000" y="3078137"/>
              <a:ext cx="190500" cy="200025"/>
            </a:xfrm>
            <a:prstGeom prst="rect">
              <a:avLst/>
            </a:prstGeom>
          </p:spPr>
        </p:pic>
        <p:sp>
          <p:nvSpPr>
            <p:cNvPr id="4" name="TextBox 2"/>
            <p:cNvSpPr txBox="1"/>
            <p:nvPr/>
          </p:nvSpPr>
          <p:spPr>
            <a:xfrm>
              <a:off x="720000" y="4302455"/>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根据你对第⑥段的理解,再补充一个事实论据。(3分)</a:t>
              </a:r>
              <a:endParaRPr lang="zh-CN" altLang="en-US" dirty="0"/>
            </a:p>
          </p:txBody>
        </p:sp>
      </p:gr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847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魄、砺胆气,才铸就了一代伟人超凡的革命意志和坚定信念。朱德、贺龙等无数老一辈革命家,立志献身</a:t>
            </a:r>
            <a:br>
              <a:rPr dirty="0"/>
            </a:br>
            <a:r>
              <a:rPr lang="zh-CN" altLang="en-US" sz="1417" kern="0" dirty="0">
                <a:solidFill>
                  <a:srgbClr val="000000"/>
                </a:solidFill>
                <a:latin typeface="Times New Roman" pitchFamily="65" charset="-122"/>
                <a:ea typeface="宋体" pitchFamily="65" charset="-122"/>
              </a:rPr>
              <a:t>信仰,或舍弃高官厚禄,或告别富裕生活,矢志投身艰苦卓绝的革命斗争,皆经历了一个浴火重生的过程。正</a:t>
            </a:r>
            <a:br>
              <a:rPr dirty="0"/>
            </a:br>
            <a:r>
              <a:rPr lang="zh-CN" altLang="en-US" sz="1417" kern="0" dirty="0">
                <a:solidFill>
                  <a:srgbClr val="000000"/>
                </a:solidFill>
                <a:latin typeface="Times New Roman" pitchFamily="65" charset="-122"/>
                <a:ea typeface="宋体" pitchFamily="65" charset="-122"/>
              </a:rPr>
              <a:t>所谓,吃苦励志,苦生芳华。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③才从苦中学。立学,是奋进人生的一门必修课。立学成才,必须呕心沥血、渐入佳境的修炼与升华。正</a:t>
            </a:r>
            <a:br>
              <a:rPr dirty="0"/>
            </a:br>
            <a:r>
              <a:rPr lang="zh-CN" altLang="en-US" sz="1417" kern="0" dirty="0">
                <a:solidFill>
                  <a:srgbClr val="000000"/>
                </a:solidFill>
                <a:latin typeface="Times New Roman" pitchFamily="65" charset="-122"/>
                <a:ea typeface="宋体" pitchFamily="65" charset="-122"/>
              </a:rPr>
              <a:t>如著名学者王国维所阐述的三重境界:始而“衣带渐宽终不悔,为伊消得人憔悴”,终而“蓦然回首,那人</a:t>
            </a:r>
            <a:br>
              <a:rPr dirty="0"/>
            </a:br>
            <a:r>
              <a:rPr lang="zh-CN" altLang="en-US" sz="1417" kern="0" dirty="0">
                <a:solidFill>
                  <a:srgbClr val="000000"/>
                </a:solidFill>
                <a:latin typeface="Times New Roman" pitchFamily="65" charset="-122"/>
                <a:ea typeface="宋体" pitchFamily="65" charset="-122"/>
              </a:rPr>
              <a:t>却在,灯火阑珊处”。有道是“书山有路勤为径,学海无涯苦作舟”,成才不惧苦,就能苦出才学,苦出功底,</a:t>
            </a:r>
            <a:br>
              <a:rPr dirty="0"/>
            </a:br>
            <a:r>
              <a:rPr lang="zh-CN" altLang="en-US" sz="1417" kern="0" dirty="0">
                <a:solidFill>
                  <a:srgbClr val="000000"/>
                </a:solidFill>
                <a:latin typeface="Times New Roman" pitchFamily="65" charset="-122"/>
                <a:ea typeface="宋体" pitchFamily="65" charset="-122"/>
              </a:rPr>
              <a:t>苦出硕果。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④功从苦中建。没有汗水,难有收获;安于享受,难以建功。坚苦是拓荒者的底色,坚忍乃创业者的特质。</a:t>
            </a:r>
            <a:br>
              <a:rPr dirty="0"/>
            </a:br>
            <a:r>
              <a:rPr lang="zh-CN" altLang="en-US" sz="1417" kern="0" dirty="0">
                <a:solidFill>
                  <a:srgbClr val="000000"/>
                </a:solidFill>
                <a:latin typeface="Times New Roman" pitchFamily="65" charset="-122"/>
                <a:ea typeface="宋体" pitchFamily="65" charset="-122"/>
              </a:rPr>
              <a:t>哲人言,一切希望和理想,都要靠咬牙挺着,一直挺来成功的曙光。科学家发明创造的背后,是坚忍不拔艰难</a:t>
            </a:r>
            <a:br>
              <a:rPr dirty="0"/>
            </a:br>
            <a:r>
              <a:rPr lang="zh-CN" altLang="en-US" sz="1417" kern="0" dirty="0">
                <a:solidFill>
                  <a:srgbClr val="000000"/>
                </a:solidFill>
                <a:latin typeface="Times New Roman" pitchFamily="65" charset="-122"/>
                <a:ea typeface="宋体" pitchFamily="65" charset="-122"/>
              </a:rPr>
              <a:t>攻关;体育健将摘金夺银的背后,是千锤百炼的艰辛付出;名师名角一鸣惊人的背后,是厚积薄发的艰苦练</a:t>
            </a:r>
            <a:br>
              <a:rPr dirty="0"/>
            </a:br>
            <a:r>
              <a:rPr lang="zh-CN" altLang="en-US" sz="1417" kern="0" dirty="0">
                <a:solidFill>
                  <a:srgbClr val="000000"/>
                </a:solidFill>
                <a:latin typeface="Times New Roman" pitchFamily="65" charset="-122"/>
                <a:ea typeface="宋体" pitchFamily="65" charset="-122"/>
              </a:rPr>
              <a:t>功。遵义草王坝村老支书黄大发,坚忍36年苦战,才凿通绕三重大山、过三道绝壁、穿三道险崖的水渠,彻</a:t>
            </a:r>
            <a:endParaRPr lang="zh-CN" altLang="en-US" dirty="0"/>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5110"/>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等,是做人的大智慧,人生的大境界。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本题考查学生提炼和概括中心论点的能力。阅读文章的关键处:标题、开头、结尾。本文的最后</a:t>
            </a:r>
            <a:br>
              <a:rPr dirty="0"/>
            </a:br>
            <a:r>
              <a:rPr lang="zh-CN" altLang="en-US" sz="1417" kern="0" dirty="0">
                <a:solidFill>
                  <a:srgbClr val="000000"/>
                </a:solidFill>
                <a:latin typeface="Times New Roman" pitchFamily="65" charset="-122"/>
                <a:ea typeface="宋体" pitchFamily="65" charset="-122"/>
              </a:rPr>
              <a:t>一段总结全文,是本文的中心论点,作答时将最后一段“也”字删去即可。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运用了引用论证的方法,引用法布尔的话有力地论证了等就是熬,是一个磨炼心性的过程的观点,</a:t>
            </a:r>
            <a:br>
              <a:rPr dirty="0"/>
            </a:br>
            <a:r>
              <a:rPr lang="zh-CN" altLang="en-US" sz="1417" kern="0" dirty="0">
                <a:solidFill>
                  <a:srgbClr val="000000"/>
                </a:solidFill>
                <a:latin typeface="Times New Roman" pitchFamily="65" charset="-122"/>
                <a:ea typeface="宋体" pitchFamily="65" charset="-122"/>
              </a:rPr>
              <a:t>这样使论证更具权威性,增强了文章的说服力。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本题考查学生辨析论证方法并分析其作用的能力。画线句为引用,所以该句运用了引用论证。再</a:t>
            </a:r>
            <a:br>
              <a:rPr dirty="0"/>
            </a:br>
            <a:r>
              <a:rPr lang="zh-CN" altLang="en-US" sz="1417" kern="0" dirty="0">
                <a:solidFill>
                  <a:srgbClr val="000000"/>
                </a:solidFill>
                <a:latin typeface="Times New Roman" pitchFamily="65" charset="-122"/>
                <a:ea typeface="宋体" pitchFamily="65" charset="-122"/>
              </a:rPr>
              <a:t>结合语境分析其作用。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(示例)玄奘苦学佛法,为了求取佛经原文,他于贞观三年离开长安,万里跋涉西行取经,终于到达印度。</a:t>
            </a:r>
            <a:endParaRPr lang="zh-CN" altLang="en-US" dirty="0"/>
          </a:p>
        </p:txBody>
      </p:sp>
      <p:sp>
        <p:nvSpPr>
          <p:cNvPr id="3" name="TextBox 2"/>
          <p:cNvSpPr txBox="1"/>
          <p:nvPr/>
        </p:nvSpPr>
        <p:spPr>
          <a:xfrm>
            <a:off x="720000" y="3866526"/>
            <a:ext cx="8505000" cy="9753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本题考查学生拟写论据的能力。把握段落的特点,确定拟写论据的类型。第⑥段罗列的是诸葛</a:t>
            </a:r>
            <a:br>
              <a:rPr dirty="0"/>
            </a:br>
            <a:r>
              <a:rPr lang="zh-CN" altLang="en-US" sz="1417" kern="0" dirty="0">
                <a:solidFill>
                  <a:srgbClr val="000000"/>
                </a:solidFill>
                <a:latin typeface="Times New Roman" pitchFamily="65" charset="-122"/>
                <a:ea typeface="宋体" pitchFamily="65" charset="-122"/>
              </a:rPr>
              <a:t>亮、姜太公、达摩的例子,诸葛亮和姜太公的例子着重陈述隐忍等待的好处,达摩的例子着重陈述努力的</a:t>
            </a:r>
            <a:br>
              <a:rPr dirty="0"/>
            </a:br>
            <a:r>
              <a:rPr lang="zh-CN" altLang="en-US" sz="1417" kern="0" dirty="0">
                <a:solidFill>
                  <a:srgbClr val="000000"/>
                </a:solidFill>
                <a:latin typeface="Times New Roman" pitchFamily="65" charset="-122"/>
                <a:ea typeface="宋体" pitchFamily="65" charset="-122"/>
              </a:rPr>
              <a:t>好处,再举一个默默努力的例子即可。</a:t>
            </a:r>
            <a:endParaRPr lang="zh-CN" altLang="en-US" dirty="0"/>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(2020衡阳模拟,23—26)阅读下面的议论文,完成各题。(8分)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成大事者必自律</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胡运生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①有心理学家曾做过这样一个实验:将一群小孩子放在同一个房间里,并放上糖果,告诉他们等工作人</a:t>
            </a:r>
            <a:br>
              <a:rPr dirty="0"/>
            </a:br>
            <a:r>
              <a:rPr lang="zh-CN" altLang="en-US" sz="1417" kern="0" dirty="0">
                <a:solidFill>
                  <a:srgbClr val="000000"/>
                </a:solidFill>
                <a:latin typeface="Times New Roman" pitchFamily="65" charset="-122"/>
                <a:ea typeface="宋体" pitchFamily="65" charset="-122"/>
              </a:rPr>
              <a:t>员回来再吃,然后用隐藏的摄像头观察他们,发现只有少部分孩子克服了糖果的诱惑。通过长期的跟踪调</a:t>
            </a:r>
            <a:br>
              <a:rPr dirty="0"/>
            </a:br>
            <a:r>
              <a:rPr lang="zh-CN" altLang="en-US" sz="1417" kern="0" dirty="0">
                <a:solidFill>
                  <a:srgbClr val="000000"/>
                </a:solidFill>
                <a:latin typeface="Times New Roman" pitchFamily="65" charset="-122"/>
                <a:ea typeface="宋体" pitchFamily="65" charset="-122"/>
              </a:rPr>
              <a:t>查,工作人员发现,没吃糖的孩子长大成人后在事业上大都比较成功,而吃了糖的那些孩子少有成就,且失业</a:t>
            </a:r>
            <a:br>
              <a:rPr dirty="0"/>
            </a:br>
            <a:r>
              <a:rPr lang="zh-CN" altLang="en-US" sz="1417" kern="0" dirty="0">
                <a:solidFill>
                  <a:srgbClr val="000000"/>
                </a:solidFill>
                <a:latin typeface="Times New Roman" pitchFamily="65" charset="-122"/>
                <a:ea typeface="宋体" pitchFamily="65" charset="-122"/>
              </a:rPr>
              <a:t>率偏高。可见,自律是一个人成功的基础。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②所谓自律,就是针对自身的情况,以一定的标准和规范来指导自己的言行,严格要求和约束自己。现实中,</a:t>
            </a:r>
            <a:br>
              <a:rPr dirty="0"/>
            </a:br>
            <a:r>
              <a:rPr lang="zh-CN" altLang="en-US" sz="1417" kern="0" dirty="0">
                <a:solidFill>
                  <a:srgbClr val="000000"/>
                </a:solidFill>
                <a:latin typeface="Times New Roman" pitchFamily="65" charset="-122"/>
                <a:ea typeface="宋体" pitchFamily="65" charset="-122"/>
              </a:rPr>
              <a:t>自律像一个导航仪,具有定位、引导、纠正人生航向的功能。一般来说,自律者皆懂得自爱,勇于自省,善于</a:t>
            </a:r>
            <a:br>
              <a:rPr dirty="0"/>
            </a:br>
            <a:r>
              <a:rPr lang="zh-CN" altLang="en-US" sz="1417" kern="0" dirty="0">
                <a:solidFill>
                  <a:srgbClr val="000000"/>
                </a:solidFill>
                <a:latin typeface="Times New Roman" pitchFamily="65" charset="-122"/>
                <a:ea typeface="宋体" pitchFamily="65" charset="-122"/>
              </a:rPr>
              <a:t>自控,自律会衍生强大的自我管控能力,让一个人养成良好的思维习惯和行为习惯,从而不断地战胜自我、</a:t>
            </a:r>
            <a:endParaRPr lang="zh-CN" altLang="en-US" dirty="0"/>
          </a:p>
        </p:txBody>
      </p:sp>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成就自我。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③自律是成大事者的必备能力。晚清名臣曾国藩既无显赫家世,也无过人天赋,曾考了多次才中秀才,后来</a:t>
            </a:r>
            <a:br/>
            <a:r>
              <a:rPr lang="zh-CN" altLang="en-US" sz="1417" kern="0" dirty="0">
                <a:solidFill>
                  <a:srgbClr val="000000"/>
                </a:solidFill>
                <a:latin typeface="Times New Roman" pitchFamily="65" charset="-122"/>
                <a:ea typeface="宋体" pitchFamily="65" charset="-122"/>
              </a:rPr>
              <a:t>能在10年间连升10级,并担任封疆大吏,一条重要秘诀就是自律。他修身有十二条:主敬、静坐、早起、读</a:t>
            </a:r>
            <a:br/>
            <a:r>
              <a:rPr lang="zh-CN" altLang="en-US" sz="1417" kern="0" dirty="0">
                <a:solidFill>
                  <a:srgbClr val="000000"/>
                </a:solidFill>
                <a:latin typeface="Times New Roman" pitchFamily="65" charset="-122"/>
                <a:ea typeface="宋体" pitchFamily="65" charset="-122"/>
              </a:rPr>
              <a:t>书不二、读史、谨言、养气、保身、日之所亡、月无忘所能、作字、夜不出门。对普通人来说,这些事</a:t>
            </a:r>
            <a:br/>
            <a:r>
              <a:rPr lang="zh-CN" altLang="en-US" sz="1417" kern="0" dirty="0">
                <a:solidFill>
                  <a:srgbClr val="000000"/>
                </a:solidFill>
                <a:latin typeface="Times New Roman" pitchFamily="65" charset="-122"/>
                <a:ea typeface="宋体" pitchFamily="65" charset="-122"/>
              </a:rPr>
              <a:t>情要一一做到非常困难,但曾国藩做到了。难怪有人说,你想活出什么样的人生,取决于自己对人生的掌控</a:t>
            </a:r>
            <a:br/>
            <a:r>
              <a:rPr lang="zh-CN" altLang="en-US" sz="1417" kern="0" dirty="0">
                <a:solidFill>
                  <a:srgbClr val="000000"/>
                </a:solidFill>
                <a:latin typeface="Times New Roman" pitchFamily="65" charset="-122"/>
                <a:ea typeface="宋体" pitchFamily="65" charset="-122"/>
              </a:rPr>
              <a:t>能力。一个懂得自律的人,才能形成自由行走世间的底气,成就自己想要的人生。</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④自律是一个人的重要品质,保持自律则需要坚定的毅力。一旦作出一个决定,就要义无反顾、心无旁骛</a:t>
            </a:r>
            <a:br/>
            <a:r>
              <a:rPr lang="zh-CN" altLang="en-US" sz="1417" kern="0" dirty="0">
                <a:solidFill>
                  <a:srgbClr val="000000"/>
                </a:solidFill>
                <a:latin typeface="Times New Roman" pitchFamily="65" charset="-122"/>
                <a:ea typeface="宋体" pitchFamily="65" charset="-122"/>
              </a:rPr>
              <a:t>地朝着目标前进。村上春树在成为职业小说家后,给自己设定了雷打不动的写稿模式:写长篇小说时,每天</a:t>
            </a:r>
            <a:br/>
            <a:r>
              <a:rPr lang="zh-CN" altLang="en-US" sz="1417" kern="0" dirty="0">
                <a:solidFill>
                  <a:srgbClr val="000000"/>
                </a:solidFill>
                <a:latin typeface="Times New Roman" pitchFamily="65" charset="-122"/>
                <a:ea typeface="宋体" pitchFamily="65" charset="-122"/>
              </a:rPr>
              <a:t>凌晨4点钟起床,写作4小时,即使提不起劲,每天也要写满10页,每页400字;即使文思泉涌,也要在10页左右</a:t>
            </a:r>
            <a:br/>
            <a:r>
              <a:rPr lang="zh-CN" altLang="en-US" sz="1417" kern="0" dirty="0">
                <a:solidFill>
                  <a:srgbClr val="000000"/>
                </a:solidFill>
                <a:latin typeface="Times New Roman" pitchFamily="65" charset="-122"/>
                <a:ea typeface="宋体" pitchFamily="65" charset="-122"/>
              </a:rPr>
              <a:t>打住。村上春树说:“要让时间成为自己的朋友,就必须在一定程度上运用自己的意志去掌控时间。”一</a:t>
            </a:r>
            <a:br/>
            <a:r>
              <a:rPr lang="zh-CN" altLang="en-US" sz="1417" kern="0" dirty="0">
                <a:solidFill>
                  <a:srgbClr val="000000"/>
                </a:solidFill>
                <a:latin typeface="Times New Roman" pitchFamily="65" charset="-122"/>
                <a:ea typeface="宋体" pitchFamily="65" charset="-122"/>
              </a:rPr>
              <a:t>个人若想通过自律来实现目标,既要有“逼一逼”自己的狠劲,更要有“咬定青山不放松”的笃定坚持。</a:t>
            </a:r>
            <a:endParaRPr lang="zh-CN" altLang="en-US"/>
          </a:p>
        </p:txBody>
      </p:sp>
    </p:spTree>
    <p:custDataLst>
      <p:custData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80602"/>
            <a:ext cx="8505000" cy="26182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没有强大的意志力,自律就是一句空话。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⑤一个人不自律,不仅难以成就事业,更可能毁了自己。在《克雷洛夫寓言》中,有一个关于马和骑师的故</a:t>
            </a:r>
            <a:br>
              <a:rPr dirty="0"/>
            </a:br>
            <a:r>
              <a:rPr lang="zh-CN" altLang="en-US" sz="1417" kern="0" dirty="0">
                <a:solidFill>
                  <a:srgbClr val="000000"/>
                </a:solidFill>
                <a:latin typeface="Times New Roman" pitchFamily="65" charset="-122"/>
                <a:ea typeface="宋体" pitchFamily="65" charset="-122"/>
              </a:rPr>
              <a:t>事。骑师驯服了一匹好马,他认为给这样的马加上缰绳是多余的。有一天,他骑马出去时,就把马缰绳解除</a:t>
            </a:r>
            <a:br>
              <a:rPr dirty="0"/>
            </a:br>
            <a:r>
              <a:rPr lang="zh-CN" altLang="en-US" sz="1417" kern="0" dirty="0">
                <a:solidFill>
                  <a:srgbClr val="000000"/>
                </a:solidFill>
                <a:latin typeface="Times New Roman" pitchFamily="65" charset="-122"/>
                <a:ea typeface="宋体" pitchFamily="65" charset="-122"/>
              </a:rPr>
              <a:t>了。马在原野上飞跑,当它知道什么束缚也没有的时候,就越来越大胆了,一路狂奔,不仅把骑师摔下来,还</a:t>
            </a:r>
            <a:br>
              <a:rPr dirty="0"/>
            </a:br>
            <a:r>
              <a:rPr lang="zh-CN" altLang="en-US" sz="1417" kern="0" dirty="0">
                <a:solidFill>
                  <a:srgbClr val="000000"/>
                </a:solidFill>
                <a:latin typeface="Times New Roman" pitchFamily="65" charset="-122"/>
                <a:ea typeface="宋体" pitchFamily="65" charset="-122"/>
              </a:rPr>
              <a:t>冲下深谷,最后,粉身碎骨。现实中,自律犹如给人生套上缰绳,防止误入歧途、身败名裂。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⑥自律的人虽然不一定成功,但是肯定会比别人走得更远,或者让自己变得更强大。可以说,一个人自律的</a:t>
            </a:r>
            <a:br>
              <a:rPr dirty="0"/>
            </a:br>
            <a:r>
              <a:rPr lang="zh-CN" altLang="en-US" sz="1417" kern="0" dirty="0">
                <a:solidFill>
                  <a:srgbClr val="000000"/>
                </a:solidFill>
                <a:latin typeface="Times New Roman" pitchFamily="65" charset="-122"/>
                <a:ea typeface="宋体" pitchFamily="65" charset="-122"/>
              </a:rPr>
              <a:t>水平,往往决定着人生的高度。养成良好的自律习惯,生命之花必定会绽放得更加绚烂精彩。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(选自《江西日报》,有删改)</a:t>
            </a:r>
            <a:endParaRPr lang="zh-CN" altLang="en-US" dirty="0"/>
          </a:p>
        </p:txBody>
      </p:sp>
    </p:spTree>
    <p:custDataLst>
      <p:custData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402943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下列说法</a:t>
            </a:r>
            <a:r>
              <a:rPr lang="zh-CN" altLang="en-US" sz="1417" u="sng" kern="0" dirty="0">
                <a:solidFill>
                  <a:srgbClr val="000000"/>
                </a:solidFill>
                <a:latin typeface="Times New Roman" pitchFamily="65" charset="-122"/>
                <a:ea typeface="宋体" pitchFamily="65" charset="-122"/>
              </a:rPr>
              <a:t>错误</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A.本文的中心论点是“成大事者必自律”。</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B.“自律像一个导航仪”用比喻的修辞手法,生动形象地说明了自律对人的作用。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C.“咬定青山不放松”,说明了自律需要笃定坚持。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D.本文告诉我们,要想成大事一定要自律,自律的人必会成功。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下面论据与本文“成大事者必自律”的论点</a:t>
            </a:r>
            <a:r>
              <a:rPr lang="zh-CN" altLang="en-US" sz="1417" u="sng" kern="0" dirty="0">
                <a:solidFill>
                  <a:srgbClr val="000000"/>
                </a:solidFill>
                <a:latin typeface="Times New Roman" pitchFamily="65" charset="-122"/>
                <a:ea typeface="宋体" pitchFamily="65" charset="-122"/>
              </a:rPr>
              <a:t>不符合</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A.魏源的“以细行律身,不以细行取人”可以用来论证自律的必要性。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B.《爱莲说》中的“出淤泥而不染,濯清涟而不妖”可以用来论证自律的作用。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C.“孟母三迁”的故事告诉我们,自律是成大事者的必备能力。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D.“宇宙之王”霍金的事例可以运用到第④段中,可以论证保持自律需要坚定的毅力。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本文第③—⑤段主要运用了什么论证方法?有什么作用?(2分)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请结合实际,谈谈我们应该如何做到自律。(2分)</a:t>
            </a:r>
            <a:endParaRPr lang="zh-CN" altLang="en-US" dirty="0"/>
          </a:p>
        </p:txBody>
      </p:sp>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3977996"/>
            <a:chOff x="720000" y="841363"/>
            <a:chExt cx="8505000" cy="3977996"/>
          </a:xfrm>
        </p:grpSpPr>
        <p:sp>
          <p:nvSpPr>
            <p:cNvPr id="2" name="TextBox 2"/>
            <p:cNvSpPr txBox="1"/>
            <p:nvPr/>
          </p:nvSpPr>
          <p:spPr>
            <a:xfrm>
              <a:off x="720000" y="84136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由原文第⑥段“自律的人虽然不一定成功”可知,选项中“自律的人必会成功”的说法错误。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　</a:t>
              </a:r>
              <a:r>
                <a:rPr lang="zh-CN" altLang="en-US" sz="1417" kern="0" dirty="0">
                  <a:solidFill>
                    <a:srgbClr val="000000"/>
                  </a:solidFill>
                  <a:latin typeface="Times New Roman" pitchFamily="65" charset="-122"/>
                  <a:ea typeface="宋体" pitchFamily="65" charset="-122"/>
                </a:rPr>
                <a:t>“孟母三迁”的事例主要说明的是一个人的成才与外界环境的关系,与本文论点“成大事者</a:t>
              </a:r>
              <a:br>
                <a:rPr dirty="0"/>
              </a:br>
              <a:r>
                <a:rPr lang="zh-CN" altLang="en-US" sz="1417" kern="0" dirty="0">
                  <a:solidFill>
                    <a:srgbClr val="000000"/>
                  </a:solidFill>
                  <a:latin typeface="Times New Roman" pitchFamily="65" charset="-122"/>
                  <a:ea typeface="宋体" pitchFamily="65" charset="-122"/>
                </a:rPr>
                <a:t>必自律”不符合。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举例论证、对比论证。举曾国藩和村上春树的例子,从正面论证了“成大事者必自律”的中心论</a:t>
              </a:r>
              <a:br>
                <a:rPr dirty="0"/>
              </a:br>
              <a:r>
                <a:rPr lang="zh-CN" altLang="en-US" sz="1417" kern="0" dirty="0">
                  <a:solidFill>
                    <a:srgbClr val="000000"/>
                  </a:solidFill>
                  <a:latin typeface="Times New Roman" pitchFamily="65" charset="-122"/>
                  <a:ea typeface="宋体" pitchFamily="65" charset="-122"/>
                </a:rPr>
                <a:t>点;举马和骑师的故事,有力地论证了“一个人不自律,不仅难以成就事业,更可能毁了自己”的观点,从反</a:t>
              </a:r>
              <a:br>
                <a:rPr dirty="0"/>
              </a:br>
              <a:r>
                <a:rPr lang="zh-CN" altLang="en-US" sz="1417" kern="0" dirty="0">
                  <a:solidFill>
                    <a:srgbClr val="000000"/>
                  </a:solidFill>
                  <a:latin typeface="Times New Roman" pitchFamily="65" charset="-122"/>
                  <a:ea typeface="宋体" pitchFamily="65" charset="-122"/>
                </a:rPr>
                <a:t>面论证了自律的重要性。正反对比论证,使论点更鲜明,更具说服力。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本题考查学生辨析论证方法并分析其作用的能力。常用的论证方法有举例论证、道理论证、比喻</a:t>
              </a:r>
              <a:br>
                <a:rPr dirty="0"/>
              </a:br>
              <a:r>
                <a:rPr lang="zh-CN" altLang="en-US" sz="1417" kern="0" dirty="0">
                  <a:solidFill>
                    <a:srgbClr val="000000"/>
                  </a:solidFill>
                  <a:latin typeface="Times New Roman" pitchFamily="65" charset="-122"/>
                  <a:ea typeface="宋体" pitchFamily="65" charset="-122"/>
                </a:rPr>
                <a:t>论证、对比论证。结合语境说明论证方法及其作用。</a:t>
              </a:r>
              <a:endParaRPr lang="zh-CN" altLang="en-US" dirty="0"/>
            </a:p>
          </p:txBody>
        </p:sp>
        <p:sp>
          <p:nvSpPr>
            <p:cNvPr id="3" name="TextBox 2"/>
            <p:cNvSpPr txBox="1"/>
            <p:nvPr/>
          </p:nvSpPr>
          <p:spPr>
            <a:xfrm>
              <a:off x="720000" y="3831249"/>
              <a:ext cx="8505000" cy="9881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(示例)首先,要懂得自爱,勇于自省,善于自控;其次,要有坚定的毅力和强大的意志力;最后,要学会</a:t>
              </a:r>
              <a:br>
                <a:rPr dirty="0"/>
              </a:br>
              <a:r>
                <a:rPr lang="zh-CN" altLang="en-US" sz="1417" kern="0" dirty="0">
                  <a:solidFill>
                    <a:srgbClr val="000000"/>
                  </a:solidFill>
                  <a:latin typeface="Times New Roman" pitchFamily="65" charset="-122"/>
                  <a:ea typeface="宋体" pitchFamily="65" charset="-122"/>
                </a:rPr>
                <a:t>约束自己,养成良好的行为习惯。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本题考查学生提取信息的能力,“结合实际”,联系文章的关键句,整合得出答案。</a:t>
              </a:r>
              <a:endParaRPr lang="zh-CN" altLang="en-US" dirty="0"/>
            </a:p>
          </p:txBody>
        </p:sp>
      </p:grpSp>
    </p:spTree>
    <p:custDataLst>
      <p:custData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(2020岳阳城区二十六校联考,11—14)阅读下面的议论文,回答问题。(8分)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后天的太阳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①被誉为“创业教父”的阿里巴巴集团董事局主席马云,曾一度将玩转高尔夫球作为他的理想。随</a:t>
            </a:r>
            <a:br>
              <a:rPr dirty="0"/>
            </a:br>
            <a:r>
              <a:rPr lang="zh-CN" altLang="en-US" sz="1417" kern="0" dirty="0">
                <a:solidFill>
                  <a:srgbClr val="000000"/>
                </a:solidFill>
                <a:latin typeface="Times New Roman" pitchFamily="65" charset="-122"/>
                <a:ea typeface="宋体" pitchFamily="65" charset="-122"/>
              </a:rPr>
              <a:t>之诞生在高尔夫球场上“一杆定乾坤”的故事,更是成为商界的传奇。现如今,早已功成名就的马云把打</a:t>
            </a:r>
            <a:br>
              <a:rPr dirty="0"/>
            </a:br>
            <a:r>
              <a:rPr lang="zh-CN" altLang="en-US" sz="1417" kern="0" dirty="0">
                <a:solidFill>
                  <a:srgbClr val="000000"/>
                </a:solidFill>
                <a:latin typeface="Times New Roman" pitchFamily="65" charset="-122"/>
                <a:ea typeface="宋体" pitchFamily="65" charset="-122"/>
              </a:rPr>
              <a:t>高尔夫作为他生活和生意中的一个组成部分,一直坚持。在长期的挥杆中,马云悟出了他独特的“云式高</a:t>
            </a:r>
            <a:br>
              <a:rPr dirty="0"/>
            </a:br>
            <a:r>
              <a:rPr lang="zh-CN" altLang="en-US" sz="1417" kern="0" dirty="0">
                <a:solidFill>
                  <a:srgbClr val="000000"/>
                </a:solidFill>
                <a:latin typeface="Times New Roman" pitchFamily="65" charset="-122"/>
                <a:ea typeface="宋体" pitchFamily="65" charset="-122"/>
              </a:rPr>
              <a:t>球哲学”,就是两个“永不”——永不抬头、永不后退。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②永不抬头,就是要控制自己,摒除杂念,心中只有目标,坚定不移地走好自己的路。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③不妨重提那一杆挥就10亿美元的辉煌经典。2005年5月的一天,时任UT斯达康(中国)公司总裁兼首席执</a:t>
            </a:r>
            <a:br>
              <a:rPr dirty="0"/>
            </a:br>
            <a:r>
              <a:rPr lang="zh-CN" altLang="en-US" sz="1417" kern="0" dirty="0">
                <a:solidFill>
                  <a:srgbClr val="000000"/>
                </a:solidFill>
                <a:latin typeface="Times New Roman" pitchFamily="65" charset="-122"/>
                <a:ea typeface="宋体" pitchFamily="65" charset="-122"/>
              </a:rPr>
              <a:t>行官的吴鹰,电话邀请不会打高尔夫的马云一起“去练练”。嗅觉敏锐的马云立即想到其中必有深意,于</a:t>
            </a:r>
            <a:br>
              <a:rPr dirty="0"/>
            </a:br>
            <a:r>
              <a:rPr lang="zh-CN" altLang="en-US" sz="1417" kern="0" dirty="0">
                <a:solidFill>
                  <a:srgbClr val="000000"/>
                </a:solidFill>
                <a:latin typeface="Times New Roman" pitchFamily="65" charset="-122"/>
                <a:ea typeface="宋体" pitchFamily="65" charset="-122"/>
              </a:rPr>
              <a:t>是欣然前往。果不其然,在加州卵石滩高尔夫球场等的,正是包括雅虎“酋长”杨致远在内的一些硅谷投</a:t>
            </a:r>
            <a:endParaRPr lang="zh-CN" altLang="en-US" dirty="0"/>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资界、互联网界的重量级人物。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④打球伊始,有人就提议让同样不会打球的吴鹰和马云一起比赛打定点,看谁打得远,且是一杆定胜负。吴</a:t>
            </a:r>
            <a:br/>
            <a:r>
              <a:rPr lang="zh-CN" altLang="en-US" sz="1417" kern="0" dirty="0">
                <a:solidFill>
                  <a:srgbClr val="000000"/>
                </a:solidFill>
                <a:latin typeface="Times New Roman" pitchFamily="65" charset="-122"/>
                <a:ea typeface="宋体" pitchFamily="65" charset="-122"/>
              </a:rPr>
              <a:t>鹰身高一米八零,身体壮实,一副运动健将架势;而马云身高不足一米七,身体瘦弱,俨然手无缚鸡之力的文</a:t>
            </a:r>
            <a:br/>
            <a:r>
              <a:rPr lang="zh-CN" altLang="en-US" sz="1417" kern="0" dirty="0">
                <a:solidFill>
                  <a:srgbClr val="000000"/>
                </a:solidFill>
                <a:latin typeface="Times New Roman" pitchFamily="65" charset="-122"/>
                <a:ea typeface="宋体" pitchFamily="65" charset="-122"/>
              </a:rPr>
              <a:t>弱书生。但见马云神情淡定地低头站到球前,按照杨致远指导的要领,屏气、转肩、挥杆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“嗖”的一</a:t>
            </a:r>
            <a:br/>
            <a:r>
              <a:rPr lang="zh-CN" altLang="en-US" sz="1417" kern="0" dirty="0">
                <a:solidFill>
                  <a:srgbClr val="000000"/>
                </a:solidFill>
                <a:latin typeface="Times New Roman" pitchFamily="65" charset="-122"/>
                <a:ea typeface="宋体" pitchFamily="65" charset="-122"/>
              </a:rPr>
              <a:t>声,白色的小球高高地飞了出去。而吴鹰却在一片加油声中,挥杆打了个空,小球纹丝不动。结果,吴鹰输,</a:t>
            </a:r>
            <a:br/>
            <a:r>
              <a:rPr lang="zh-CN" altLang="en-US" sz="1417" kern="0" dirty="0">
                <a:solidFill>
                  <a:srgbClr val="000000"/>
                </a:solidFill>
                <a:latin typeface="Times New Roman" pitchFamily="65" charset="-122"/>
                <a:ea typeface="宋体" pitchFamily="65" charset="-122"/>
              </a:rPr>
              <a:t>马云赢。就是这一杆,不仅让马云赢了球,还赢来了雅虎中国给阿里巴巴注入的10亿美元。</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⑤马云赢在了他的专注,他的气定神闲,赢在了他对寻求合作机遇的全心把握。</a:t>
            </a:r>
            <a:r>
              <a:rPr lang="zh-CN" altLang="en-US" sz="1417" u="sng" kern="0" dirty="0">
                <a:solidFill>
                  <a:srgbClr val="000000"/>
                </a:solidFill>
                <a:latin typeface="Times New Roman" pitchFamily="65" charset="-122"/>
                <a:ea typeface="宋体" pitchFamily="65" charset="-122"/>
              </a:rPr>
              <a:t>正如马云所言:看见10只兔</a:t>
            </a:r>
            <a:br/>
            <a:r>
              <a:rPr lang="zh-CN" altLang="en-US" sz="1417" u="sng" kern="0" dirty="0">
                <a:solidFill>
                  <a:srgbClr val="000000"/>
                </a:solidFill>
                <a:latin typeface="Times New Roman" pitchFamily="65" charset="-122"/>
                <a:ea typeface="宋体" pitchFamily="65" charset="-122"/>
              </a:rPr>
              <a:t>子,你到底抓哪一只?有些人一会儿抓这只兔子,一会儿抓那只兔子,最后可能一只也抓不住。机会太多,只</a:t>
            </a:r>
            <a:br/>
            <a:r>
              <a:rPr lang="zh-CN" altLang="en-US" sz="1417" u="sng" kern="0" dirty="0">
                <a:solidFill>
                  <a:srgbClr val="000000"/>
                </a:solidFill>
                <a:latin typeface="Times New Roman" pitchFamily="65" charset="-122"/>
                <a:ea typeface="宋体" pitchFamily="65" charset="-122"/>
              </a:rPr>
              <a:t>能抓一个。我只能抓一只兔子,抓多了,什么都会丢掉。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⑥永不后退,就是开弓没有回头箭,想好的事情就要做到底,不到最后绝不放弃。</a:t>
            </a:r>
            <a:endParaRPr lang="zh-CN" altLang="en-US"/>
          </a:p>
        </p:txBody>
      </p:sp>
    </p:spTree>
    <p:custDataLst>
      <p:custData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032718"/>
            <a:ext cx="8505000" cy="3594859"/>
            <a:chOff x="720000" y="912801"/>
            <a:chExt cx="8505000" cy="3594859"/>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⑦学习高尔夫之初,只在练习场练了三次的马云,就直接下了球场。因为他觉得:高尔夫并不难,老在练习</a:t>
              </a:r>
              <a:br>
                <a:rPr dirty="0"/>
              </a:br>
              <a:r>
                <a:rPr lang="zh-CN" altLang="en-US" sz="1417" kern="0" dirty="0">
                  <a:solidFill>
                    <a:srgbClr val="000000"/>
                  </a:solidFill>
                  <a:latin typeface="Times New Roman" pitchFamily="65" charset="-122"/>
                  <a:ea typeface="宋体" pitchFamily="65" charset="-122"/>
                </a:rPr>
                <a:t>场也很枯燥。起初,马云打得并不好,但他勇敢地跟着朋友下场了。一年左右的锲而不舍,马云很快就取得</a:t>
              </a:r>
              <a:br>
                <a:rPr dirty="0"/>
              </a:br>
              <a:r>
                <a:rPr lang="zh-CN" altLang="en-US" sz="1417" kern="0" dirty="0">
                  <a:solidFill>
                    <a:srgbClr val="000000"/>
                  </a:solidFill>
                  <a:latin typeface="Times New Roman" pitchFamily="65" charset="-122"/>
                  <a:ea typeface="宋体" pitchFamily="65" charset="-122"/>
                </a:rPr>
                <a:t>了150多杆到110多杆,再到稳定于95杆左右的骄人成绩。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⑧马云对这一成绩的取得,有自己的独到体悟:高尔夫是一项不断追求进取的运动,打高尔夫要永不后退。</a:t>
              </a:r>
              <a:br>
                <a:rPr dirty="0"/>
              </a:br>
              <a:r>
                <a:rPr lang="zh-CN" altLang="en-US" sz="1417" kern="0" dirty="0">
                  <a:solidFill>
                    <a:srgbClr val="000000"/>
                  </a:solidFill>
                  <a:latin typeface="Times New Roman" pitchFamily="65" charset="-122"/>
                  <a:ea typeface="宋体" pitchFamily="65" charset="-122"/>
                </a:rPr>
                <a:t>要坚持打完18洞。不管是低于标准杆,还是100多杆,你都不能后悔。就像生命,一旦开启,不管好与坏、顺</a:t>
              </a:r>
              <a:br>
                <a:rPr dirty="0"/>
              </a:br>
              <a:r>
                <a:rPr lang="zh-CN" altLang="en-US" sz="1417" kern="0" dirty="0">
                  <a:solidFill>
                    <a:srgbClr val="000000"/>
                  </a:solidFill>
                  <a:latin typeface="Times New Roman" pitchFamily="65" charset="-122"/>
                  <a:ea typeface="宋体" pitchFamily="65" charset="-122"/>
                </a:rPr>
                <a:t>与逆、快乐与悲哀,都只能向前。正如马云所言:</a:t>
              </a:r>
              <a:r>
                <a:rPr lang="zh-CN" altLang="en-US" sz="1417" u="sng" kern="0" dirty="0">
                  <a:solidFill>
                    <a:srgbClr val="000000"/>
                  </a:solidFill>
                  <a:latin typeface="Times New Roman" pitchFamily="65" charset="-122"/>
                  <a:ea typeface="宋体" pitchFamily="65" charset="-122"/>
                </a:rPr>
                <a:t>今天很残酷,明天更残酷,后天很美好。但是绝大部分人</a:t>
              </a:r>
              <a:br>
                <a:rPr dirty="0"/>
              </a:br>
              <a:r>
                <a:rPr lang="zh-CN" altLang="en-US" sz="1417" u="sng" kern="0" dirty="0">
                  <a:solidFill>
                    <a:srgbClr val="000000"/>
                  </a:solidFill>
                  <a:latin typeface="Times New Roman" pitchFamily="65" charset="-122"/>
                  <a:ea typeface="宋体" pitchFamily="65" charset="-122"/>
                </a:rPr>
                <a:t>是死在明天晚上,只有那些真正的英雄才能见到后天的太阳</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第⑤段画线句主要运用了哪种论证方法?有什么作用?(2分)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分析⑥⑦⑧三段的论证思路。(2分)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谈谈你对第⑧段画线句的理解。(2分)</a:t>
              </a:r>
              <a:endParaRPr lang="zh-CN" altLang="en-US" dirty="0"/>
            </a:p>
          </p:txBody>
        </p:sp>
        <p:sp>
          <p:nvSpPr>
            <p:cNvPr id="3" name="TextBox 2"/>
            <p:cNvSpPr txBox="1"/>
            <p:nvPr/>
          </p:nvSpPr>
          <p:spPr>
            <a:xfrm>
              <a:off x="720000" y="421783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结合文中马云的两个“永不”的观点,为本文补充一个事实论据。(2分)</a:t>
              </a:r>
              <a:endParaRPr lang="zh-CN" altLang="en-US" dirty="0"/>
            </a:p>
          </p:txBody>
        </p:sp>
      </p:gr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运用了道理论证。引用马云的话有力地论证了“永不抬头,就是要控制自己,摒除杂念,心中只有</a:t>
            </a:r>
            <a:br>
              <a:rPr dirty="0"/>
            </a:br>
            <a:r>
              <a:rPr lang="zh-CN" altLang="en-US" sz="1417" kern="0" dirty="0">
                <a:solidFill>
                  <a:srgbClr val="000000"/>
                </a:solidFill>
                <a:latin typeface="Times New Roman" pitchFamily="65" charset="-122"/>
                <a:ea typeface="宋体" pitchFamily="65" charset="-122"/>
              </a:rPr>
              <a:t>目标,坚定不移地走好自己的路”这一分论点,从而有力地论证了中心论点。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本题考查学生辨析论证方法及分析其作用的能力。常用的论证方法有比喻论证、道理论证(包括</a:t>
            </a:r>
            <a:br>
              <a:rPr dirty="0"/>
            </a:br>
            <a:r>
              <a:rPr lang="zh-CN" altLang="en-US" sz="1417" kern="0" dirty="0">
                <a:solidFill>
                  <a:srgbClr val="000000"/>
                </a:solidFill>
                <a:latin typeface="Times New Roman" pitchFamily="65" charset="-122"/>
                <a:ea typeface="宋体" pitchFamily="65" charset="-122"/>
              </a:rPr>
              <a:t>引用论证)、举例论证、对比论证等,使用一种论证方法就是为了论证某个道理。第⑤段画线句子引用马</a:t>
            </a:r>
            <a:br>
              <a:rPr dirty="0"/>
            </a:br>
            <a:r>
              <a:rPr lang="zh-CN" altLang="en-US" sz="1417" kern="0" dirty="0">
                <a:solidFill>
                  <a:srgbClr val="000000"/>
                </a:solidFill>
                <a:latin typeface="Times New Roman" pitchFamily="65" charset="-122"/>
                <a:ea typeface="宋体" pitchFamily="65" charset="-122"/>
              </a:rPr>
              <a:t>云的话,是道理论证。结合具体语境分析其作用即可。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首先提出分论点“永不后退,就是开弓没有回头箭,想好的事情就要做到底,不到最后绝不放弃”;</a:t>
            </a:r>
            <a:br>
              <a:rPr dirty="0"/>
            </a:br>
            <a:r>
              <a:rPr lang="zh-CN" altLang="en-US" sz="1417" kern="0" dirty="0">
                <a:solidFill>
                  <a:srgbClr val="000000"/>
                </a:solidFill>
                <a:latin typeface="Times New Roman" pitchFamily="65" charset="-122"/>
                <a:ea typeface="宋体" pitchFamily="65" charset="-122"/>
              </a:rPr>
              <a:t>其次列举马云锲而不舍练习高尔夫的事例进行论证,最后引用马云的体悟对观点进行总结并照应文题。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本题考查学生把握论证思路的能力。采用恰当的模式作答,如“首先</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其次</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最后</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”,每</a:t>
            </a:r>
            <a:br>
              <a:rPr dirty="0"/>
            </a:br>
            <a:r>
              <a:rPr lang="zh-CN" altLang="en-US" sz="1417" kern="0" dirty="0">
                <a:solidFill>
                  <a:srgbClr val="000000"/>
                </a:solidFill>
                <a:latin typeface="Times New Roman" pitchFamily="65" charset="-122"/>
                <a:ea typeface="宋体" pitchFamily="65" charset="-122"/>
              </a:rPr>
              <a:t>一个部分概括相关段落的内容即可。</a:t>
            </a: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52941" y="755675"/>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底改变了山民世代缺水的命运。科学家南仁东,带着300多幅卫星遥感图,艰辛勘探了1 000多处重峦洼地,</a:t>
            </a:r>
            <a:br>
              <a:rPr dirty="0"/>
            </a:br>
            <a:r>
              <a:rPr lang="zh-CN" altLang="en-US" sz="1417" kern="0" dirty="0">
                <a:solidFill>
                  <a:srgbClr val="000000"/>
                </a:solidFill>
                <a:latin typeface="Times New Roman" pitchFamily="65" charset="-122"/>
                <a:ea typeface="宋体" pitchFamily="65" charset="-122"/>
              </a:rPr>
              <a:t>终于找到安装“天眼”的最佳位置。无数建功立业者的经历表明:“看似寻常最奇崛,成如容易却艰辛。”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⑤然而,在当今社会,总有一些既想舒心获得,又不愿苦心付出的“自在”者。有的只想吃香喝辣而不想</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,让梦想成了梦幻;有的想出彩而不想</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,让愿景成了泡影;有的想升迁而不想</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,让机遇成</a:t>
            </a:r>
            <a:br>
              <a:rPr dirty="0"/>
            </a:br>
            <a:r>
              <a:rPr lang="zh-CN" altLang="en-US" sz="1417" kern="0" dirty="0">
                <a:solidFill>
                  <a:srgbClr val="000000"/>
                </a:solidFill>
                <a:latin typeface="Times New Roman" pitchFamily="65" charset="-122"/>
                <a:ea typeface="宋体" pitchFamily="65" charset="-122"/>
              </a:rPr>
              <a:t>了“危机”。殊不知,天下没有坐享其成的好事。实现梦想的道路是艰难曲折的,但只要有吃苦开拓的精</a:t>
            </a:r>
            <a:br>
              <a:rPr dirty="0"/>
            </a:br>
            <a:r>
              <a:rPr lang="zh-CN" altLang="en-US" sz="1417" kern="0" dirty="0">
                <a:solidFill>
                  <a:srgbClr val="000000"/>
                </a:solidFill>
                <a:latin typeface="Times New Roman" pitchFamily="65" charset="-122"/>
                <a:ea typeface="宋体" pitchFamily="65" charset="-122"/>
              </a:rPr>
              <a:t>神,必如习近平总书记所言“山再高,往上攀,总能登顶;路再长,走下去,定能到达”。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(《人民日报》2020年06月25日,有删改)</a:t>
            </a:r>
            <a:endParaRPr lang="zh-CN" altLang="en-US" dirty="0"/>
          </a:p>
        </p:txBody>
      </p:sp>
      <p:grpSp>
        <p:nvGrpSpPr>
          <p:cNvPr id="3" name="组合 2">
            <a:extLst>
              <a:ext uri="{FF2B5EF4-FFF2-40B4-BE49-F238E27FC236}">
                <a16:creationId xmlns:a16="http://schemas.microsoft.com/office/drawing/2014/main" id="{25D9E771-52EC-4BAD-8F55-FD9555600A65}"/>
              </a:ext>
            </a:extLst>
          </p:cNvPr>
          <p:cNvGrpSpPr/>
          <p:nvPr/>
        </p:nvGrpSpPr>
        <p:grpSpPr>
          <a:xfrm>
            <a:off x="680330" y="3021630"/>
            <a:ext cx="8505000" cy="1681440"/>
            <a:chOff x="720000" y="1198553"/>
            <a:chExt cx="8505000" cy="1681440"/>
          </a:xfrm>
        </p:grpSpPr>
        <p:sp>
          <p:nvSpPr>
            <p:cNvPr id="4" name="TextBox 2">
              <a:extLst>
                <a:ext uri="{FF2B5EF4-FFF2-40B4-BE49-F238E27FC236}">
                  <a16:creationId xmlns:a16="http://schemas.microsoft.com/office/drawing/2014/main" id="{7C5989A5-E2C7-4C7D-801E-2EF8CEFC0F57}"/>
                </a:ext>
              </a:extLst>
            </p:cNvPr>
            <p:cNvSpPr txBox="1"/>
            <p:nvPr/>
          </p:nvSpPr>
          <p:spPr>
            <a:xfrm>
              <a:off x="720000" y="1879138"/>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C.作为　出力　吃苦受累　　　　　D.吃苦受累　出力　作为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请你为文章第③自然段补充一个事实论据。(2分)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试分析标题“苦是人生的补药”的妙处。(2分)</a:t>
              </a:r>
              <a:endParaRPr lang="zh-CN" altLang="en-US" dirty="0"/>
            </a:p>
          </p:txBody>
        </p:sp>
        <p:sp>
          <p:nvSpPr>
            <p:cNvPr id="5" name="TextBox 2">
              <a:extLst>
                <a:ext uri="{FF2B5EF4-FFF2-40B4-BE49-F238E27FC236}">
                  <a16:creationId xmlns:a16="http://schemas.microsoft.com/office/drawing/2014/main" id="{4CF8278B-9AB8-404D-B548-EE04DE9CD029}"/>
                </a:ext>
              </a:extLst>
            </p:cNvPr>
            <p:cNvSpPr txBox="1"/>
            <p:nvPr/>
          </p:nvSpPr>
          <p:spPr>
            <a:xfrm>
              <a:off x="720000" y="1198553"/>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依次填入第⑤自然段中空缺处的三个词语,准确的一项是(2分)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A.出力　作为　吃苦受累　　　　　B.出力　吃苦受累　作为</a:t>
              </a:r>
              <a:endParaRPr lang="zh-CN" altLang="en-US" dirty="0"/>
            </a:p>
          </p:txBody>
        </p:sp>
      </p:gr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9643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画线句引用马云的话,论证了现实很残酷,但将来也许会很美好,可是大多数人会在残酷的现实中</a:t>
            </a:r>
            <a:br>
              <a:rPr dirty="0"/>
            </a:br>
            <a:r>
              <a:rPr lang="zh-CN" altLang="en-US" sz="1417" kern="0" dirty="0">
                <a:solidFill>
                  <a:srgbClr val="000000"/>
                </a:solidFill>
                <a:latin typeface="Times New Roman" pitchFamily="65" charset="-122"/>
                <a:ea typeface="宋体" pitchFamily="65" charset="-122"/>
              </a:rPr>
              <a:t>放弃,见不到将来的美好,只有那些努力进取的人才能取得成功。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本题考查学生理解关键句子的能力。结合文章的中心论点,用平白质朴的语言解读有深意的句子,</a:t>
            </a:r>
            <a:br>
              <a:rPr dirty="0"/>
            </a:br>
            <a:r>
              <a:rPr lang="zh-CN" altLang="en-US" sz="1417" kern="0" dirty="0">
                <a:solidFill>
                  <a:srgbClr val="000000"/>
                </a:solidFill>
                <a:latin typeface="Times New Roman" pitchFamily="65" charset="-122"/>
                <a:ea typeface="宋体" pitchFamily="65" charset="-122"/>
              </a:rPr>
              <a:t>“今天”“明天”即现实,“后天”即未来,“真正的英雄”即努力进取的人。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(示例)王羲之每天坚持练习书法,从不放弃,写出“飘若浮云,矫若惊龙”的毛笔字,终成一代“书</a:t>
            </a:r>
            <a:br>
              <a:rPr dirty="0"/>
            </a:br>
            <a:r>
              <a:rPr lang="zh-CN" altLang="en-US" sz="1417" kern="0" dirty="0">
                <a:solidFill>
                  <a:srgbClr val="000000"/>
                </a:solidFill>
                <a:latin typeface="Times New Roman" pitchFamily="65" charset="-122"/>
                <a:ea typeface="宋体" pitchFamily="65" charset="-122"/>
              </a:rPr>
              <a:t>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本题考查学生拟写论据的能力。马云的两个“永不”即“永不抬头”,心中只有目标,坚定不移地</a:t>
            </a:r>
            <a:br>
              <a:rPr dirty="0"/>
            </a:br>
            <a:r>
              <a:rPr lang="zh-CN" altLang="en-US" sz="1417" kern="0" dirty="0">
                <a:solidFill>
                  <a:srgbClr val="000000"/>
                </a:solidFill>
                <a:latin typeface="Times New Roman" pitchFamily="65" charset="-122"/>
                <a:ea typeface="宋体" pitchFamily="65" charset="-122"/>
              </a:rPr>
              <a:t>走好自己的路;“永不后退”,想好的事情就要做到底,不到最后绝不放弃。列举符合其意的事例,语句通</a:t>
            </a:r>
            <a:br>
              <a:rPr dirty="0"/>
            </a:br>
            <a:r>
              <a:rPr lang="zh-CN" altLang="en-US" sz="1417" kern="0" dirty="0">
                <a:solidFill>
                  <a:srgbClr val="000000"/>
                </a:solidFill>
                <a:latin typeface="Times New Roman" pitchFamily="65" charset="-122"/>
                <a:ea typeface="宋体" pitchFamily="65" charset="-122"/>
              </a:rPr>
              <a:t>顺即可。</a:t>
            </a:r>
            <a:endParaRPr lang="zh-CN" altLang="en-US" dirty="0"/>
          </a:p>
        </p:txBody>
      </p:sp>
    </p:spTree>
    <p:custDataLst>
      <p:custData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(2018邵阳模拟,17—20)阅读下面文章,完成1—4题。(12分)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勿让“必读”绑架阅读的初衷</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 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①倾心于阅读的人,应该像一个精耕细作的田园老农,或像一位精雕细琢的作坊匠人。他们耐得住寂寞,忍</a:t>
            </a:r>
            <a:br>
              <a:rPr dirty="0"/>
            </a:br>
            <a:r>
              <a:rPr lang="zh-CN" altLang="en-US" sz="1417" kern="0" dirty="0">
                <a:solidFill>
                  <a:srgbClr val="000000"/>
                </a:solidFill>
                <a:latin typeface="Times New Roman" pitchFamily="65" charset="-122"/>
                <a:ea typeface="宋体" pitchFamily="65" charset="-122"/>
              </a:rPr>
              <a:t>得住诱惑,静默的形体下,有着一颗充满情怀的心,在与作者跨越时空的对话中寻求价值的共鸣,这应该就是</a:t>
            </a:r>
            <a:br>
              <a:rPr dirty="0"/>
            </a:br>
            <a:r>
              <a:rPr lang="zh-CN" altLang="en-US" sz="1417" kern="0" dirty="0">
                <a:solidFill>
                  <a:srgbClr val="000000"/>
                </a:solidFill>
                <a:latin typeface="Times New Roman" pitchFamily="65" charset="-122"/>
                <a:ea typeface="宋体" pitchFamily="65" charset="-122"/>
              </a:rPr>
              <a:t>阅读的初衷。可是,在我们的学生时代,当必读书目以课后作业的方式而存在时,这种阅读的初衷恐怕要大</a:t>
            </a:r>
            <a:br>
              <a:rPr dirty="0"/>
            </a:br>
            <a:r>
              <a:rPr lang="zh-CN" altLang="en-US" sz="1417" kern="0" dirty="0">
                <a:solidFill>
                  <a:srgbClr val="000000"/>
                </a:solidFill>
                <a:latin typeface="Times New Roman" pitchFamily="65" charset="-122"/>
                <a:ea typeface="宋体" pitchFamily="65" charset="-122"/>
              </a:rPr>
              <a:t>打折扣了吧。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②我们当然不能以这样苛刻的标准要求每一个学生都要保持阅读的热情,但“必读难读”却是一个难以</a:t>
            </a:r>
            <a:br>
              <a:rPr dirty="0"/>
            </a:br>
            <a:r>
              <a:rPr lang="zh-CN" altLang="en-US" sz="1417" kern="0" dirty="0">
                <a:solidFill>
                  <a:srgbClr val="000000"/>
                </a:solidFill>
                <a:latin typeface="Times New Roman" pitchFamily="65" charset="-122"/>
                <a:ea typeface="宋体" pitchFamily="65" charset="-122"/>
              </a:rPr>
              <a:t>绕开的话题,究其原因无外乎有这些:必读的书目都是被规定的经典,学生没有相对自由的选择权,而学生</a:t>
            </a:r>
            <a:br>
              <a:rPr dirty="0"/>
            </a:br>
            <a:r>
              <a:rPr lang="zh-CN" altLang="en-US" sz="1417" kern="0" dirty="0">
                <a:solidFill>
                  <a:srgbClr val="000000"/>
                </a:solidFill>
                <a:latin typeface="Times New Roman" pitchFamily="65" charset="-122"/>
                <a:ea typeface="宋体" pitchFamily="65" charset="-122"/>
              </a:rPr>
              <a:t>的喜好倾向、阅读能力各有不同,对于经典书目的阅读水准也千差万别。以作业形式出现的阅读要求,过</a:t>
            </a:r>
            <a:endParaRPr lang="zh-CN" altLang="en-US" dirty="0"/>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多地讲究对段意的概括、对人物的分析、读后的感想,这些阅读技法实则困囿了学生的视野,在徒增负担</a:t>
            </a:r>
            <a:br/>
            <a:r>
              <a:rPr lang="zh-CN" altLang="en-US" sz="1417" kern="0" dirty="0">
                <a:solidFill>
                  <a:srgbClr val="000000"/>
                </a:solidFill>
                <a:latin typeface="Times New Roman" pitchFamily="65" charset="-122"/>
                <a:ea typeface="宋体" pitchFamily="65" charset="-122"/>
              </a:rPr>
              <a:t>的同时,也减弱了他们的兴趣。殊不知,“形而上者谓之道,形而下者谓之器”,通过阅读不单要教会学生阅</a:t>
            </a:r>
            <a:br/>
            <a:r>
              <a:rPr lang="zh-CN" altLang="en-US" sz="1417" kern="0" dirty="0">
                <a:solidFill>
                  <a:srgbClr val="000000"/>
                </a:solidFill>
                <a:latin typeface="Times New Roman" pitchFamily="65" charset="-122"/>
                <a:ea typeface="宋体" pitchFamily="65" charset="-122"/>
              </a:rPr>
              <a:t>读的技法,更重要的是帮助他们培养一种自觉洞察、鉴赏和运用的能力。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③同时,我们不难发现,大多数必读著作的创作时代与当下生活差异较大,学生对当时的社会变革、思潮很</a:t>
            </a:r>
            <a:br/>
            <a:r>
              <a:rPr lang="zh-CN" altLang="en-US" sz="1417" kern="0" dirty="0">
                <a:solidFill>
                  <a:srgbClr val="000000"/>
                </a:solidFill>
                <a:latin typeface="Times New Roman" pitchFamily="65" charset="-122"/>
                <a:ea typeface="宋体" pitchFamily="65" charset="-122"/>
              </a:rPr>
              <a:t>难有宏观、准确的把握,这就带来了阅读的障碍。此外,必读著作大多反映的是作家丰富的人生经历和情</a:t>
            </a:r>
            <a:br/>
            <a:r>
              <a:rPr lang="zh-CN" altLang="en-US" sz="1417" kern="0" dirty="0">
                <a:solidFill>
                  <a:srgbClr val="000000"/>
                </a:solidFill>
                <a:latin typeface="Times New Roman" pitchFamily="65" charset="-122"/>
                <a:ea typeface="宋体" pitchFamily="65" charset="-122"/>
              </a:rPr>
              <a:t>感体验,没有一定人生阅历的人,很难从中获得情感共鸣与价值认同,于是知难而退,让“必读”更难读。</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④“必读难读”直接影响到学生的阅读质量。在以阅读数量为基本标准的考核模式中,学生不得不海量</a:t>
            </a:r>
            <a:br/>
            <a:r>
              <a:rPr lang="zh-CN" altLang="en-US" sz="1417" kern="0" dirty="0">
                <a:solidFill>
                  <a:srgbClr val="000000"/>
                </a:solidFill>
                <a:latin typeface="Times New Roman" pitchFamily="65" charset="-122"/>
                <a:ea typeface="宋体" pitchFamily="65" charset="-122"/>
              </a:rPr>
              <a:t>地浏览,并绞尽脑汁地完成课后作业。但是,这些长篇大论、晦涩难懂的文章,是否会在他们的成长中留下</a:t>
            </a:r>
            <a:br/>
            <a:r>
              <a:rPr lang="zh-CN" altLang="en-US" sz="1417" kern="0" dirty="0">
                <a:solidFill>
                  <a:srgbClr val="000000"/>
                </a:solidFill>
                <a:latin typeface="Times New Roman" pitchFamily="65" charset="-122"/>
                <a:ea typeface="宋体" pitchFamily="65" charset="-122"/>
              </a:rPr>
              <a:t>或深或浅的痕迹呢?阅读终究强调的是“以文化人”,它是最不能用“量”来评价的,单纯地考虑“量”,</a:t>
            </a:r>
            <a:br/>
            <a:r>
              <a:rPr lang="zh-CN" altLang="en-US" sz="1417" kern="0" dirty="0">
                <a:solidFill>
                  <a:srgbClr val="000000"/>
                </a:solidFill>
                <a:latin typeface="Times New Roman" pitchFamily="65" charset="-122"/>
                <a:ea typeface="宋体" pitchFamily="65" charset="-122"/>
              </a:rPr>
              <a:t>就容易滋生功利之心,尚未积跬步就妄想至千里,这样的阅读无异于缘木求鱼,徒增负累。阅读的本质是教</a:t>
            </a:r>
            <a:br/>
            <a:r>
              <a:rPr lang="zh-CN" altLang="en-US" sz="1417" kern="0" dirty="0">
                <a:solidFill>
                  <a:srgbClr val="000000"/>
                </a:solidFill>
                <a:latin typeface="Times New Roman" pitchFamily="65" charset="-122"/>
                <a:ea typeface="宋体" pitchFamily="65" charset="-122"/>
              </a:rPr>
              <a:t>会你在存储知识的过程中,唤醒内心的自我诉求,塑造个体的价值体系和处事方式,而这样的独特性和可贵</a:t>
            </a:r>
            <a:endParaRPr lang="zh-CN" altLang="en-US"/>
          </a:p>
        </p:txBody>
      </p:sp>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2550" y="915471"/>
            <a:ext cx="8514358" cy="3640668"/>
            <a:chOff x="772550" y="915471"/>
            <a:chExt cx="8514358" cy="3640668"/>
          </a:xfrm>
        </p:grpSpPr>
        <p:sp>
          <p:nvSpPr>
            <p:cNvPr id="2" name="TextBox 2"/>
            <p:cNvSpPr txBox="1"/>
            <p:nvPr/>
          </p:nvSpPr>
          <p:spPr>
            <a:xfrm>
              <a:off x="781908" y="915471"/>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性是急于求成的阅读方式难以获得的。更何况,阅读是件功不唐捐的事情,坚持以“质”为基础,注重日积</a:t>
              </a:r>
              <a:br>
                <a:rPr dirty="0"/>
              </a:br>
              <a:r>
                <a:rPr lang="zh-CN" altLang="en-US" sz="1417" kern="0" dirty="0">
                  <a:solidFill>
                    <a:srgbClr val="000000"/>
                  </a:solidFill>
                  <a:latin typeface="Times New Roman" pitchFamily="65" charset="-122"/>
                  <a:ea typeface="宋体" pitchFamily="65" charset="-122"/>
                </a:rPr>
                <a:t>月累,阅读便会成为一次发现自我的旅途。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⑤在发现自我的旅途中,兴趣是最好的老师,而兴趣的由来需要给予学生更多自主选择的空间。以名著的</a:t>
              </a:r>
              <a:br>
                <a:rPr dirty="0"/>
              </a:br>
              <a:r>
                <a:rPr lang="zh-CN" altLang="en-US" sz="1417" kern="0" dirty="0">
                  <a:solidFill>
                    <a:srgbClr val="000000"/>
                  </a:solidFill>
                  <a:latin typeface="Times New Roman" pitchFamily="65" charset="-122"/>
                  <a:ea typeface="宋体" pitchFamily="65" charset="-122"/>
                </a:rPr>
                <a:t>阅读为例,你既可以选择《红楼梦》等经典,也可以关注乡土文学;既可以斟酌词语的精妙,也可以品味立</a:t>
              </a:r>
              <a:br>
                <a:rPr dirty="0"/>
              </a:br>
              <a:r>
                <a:rPr lang="zh-CN" altLang="en-US" sz="1417" kern="0" dirty="0">
                  <a:solidFill>
                    <a:srgbClr val="000000"/>
                  </a:solidFill>
                  <a:latin typeface="Times New Roman" pitchFamily="65" charset="-122"/>
                  <a:ea typeface="宋体" pitchFamily="65" charset="-122"/>
                </a:rPr>
                <a:t>意的深远。这些才是阅读的初衷——给予一颗想要读书的心足够的包容,让每一个人的品格都可以得到</a:t>
              </a:r>
              <a:br>
                <a:rPr dirty="0"/>
              </a:br>
              <a:r>
                <a:rPr lang="zh-CN" altLang="en-US" sz="1417" kern="0" dirty="0">
                  <a:solidFill>
                    <a:srgbClr val="000000"/>
                  </a:solidFill>
                  <a:latin typeface="Times New Roman" pitchFamily="65" charset="-122"/>
                  <a:ea typeface="宋体" pitchFamily="65" charset="-122"/>
                </a:rPr>
                <a:t>自由而健全的塑造。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(选自《光明日报》2016年4月25日,有改动)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本文的中心论点是什么?(3分)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阅读全文,说说“必读难读”的原因有哪些。(3分)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第④段运用了什么论证方法?论证了什么观点?(3分)</a:t>
              </a:r>
              <a:endParaRPr lang="zh-CN" altLang="en-US" dirty="0"/>
            </a:p>
          </p:txBody>
        </p:sp>
        <p:sp>
          <p:nvSpPr>
            <p:cNvPr id="3" name="TextBox 2"/>
            <p:cNvSpPr txBox="1"/>
            <p:nvPr/>
          </p:nvSpPr>
          <p:spPr>
            <a:xfrm>
              <a:off x="772550" y="4231017"/>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根据文章内容,怎样阅读才不违背“阅读的初衷”?(3分)</a:t>
              </a:r>
              <a:endParaRPr lang="zh-CN" altLang="en-US" dirty="0"/>
            </a:p>
          </p:txBody>
        </p:sp>
      </p:grpSp>
    </p:spTree>
    <p:custDataLst>
      <p:custData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应该给予学生更多的自主选择书目的空间,而不应以“必读”绑架阅读。(或“勿让“必读”绑</a:t>
            </a:r>
            <a:br>
              <a:rPr dirty="0"/>
            </a:br>
            <a:r>
              <a:rPr lang="zh-CN" altLang="en-US" sz="1417" kern="0" dirty="0">
                <a:solidFill>
                  <a:srgbClr val="000000"/>
                </a:solidFill>
                <a:latin typeface="Times New Roman" pitchFamily="65" charset="-122"/>
                <a:ea typeface="宋体" pitchFamily="65" charset="-122"/>
              </a:rPr>
              <a:t>架阅读的初衷”)</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明确论点是就某个现象表明自己的观点。把握中心论点,着重看三处:标题、开头、结尾。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①必读的书目都是被规定的经典,学生没有相对自由的选择权。②以作业形式出现的阅读要求,</a:t>
            </a:r>
            <a:br>
              <a:rPr dirty="0"/>
            </a:br>
            <a:r>
              <a:rPr lang="zh-CN" altLang="en-US" sz="1417" kern="0" dirty="0">
                <a:solidFill>
                  <a:srgbClr val="000000"/>
                </a:solidFill>
                <a:latin typeface="Times New Roman" pitchFamily="65" charset="-122"/>
                <a:ea typeface="宋体" pitchFamily="65" charset="-122"/>
              </a:rPr>
              <a:t>在徒增负担的同时,也减弱了学生的兴趣。③必读著作的创作时代与当下生活差异较大,学生对当时的社</a:t>
            </a:r>
            <a:br>
              <a:rPr dirty="0"/>
            </a:br>
            <a:r>
              <a:rPr lang="zh-CN" altLang="en-US" sz="1417" kern="0" dirty="0">
                <a:solidFill>
                  <a:srgbClr val="000000"/>
                </a:solidFill>
                <a:latin typeface="Times New Roman" pitchFamily="65" charset="-122"/>
                <a:ea typeface="宋体" pitchFamily="65" charset="-122"/>
              </a:rPr>
              <a:t>会变革、思潮很难有宏观、准确的把握。④没有一定的人生阅历的人,很难从经典作品中获得情感共鸣</a:t>
            </a:r>
            <a:br>
              <a:rPr dirty="0"/>
            </a:br>
            <a:r>
              <a:rPr lang="zh-CN" altLang="en-US" sz="1417" kern="0" dirty="0">
                <a:solidFill>
                  <a:srgbClr val="000000"/>
                </a:solidFill>
                <a:latin typeface="Times New Roman" pitchFamily="65" charset="-122"/>
                <a:ea typeface="宋体" pitchFamily="65" charset="-122"/>
              </a:rPr>
              <a:t>与价值认同。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本题考查提炼信息的能力。阅读全文,第①段引入论题,②③段论述“必读难读”的原因,第④段论</a:t>
            </a:r>
            <a:br>
              <a:rPr dirty="0"/>
            </a:br>
            <a:r>
              <a:rPr lang="zh-CN" altLang="en-US" sz="1417" kern="0" dirty="0">
                <a:solidFill>
                  <a:srgbClr val="000000"/>
                </a:solidFill>
                <a:latin typeface="Times New Roman" pitchFamily="65" charset="-122"/>
                <a:ea typeface="宋体" pitchFamily="65" charset="-122"/>
              </a:rPr>
              <a:t>述“必读难读”的影响,第⑤段总结全文,强调中心论点。</a:t>
            </a:r>
            <a:endParaRPr lang="zh-CN" altLang="en-US" dirty="0"/>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6392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道理论证。论证了“必读难读”直接影响到学生的阅读质量这一观点。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第④段的第一句是该段的中心句和文章的分论点。接下来作者以讲道理的方式论证了这一分论</a:t>
            </a:r>
            <a:br>
              <a:rPr dirty="0"/>
            </a:br>
            <a:r>
              <a:rPr lang="zh-CN" altLang="en-US" sz="1417" kern="0" dirty="0">
                <a:solidFill>
                  <a:srgbClr val="000000"/>
                </a:solidFill>
                <a:latin typeface="Times New Roman" pitchFamily="65" charset="-122"/>
                <a:ea typeface="宋体" pitchFamily="65" charset="-122"/>
              </a:rPr>
              <a:t>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坚持以“质”为基础,注重日积月累,使阅读成为一次发现自我的旅途。给予一颗想要读书的心</a:t>
            </a:r>
            <a:br>
              <a:rPr dirty="0"/>
            </a:br>
            <a:r>
              <a:rPr lang="zh-CN" altLang="en-US" sz="1417" kern="0" dirty="0">
                <a:solidFill>
                  <a:srgbClr val="000000"/>
                </a:solidFill>
                <a:latin typeface="Times New Roman" pitchFamily="65" charset="-122"/>
                <a:ea typeface="宋体" pitchFamily="65" charset="-122"/>
              </a:rPr>
              <a:t>足够的包容,让每一个人的品格得到自由而健全的塑造。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在读懂文章的基础上把握关键句。“阅读是件功不唐捐的事情,坚持以‘质’为基础,注重日积月</a:t>
            </a:r>
            <a:br>
              <a:rPr dirty="0"/>
            </a:br>
            <a:r>
              <a:rPr lang="zh-CN" altLang="en-US" sz="1417" kern="0" dirty="0">
                <a:solidFill>
                  <a:srgbClr val="000000"/>
                </a:solidFill>
                <a:latin typeface="Times New Roman" pitchFamily="65" charset="-122"/>
                <a:ea typeface="宋体" pitchFamily="65" charset="-122"/>
              </a:rPr>
              <a:t>累,阅读便会成为一次发现自我的旅途”“这些才是阅读的初衷——给予一颗想要读书的心足够的包容,</a:t>
            </a:r>
            <a:br>
              <a:rPr dirty="0"/>
            </a:br>
            <a:r>
              <a:rPr lang="zh-CN" altLang="en-US" sz="1417" kern="0" dirty="0">
                <a:solidFill>
                  <a:srgbClr val="000000"/>
                </a:solidFill>
                <a:latin typeface="Times New Roman" pitchFamily="65" charset="-122"/>
                <a:ea typeface="宋体" pitchFamily="65" charset="-122"/>
              </a:rPr>
              <a:t>让每一个人的品格都可以得到自由而健全的塑造”。</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本题考查学生对词语辨析的能力。这三个词语分别和文本中的“吃香喝辣”“出彩”“升</a:t>
            </a:r>
            <a:br>
              <a:rPr dirty="0"/>
            </a:br>
            <a:r>
              <a:rPr lang="zh-CN" altLang="en-US" sz="1417" kern="0" dirty="0">
                <a:solidFill>
                  <a:srgbClr val="000000"/>
                </a:solidFill>
                <a:latin typeface="Times New Roman" pitchFamily="65" charset="-122"/>
                <a:ea typeface="宋体" pitchFamily="65" charset="-122"/>
              </a:rPr>
              <a:t>迁”相对。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(示例)范仲淹幼年就失去了父亲,他由母亲带大。家里十分贫苦,然而范仲淹少年立志,勤奋苦读,</a:t>
            </a:r>
            <a:br>
              <a:rPr dirty="0"/>
            </a:br>
            <a:r>
              <a:rPr lang="zh-CN" altLang="en-US" sz="1417" kern="0" dirty="0">
                <a:solidFill>
                  <a:srgbClr val="000000"/>
                </a:solidFill>
                <a:latin typeface="Times New Roman" pitchFamily="65" charset="-122"/>
                <a:ea typeface="宋体" pitchFamily="65" charset="-122"/>
              </a:rPr>
              <a:t>最终成为北宋著名的政治家和文学家。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本题考查学生补充论据的能力。选取一个典型事例证明第③自然段的观点“才从苦中学”即可。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①标题运用了比喻的修辞手法,将“苦”比作补药,生动形象地说明了吃苦对人生的重大帮助。</a:t>
            </a:r>
            <a:br>
              <a:rPr dirty="0"/>
            </a:br>
            <a:r>
              <a:rPr lang="zh-CN" altLang="en-US" sz="1417" kern="0" dirty="0">
                <a:solidFill>
                  <a:srgbClr val="000000"/>
                </a:solidFill>
                <a:latin typeface="Times New Roman" pitchFamily="65" charset="-122"/>
                <a:ea typeface="宋体" pitchFamily="65" charset="-122"/>
              </a:rPr>
              <a:t>②标题即是文章的中心论点,凝练形象,激发了读者的阅读兴趣。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本题考查学生分析议论文标题作用的能力。紧扣标题的特点,结合本文的文体是议论文来分析其</a:t>
            </a:r>
            <a:br>
              <a:rPr dirty="0"/>
            </a:br>
            <a:r>
              <a:rPr lang="zh-CN" altLang="en-US" sz="1417" kern="0" dirty="0">
                <a:solidFill>
                  <a:srgbClr val="000000"/>
                </a:solidFill>
                <a:latin typeface="Times New Roman" pitchFamily="65" charset="-122"/>
                <a:ea typeface="宋体" pitchFamily="65" charset="-122"/>
              </a:rPr>
              <a:t>作用。</a:t>
            </a:r>
            <a:endParaRPr lang="zh-CN" altLang="en-US" dirty="0"/>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(2020娄底,19—21)阅读下文,完成1—3题。(9分)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坚持有营养的阅读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①任何一种阅读,只要内容不是庸俗的错误的,读下去都会得到一些收获。但是,我们今天听到的与阅读有</a:t>
            </a:r>
            <a:br>
              <a:rPr dirty="0"/>
            </a:br>
            <a:r>
              <a:rPr lang="zh-CN" altLang="en-US" sz="1417" kern="0" dirty="0">
                <a:solidFill>
                  <a:srgbClr val="000000"/>
                </a:solidFill>
                <a:latin typeface="Times New Roman" pitchFamily="65" charset="-122"/>
                <a:ea typeface="宋体" pitchFamily="65" charset="-122"/>
              </a:rPr>
              <a:t>关的所有名言,其实都指向有质量的阅读,即有营养的阅读。高尔基有句名言,“我扑在书上,就像饥饿的人</a:t>
            </a:r>
            <a:br>
              <a:rPr dirty="0"/>
            </a:br>
            <a:r>
              <a:rPr lang="zh-CN" altLang="en-US" sz="1417" kern="0" dirty="0">
                <a:solidFill>
                  <a:srgbClr val="000000"/>
                </a:solidFill>
                <a:latin typeface="Times New Roman" pitchFamily="65" charset="-122"/>
                <a:ea typeface="宋体" pitchFamily="65" charset="-122"/>
              </a:rPr>
              <a:t>扑在面包上一样”。优秀的书籍才是阅读文化的“维他命”,倡导阅读,应该是有营养的阅读。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②什么是有营养的阅读?很简单,就是通过阅读给生命增加营养。比如,汲取知识、拓宽视野、涵养正气、</a:t>
            </a:r>
            <a:br>
              <a:rPr dirty="0"/>
            </a:br>
            <a:r>
              <a:rPr lang="zh-CN" altLang="en-US" sz="1417" kern="0" dirty="0">
                <a:solidFill>
                  <a:srgbClr val="000000"/>
                </a:solidFill>
                <a:latin typeface="Times New Roman" pitchFamily="65" charset="-122"/>
                <a:ea typeface="宋体" pitchFamily="65" charset="-122"/>
              </a:rPr>
              <a:t>陶冶情操、丰富思想,等等。实现有营养的阅读不外乎两点,一是在阅读内容上,多选择经典有价值的,而不</a:t>
            </a:r>
            <a:br>
              <a:rPr dirty="0"/>
            </a:br>
            <a:r>
              <a:rPr lang="zh-CN" altLang="en-US" sz="1417" kern="0" dirty="0">
                <a:solidFill>
                  <a:srgbClr val="000000"/>
                </a:solidFill>
                <a:latin typeface="Times New Roman" pitchFamily="65" charset="-122"/>
                <a:ea typeface="宋体" pitchFamily="65" charset="-122"/>
              </a:rPr>
              <a:t>能只是为了打发时间,满足于大量碎片化、娱乐化,甚至低级趣味的内容。二是在阅读方式上,静得下心,沉</a:t>
            </a:r>
            <a:br>
              <a:rPr dirty="0"/>
            </a:br>
            <a:r>
              <a:rPr lang="zh-CN" altLang="en-US" sz="1417" kern="0" dirty="0">
                <a:solidFill>
                  <a:srgbClr val="000000"/>
                </a:solidFill>
                <a:latin typeface="Times New Roman" pitchFamily="65" charset="-122"/>
                <a:ea typeface="宋体" pitchFamily="65" charset="-122"/>
              </a:rPr>
              <a:t>得住气,下得了苦功,而不能浮光掠影,不求甚解,满足于一知半解。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③近年来流行“悦读”。确实,有些阅读是很轻松的,但有营养的阅读,其阅读过程很多时候是不轻松的。</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613940"/>
            <a:chOff x="720000" y="1055677"/>
            <a:chExt cx="8505000" cy="361394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尤其一些大部头经典著作,不经过一番苦读,连门都进不了。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④值得重视的是,有营养的阅读,与媒介并没有必然联系。一般而言,纸质阅读更容易走向深度,但并不是所</a:t>
              </a:r>
              <a:br>
                <a:rPr dirty="0"/>
              </a:br>
              <a:r>
                <a:rPr lang="zh-CN" altLang="en-US" sz="1417" kern="0" dirty="0">
                  <a:solidFill>
                    <a:srgbClr val="000000"/>
                  </a:solidFill>
                  <a:latin typeface="Times New Roman" pitchFamily="65" charset="-122"/>
                  <a:ea typeface="宋体" pitchFamily="65" charset="-122"/>
                </a:rPr>
                <a:t>有的纸质阅读都是深度阅读。数字化阅读,容易走向无营养,但数字化阅读可以为纸质阅读导流,数字化阅</a:t>
              </a:r>
              <a:br>
                <a:rPr dirty="0"/>
              </a:br>
              <a:r>
                <a:rPr lang="zh-CN" altLang="en-US" sz="1417" kern="0" dirty="0">
                  <a:solidFill>
                    <a:srgbClr val="000000"/>
                  </a:solidFill>
                  <a:latin typeface="Times New Roman" pitchFamily="65" charset="-122"/>
                  <a:ea typeface="宋体" pitchFamily="65" charset="-122"/>
                </a:rPr>
                <a:t>读本身也可以具有高质量。从阅读革命到创作革命,未来会有更多符合数字化阅读的内容出现,关键还是</a:t>
              </a:r>
              <a:br>
                <a:rPr dirty="0"/>
              </a:br>
              <a:r>
                <a:rPr lang="zh-CN" altLang="en-US" sz="1417" kern="0" dirty="0">
                  <a:solidFill>
                    <a:srgbClr val="000000"/>
                  </a:solidFill>
                  <a:latin typeface="Times New Roman" pitchFamily="65" charset="-122"/>
                  <a:ea typeface="宋体" pitchFamily="65" charset="-122"/>
                </a:rPr>
                <a:t>看选择什么样的阅读内容,采取什么样的阅读方式。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⑤歌德说过,“读一本好书,就是在和高尚的人谈话。”读一本好书,好好读一本书,比简单追求阅读量更有</a:t>
              </a:r>
              <a:br>
                <a:rPr dirty="0"/>
              </a:br>
              <a:r>
                <a:rPr lang="zh-CN" altLang="en-US" sz="1417" kern="0" dirty="0">
                  <a:solidFill>
                    <a:srgbClr val="000000"/>
                  </a:solidFill>
                  <a:latin typeface="Times New Roman" pitchFamily="65" charset="-122"/>
                  <a:ea typeface="宋体" pitchFamily="65" charset="-122"/>
                </a:rPr>
                <a:t>意义。坚持有营养的阅读,经年累月产生的知识复利,才能“遇见更好的自己”。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(选自《人民网》,有删改)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实现有营养的阅读不外乎两点,一是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选文④段的主要观点是什么,作者主要运用什么论证方法?(3分)</a:t>
              </a:r>
              <a:endParaRPr lang="zh-CN" altLang="en-US" dirty="0"/>
            </a:p>
          </p:txBody>
        </p:sp>
        <p:sp>
          <p:nvSpPr>
            <p:cNvPr id="3" name="TextBox 2"/>
            <p:cNvSpPr txBox="1"/>
            <p:nvPr/>
          </p:nvSpPr>
          <p:spPr>
            <a:xfrm>
              <a:off x="720000" y="4344495"/>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如果选用霍金《时间简史》这本科学巨著作为论据,最好放在选文哪个段落中,为什么?(3分)</a:t>
              </a:r>
              <a:endParaRPr lang="zh-CN" altLang="en-US" dirty="0"/>
            </a:p>
          </p:txBody>
        </p:sp>
      </p:gr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16923"/>
            <a:ext cx="8505000" cy="3953530"/>
            <a:chOff x="720000" y="816923"/>
            <a:chExt cx="8505000" cy="3953530"/>
          </a:xfrm>
        </p:grpSpPr>
        <p:sp>
          <p:nvSpPr>
            <p:cNvPr id="2" name="TextBox 2"/>
            <p:cNvSpPr txBox="1"/>
            <p:nvPr/>
          </p:nvSpPr>
          <p:spPr>
            <a:xfrm>
              <a:off x="720000" y="816923"/>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选择经典有价值的内容　采用静心沉气的阅读方式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本题考查学生提取信息、概括内容的能力。阅读文本,把握第②段的关键句“实现有营养的阅读</a:t>
              </a:r>
              <a:br>
                <a:rPr dirty="0"/>
              </a:br>
              <a:r>
                <a:rPr lang="zh-CN" altLang="en-US" sz="1417" kern="0" dirty="0">
                  <a:solidFill>
                    <a:srgbClr val="000000"/>
                  </a:solidFill>
                  <a:latin typeface="Times New Roman" pitchFamily="65" charset="-122"/>
                  <a:ea typeface="宋体" pitchFamily="65" charset="-122"/>
                </a:rPr>
                <a:t>不外乎两点”,根据该句后面的内容,提取信息、概括内容,得出答案。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选文④段的主要观点是:有营养的阅读与媒介并没有必然联系。选文主要采用的论证方法是对</a:t>
              </a:r>
              <a:br>
                <a:rPr dirty="0"/>
              </a:br>
              <a:r>
                <a:rPr lang="zh-CN" altLang="en-US" sz="1417" kern="0" dirty="0">
                  <a:solidFill>
                    <a:srgbClr val="000000"/>
                  </a:solidFill>
                  <a:latin typeface="Times New Roman" pitchFamily="65" charset="-122"/>
                  <a:ea typeface="宋体" pitchFamily="65" charset="-122"/>
                </a:rPr>
                <a:t>比论证。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本题考查学生概括内容、辨析论证方法的能力。本段的开头即是中心句。文段将纸质阅读和数字</a:t>
              </a:r>
              <a:br>
                <a:rPr dirty="0"/>
              </a:br>
              <a:r>
                <a:rPr lang="zh-CN" altLang="en-US" sz="1417" kern="0" dirty="0">
                  <a:solidFill>
                    <a:srgbClr val="000000"/>
                  </a:solidFill>
                  <a:latin typeface="Times New Roman" pitchFamily="65" charset="-122"/>
                  <a:ea typeface="宋体" pitchFamily="65" charset="-122"/>
                </a:rPr>
                <a:t>化阅读进行比较,采用了对比论证的方法。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应该放在第③段,举霍金《时间简史》的例子强调证明“一些大部头经典著作,不经过一番苦读,</a:t>
              </a:r>
              <a:br>
                <a:rPr dirty="0"/>
              </a:br>
              <a:r>
                <a:rPr lang="zh-CN" altLang="en-US" sz="1417" kern="0" dirty="0">
                  <a:solidFill>
                    <a:srgbClr val="000000"/>
                  </a:solidFill>
                  <a:latin typeface="Times New Roman" pitchFamily="65" charset="-122"/>
                  <a:ea typeface="宋体" pitchFamily="65" charset="-122"/>
                </a:rPr>
                <a:t>连门都进不了”。</a:t>
              </a:r>
              <a:endParaRPr lang="zh-CN" altLang="en-US" dirty="0"/>
            </a:p>
          </p:txBody>
        </p:sp>
        <p:sp>
          <p:nvSpPr>
            <p:cNvPr id="3" name="TextBox 2"/>
            <p:cNvSpPr txBox="1"/>
            <p:nvPr/>
          </p:nvSpPr>
          <p:spPr>
            <a:xfrm>
              <a:off x="720000" y="415348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本题考查学生正确使用论据的能力。《时间简史》是一部科学巨著,“悦读”是行不通的,需要下</a:t>
              </a:r>
              <a:br>
                <a:rPr dirty="0"/>
              </a:br>
              <a:r>
                <a:rPr lang="zh-CN" altLang="en-US" sz="1417" kern="0" dirty="0">
                  <a:solidFill>
                    <a:srgbClr val="000000"/>
                  </a:solidFill>
                  <a:latin typeface="Times New Roman" pitchFamily="65" charset="-122"/>
                  <a:ea typeface="宋体" pitchFamily="65" charset="-122"/>
                </a:rPr>
                <a:t>一番苦功夫才行,第③段强调了这一点,故将其放在这一段。</a:t>
              </a:r>
              <a:endParaRPr lang="zh-CN" altLang="en-US" dirty="0"/>
            </a:p>
          </p:txBody>
        </p:sp>
      </p:gr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73149"/>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p:txBody>
      </p:sp>
      <p:pic>
        <p:nvPicPr>
          <p:cNvPr id="3" name="图片 2"/>
          <p:cNvPicPr>
            <a:picLocks noChangeAspect="1"/>
          </p:cNvPicPr>
          <p:nvPr/>
        </p:nvPicPr>
        <p:blipFill>
          <a:blip r:embed="rId4"/>
          <a:stretch>
            <a:fillRect/>
          </a:stretch>
        </p:blipFill>
        <p:spPr>
          <a:xfrm>
            <a:off x="683516" y="769925"/>
            <a:ext cx="7645400" cy="546100"/>
          </a:xfrm>
          <a:prstGeom prst="rect">
            <a:avLst/>
          </a:prstGeom>
        </p:spPr>
      </p:pic>
      <p:sp>
        <p:nvSpPr>
          <p:cNvPr id="4" name="TextBox 2"/>
          <p:cNvSpPr txBox="1"/>
          <p:nvPr/>
        </p:nvSpPr>
        <p:spPr>
          <a:xfrm>
            <a:off x="720000" y="1574644"/>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(2020长沙,17—19)阅读下面的文章,完成各题。(6分)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山不过来,我过去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①我们有很多人常常习惯于要求别人按照自己的意愿行事,若别人未按照自己的意愿去做,心里便堵得慌,</a:t>
            </a:r>
            <a:br>
              <a:rPr dirty="0"/>
            </a:br>
            <a:r>
              <a:rPr lang="zh-CN" altLang="en-US" sz="1417" kern="0" dirty="0">
                <a:solidFill>
                  <a:srgbClr val="000000"/>
                </a:solidFill>
                <a:latin typeface="Times New Roman" pitchFamily="65" charset="-122"/>
                <a:ea typeface="宋体" pitchFamily="65" charset="-122"/>
              </a:rPr>
              <a:t>忍不住要对别人指手画脚,大有不改变你就誓不罢休之势。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②但是,</a:t>
            </a:r>
            <a:r>
              <a:rPr lang="zh-CN" altLang="en-US" sz="1417" u="sng" kern="0" dirty="0">
                <a:solidFill>
                  <a:srgbClr val="000000"/>
                </a:solidFill>
                <a:latin typeface="Times New Roman" pitchFamily="65" charset="-122"/>
                <a:ea typeface="宋体" pitchFamily="65" charset="-122"/>
              </a:rPr>
              <a:t>　[甲]    </a:t>
            </a:r>
            <a:r>
              <a:rPr lang="zh-CN" altLang="en-US" sz="1417" kern="0" dirty="0">
                <a:solidFill>
                  <a:srgbClr val="000000"/>
                </a:solidFill>
                <a:latin typeface="Times New Roman" pitchFamily="65" charset="-122"/>
                <a:ea typeface="宋体" pitchFamily="65" charset="-122"/>
              </a:rPr>
              <a:t>改变别人,谈何容易!而当我们无法改变别人时,我们的指责会越来越多,戾气会越来越重。</a:t>
            </a:r>
            <a:br>
              <a:rPr dirty="0"/>
            </a:br>
            <a:r>
              <a:rPr lang="zh-CN" altLang="en-US" sz="1417" kern="0" dirty="0">
                <a:solidFill>
                  <a:srgbClr val="000000"/>
                </a:solidFill>
                <a:latin typeface="Times New Roman" pitchFamily="65" charset="-122"/>
                <a:ea typeface="宋体" pitchFamily="65" charset="-122"/>
              </a:rPr>
              <a:t>最后,不仅无济于事,还会让自己深陷负面情绪,变成牢骚满腹、埋天怨地的“怨妇”。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③所以,我们能否换一个角度来考虑问题?山不过来,我过去!既然改变别人难以实现,那就尝试反思自我,改</a:t>
            </a:r>
            <a:br>
              <a:rPr dirty="0"/>
            </a:br>
            <a:r>
              <a:rPr lang="zh-CN" altLang="en-US" sz="1417" kern="0" dirty="0">
                <a:solidFill>
                  <a:srgbClr val="000000"/>
                </a:solidFill>
                <a:latin typeface="Times New Roman" pitchFamily="65" charset="-122"/>
                <a:ea typeface="宋体" pitchFamily="65" charset="-122"/>
              </a:rPr>
              <a:t>变自己。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④思维角度一变,便会拨云见日,柳暗花明,心结烟消云散,世界豁然开朗。细思量,你甚至还会欣喜地发现</a:t>
            </a:r>
            <a:br>
              <a:rPr dirty="0"/>
            </a:br>
            <a:r>
              <a:rPr lang="zh-CN" altLang="en-US" sz="1417" kern="0" dirty="0">
                <a:solidFill>
                  <a:srgbClr val="000000"/>
                </a:solidFill>
                <a:latin typeface="Times New Roman" pitchFamily="65" charset="-122"/>
                <a:ea typeface="宋体" pitchFamily="65" charset="-122"/>
              </a:rPr>
              <a:t>尝试改变自己的诸多好处。</a:t>
            </a:r>
            <a:endParaRPr lang="zh-CN" altLang="en-US" dirty="0"/>
          </a:p>
        </p:txBody>
      </p:sp>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(2019邵阳,19—22)议论文阅读。(8分)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淡泊之心自高远</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覃光林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①“菩提本无树,明镜亦非台。本来无一物,何处惹尘埃。”南北朝人慧能的这首偈子,世世代代被人们所</a:t>
            </a:r>
            <a:br>
              <a:rPr dirty="0"/>
            </a:br>
            <a:r>
              <a:rPr lang="zh-CN" altLang="en-US" sz="1417" kern="0" dirty="0">
                <a:solidFill>
                  <a:srgbClr val="000000"/>
                </a:solidFill>
                <a:latin typeface="Times New Roman" pitchFamily="65" charset="-122"/>
                <a:ea typeface="宋体" pitchFamily="65" charset="-122"/>
              </a:rPr>
              <a:t>传颂。高僧淡泊名利的思想,以一种“世间万物皆空”的意念去面对尘世间的事物,以一种心中静若水,处</a:t>
            </a:r>
            <a:br>
              <a:rPr dirty="0"/>
            </a:br>
            <a:r>
              <a:rPr lang="zh-CN" altLang="en-US" sz="1417" kern="0" dirty="0">
                <a:solidFill>
                  <a:srgbClr val="000000"/>
                </a:solidFill>
                <a:latin typeface="Times New Roman" pitchFamily="65" charset="-122"/>
                <a:ea typeface="宋体" pitchFamily="65" charset="-122"/>
              </a:rPr>
              <a:t>事波澜不惊的心境去面对外界的诱惑,受到了后人的敬佩和称赞。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②“夫君子之行,静以修身,俭以养德,非淡泊无以明志,非宁静无以致远。”“淡泊”这个词,在字典里的</a:t>
            </a:r>
            <a:br>
              <a:rPr dirty="0"/>
            </a:br>
            <a:r>
              <a:rPr lang="zh-CN" altLang="en-US" sz="1417" kern="0" dirty="0">
                <a:solidFill>
                  <a:srgbClr val="000000"/>
                </a:solidFill>
                <a:latin typeface="Times New Roman" pitchFamily="65" charset="-122"/>
                <a:ea typeface="宋体" pitchFamily="65" charset="-122"/>
              </a:rPr>
              <a:t>意思是:不追求,不热衷。“不戚戚于贫贱,不汲汲于富贵。”朗如日月,清如水镜。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③淡泊之心,说着容易,做起来难;尘世繁杂,谁又能真正静心于其中,哭过、笑过、恨过、痛过,不过是一场</a:t>
            </a:r>
            <a:br>
              <a:rPr dirty="0"/>
            </a:br>
            <a:r>
              <a:rPr lang="zh-CN" altLang="en-US" sz="1417" kern="0" dirty="0">
                <a:solidFill>
                  <a:srgbClr val="000000"/>
                </a:solidFill>
                <a:latin typeface="Times New Roman" pitchFamily="65" charset="-122"/>
                <a:ea typeface="宋体" pitchFamily="65" charset="-122"/>
              </a:rPr>
              <a:t>蹉跎;每个人的背后都有故事,每个人都有不公、难过、愤恨的时候,每个人都有他自己的处理方式。要经</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历一些事情,才真正看清人情世故,才真正体会人走茶凉的苦楚,也更坚定了自己的信念和人生的价值。常</a:t>
            </a:r>
            <a:br/>
            <a:r>
              <a:rPr lang="zh-CN" altLang="en-US" sz="1417" kern="0" dirty="0">
                <a:solidFill>
                  <a:srgbClr val="000000"/>
                </a:solidFill>
                <a:latin typeface="Times New Roman" pitchFamily="65" charset="-122"/>
                <a:ea typeface="宋体" pitchFamily="65" charset="-122"/>
              </a:rPr>
              <a:t>怀淡泊之心,才能让尘世的种种规划为零,不以物喜,不以己悲!</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④真正的淡泊,不是力不能及的无奈,不是心满意足的自赏,更不是碌碌无为者虚伪的自嘲。淡泊,是一种功</a:t>
            </a:r>
            <a:br/>
            <a:r>
              <a:rPr lang="zh-CN" altLang="en-US" sz="1417" kern="0" dirty="0">
                <a:solidFill>
                  <a:srgbClr val="000000"/>
                </a:solidFill>
                <a:latin typeface="Times New Roman" pitchFamily="65" charset="-122"/>
                <a:ea typeface="宋体" pitchFamily="65" charset="-122"/>
              </a:rPr>
              <a:t>名利禄、繁华于我如浮云的心境,是一种坚守人生之道的气节。淡泊,抑或是仕道受阻后的醒悟,繁华过后</a:t>
            </a:r>
            <a:br/>
            <a:r>
              <a:rPr lang="zh-CN" altLang="en-US" sz="1417" kern="0" dirty="0">
                <a:solidFill>
                  <a:srgbClr val="000000"/>
                </a:solidFill>
                <a:latin typeface="Times New Roman" pitchFamily="65" charset="-122"/>
                <a:ea typeface="宋体" pitchFamily="65" charset="-122"/>
              </a:rPr>
              <a:t>的心归。但无论如何,淡泊者都有一个共同的特点:心永远纯净,目光永远辽远,思维永远清晰,信念永远坚</a:t>
            </a:r>
            <a:br/>
            <a:r>
              <a:rPr lang="zh-CN" altLang="en-US" sz="1417" kern="0" dirty="0">
                <a:solidFill>
                  <a:srgbClr val="000000"/>
                </a:solidFill>
                <a:latin typeface="Times New Roman" pitchFamily="65" charset="-122"/>
                <a:ea typeface="宋体" pitchFamily="65" charset="-122"/>
              </a:rPr>
              <a:t>毅。</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⑤漫漫人生路,看风起云卷,花开花落,蓦然回首浅浅一笑。守一颗淡泊之心,拥一份淡然之美。一切随心而</a:t>
            </a:r>
            <a:br/>
            <a:r>
              <a:rPr lang="zh-CN" altLang="en-US" sz="1417" kern="0" dirty="0">
                <a:solidFill>
                  <a:srgbClr val="000000"/>
                </a:solidFill>
                <a:latin typeface="Times New Roman" pitchFamily="65" charset="-122"/>
                <a:ea typeface="宋体" pitchFamily="65" charset="-122"/>
              </a:rPr>
              <a:t>为,嬉笑怒骂皆自由才是生活的本意,亮化自我心灵,放眼悠悠天地,淡泊之心自然高远。以淡泊之心对待名</a:t>
            </a:r>
            <a:br/>
            <a:r>
              <a:rPr lang="zh-CN" altLang="en-US" sz="1417" kern="0" dirty="0">
                <a:solidFill>
                  <a:srgbClr val="000000"/>
                </a:solidFill>
                <a:latin typeface="Times New Roman" pitchFamily="65" charset="-122"/>
                <a:ea typeface="宋体" pitchFamily="65" charset="-122"/>
              </a:rPr>
              <a:t>利,就是要树立正确的世界观、人生观、价值观。</a:t>
            </a:r>
            <a:r>
              <a:rPr lang="zh-CN" altLang="en-US" sz="1417" u="sng" kern="0" dirty="0">
                <a:solidFill>
                  <a:srgbClr val="000000"/>
                </a:solidFill>
                <a:latin typeface="Times New Roman" pitchFamily="65" charset="-122"/>
                <a:ea typeface="宋体" pitchFamily="65" charset="-122"/>
              </a:rPr>
              <a:t>“贪如火,不遏则燎原;欲如水,不遏则滔天。”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⑥在人的生命历程中,轰轰烈烈是暂时的,大部分时间都在平淡中度过。只要怀有淡泊的心境和一生一世</a:t>
            </a:r>
            <a:br/>
            <a:r>
              <a:rPr lang="zh-CN" altLang="en-US" sz="1417" kern="0" dirty="0">
                <a:solidFill>
                  <a:srgbClr val="000000"/>
                </a:solidFill>
                <a:latin typeface="Times New Roman" pitchFamily="65" charset="-122"/>
                <a:ea typeface="宋体" pitchFamily="65" charset="-122"/>
              </a:rPr>
              <a:t>永不放弃的追求,就一定能获得生活馈赠的那份幸福和快乐,成功赋予的那份慰藉和乐趣。用一颗淡泊的</a:t>
            </a:r>
            <a:endParaRPr lang="zh-CN" altLang="en-US"/>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546"/>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心,怀着感恩的信念,对父母,对朋友,珍惜生命中的每一天,享受生命中的每一天,豁达地面对人生的得失,保</a:t>
            </a:r>
            <a:br>
              <a:rPr dirty="0"/>
            </a:br>
            <a:r>
              <a:rPr lang="zh-CN" altLang="en-US" sz="1417" kern="0" dirty="0">
                <a:solidFill>
                  <a:srgbClr val="000000"/>
                </a:solidFill>
                <a:latin typeface="Times New Roman" pitchFamily="65" charset="-122"/>
                <a:ea typeface="宋体" pitchFamily="65" charset="-122"/>
              </a:rPr>
              <a:t>持从容不迫的生活态度。我们所看到的世界,被我们浸染了内心的色彩,如果我们先把内心描绘得五彩缤</a:t>
            </a:r>
            <a:br>
              <a:rPr dirty="0"/>
            </a:br>
            <a:r>
              <a:rPr lang="zh-CN" altLang="en-US" sz="1417" kern="0" dirty="0">
                <a:solidFill>
                  <a:srgbClr val="000000"/>
                </a:solidFill>
                <a:latin typeface="Times New Roman" pitchFamily="65" charset="-122"/>
                <a:ea typeface="宋体" pitchFamily="65" charset="-122"/>
              </a:rPr>
              <a:t>纷,色彩斑斓,世界就是光明和美好的。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⑦人贵有淡泊之心。有了淡泊之心,面对失败才能不灰心丧气,面对成功才会不骄傲自满,始终保持一种平</a:t>
            </a:r>
            <a:br>
              <a:rPr dirty="0"/>
            </a:br>
            <a:r>
              <a:rPr lang="zh-CN" altLang="en-US" sz="1417" kern="0" dirty="0">
                <a:solidFill>
                  <a:srgbClr val="000000"/>
                </a:solidFill>
                <a:latin typeface="Times New Roman" pitchFamily="65" charset="-122"/>
                <a:ea typeface="宋体" pitchFamily="65" charset="-122"/>
              </a:rPr>
              <a:t>和淡泊、乐观豁达的人生态度;有了淡泊之心,才能用一种超然的心态去对待眼前的一切,不以物喜,不以</a:t>
            </a:r>
            <a:br>
              <a:rPr dirty="0"/>
            </a:br>
            <a:r>
              <a:rPr lang="zh-CN" altLang="en-US" sz="1417" kern="0" dirty="0">
                <a:solidFill>
                  <a:srgbClr val="000000"/>
                </a:solidFill>
                <a:latin typeface="Times New Roman" pitchFamily="65" charset="-122"/>
                <a:ea typeface="宋体" pitchFamily="65" charset="-122"/>
              </a:rPr>
              <a:t>己悲,不做世间功名利禄的奴隶,也不为凡尘中各种烦恼左右,使自己的人生不断升华;有了淡泊之心,我们</a:t>
            </a:r>
            <a:br>
              <a:rPr dirty="0"/>
            </a:br>
            <a:r>
              <a:rPr lang="zh-CN" altLang="en-US" sz="1417" kern="0" dirty="0">
                <a:solidFill>
                  <a:srgbClr val="000000"/>
                </a:solidFill>
                <a:latin typeface="Times New Roman" pitchFamily="65" charset="-122"/>
                <a:ea typeface="宋体" pitchFamily="65" charset="-122"/>
              </a:rPr>
              <a:t>才能抛开一切名利的束缚,让人性回归本真状态,从而获得心灵的充实、丰富、自由、纯净。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⑧学会淡泊,你就获得了打开幸福之门的钥匙;拥有淡泊,才能体会超然的人生。</a:t>
            </a:r>
            <a:endParaRPr lang="zh-CN" altLang="en-US" dirty="0"/>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271533"/>
            <a:ext cx="8505000" cy="1641532"/>
            <a:chOff x="720000" y="1271533"/>
            <a:chExt cx="8505000" cy="1641532"/>
          </a:xfrm>
        </p:grpSpPr>
        <p:sp>
          <p:nvSpPr>
            <p:cNvPr id="2" name="TextBox 2"/>
            <p:cNvSpPr txBox="1"/>
            <p:nvPr/>
          </p:nvSpPr>
          <p:spPr>
            <a:xfrm>
              <a:off x="720000" y="1912210"/>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试分析文章第五段画线句子的论证方法及作用。(2分)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请围绕文章“淡泊之心自高远”这一中心,仿照示例,补充一个事实论据。(2分)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(示例)陶渊明因为有了淡泊之心,主动远离官场,才有了“采菊东篱下,悠然见南山”的闲适自得。</a:t>
              </a:r>
              <a:endParaRPr lang="zh-CN" altLang="en-US" dirty="0"/>
            </a:p>
          </p:txBody>
        </p:sp>
        <p:sp>
          <p:nvSpPr>
            <p:cNvPr id="3" name="TextBox 2"/>
            <p:cNvSpPr txBox="1"/>
            <p:nvPr/>
          </p:nvSpPr>
          <p:spPr>
            <a:xfrm>
              <a:off x="720000" y="1271533"/>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文章开篇引用高僧慧能的一首偈子,其作用是什么?(2分)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结合文章内容,说说什么样的人才能做到真正的淡泊。(2分)</a:t>
              </a:r>
              <a:endParaRPr lang="zh-CN" altLang="en-US" dirty="0"/>
            </a:p>
          </p:txBody>
        </p:sp>
      </p:gr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以高僧慧能淡泊名利的偈子开篇,吸引读者的阅读兴趣,引出论题“淡泊之心”,是文章论证中心</a:t>
            </a:r>
            <a:br>
              <a:rPr dirty="0"/>
            </a:br>
            <a:r>
              <a:rPr lang="zh-CN" altLang="en-US" sz="1417" kern="0" dirty="0">
                <a:solidFill>
                  <a:srgbClr val="000000"/>
                </a:solidFill>
                <a:latin typeface="Times New Roman" pitchFamily="65" charset="-122"/>
                <a:ea typeface="宋体" pitchFamily="65" charset="-122"/>
              </a:rPr>
              <a:t>论点的有力论据。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本题要从内容上和结构上着手,这是一篇议论文,高僧的偈子也是为论证中心论点服务的。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心灵纯净,目光辽远,思维清晰,信念坚毅。树立正确的世界观、人生观、价值观。豁达地面对人</a:t>
            </a:r>
            <a:br>
              <a:rPr dirty="0"/>
            </a:br>
            <a:r>
              <a:rPr lang="zh-CN" altLang="en-US" sz="1417" kern="0" dirty="0">
                <a:solidFill>
                  <a:srgbClr val="000000"/>
                </a:solidFill>
                <a:latin typeface="Times New Roman" pitchFamily="65" charset="-122"/>
                <a:ea typeface="宋体" pitchFamily="65" charset="-122"/>
              </a:rPr>
              <a:t>生的得失,保持从容不迫的生活态度。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本题考查学生提取信息及概括的能力。文章④⑤⑥段着重论述了何为真正的淡泊(淡泊之心的特</a:t>
            </a:r>
            <a:br>
              <a:rPr dirty="0"/>
            </a:br>
            <a:r>
              <a:rPr lang="zh-CN" altLang="en-US" sz="1417" kern="0" dirty="0">
                <a:solidFill>
                  <a:srgbClr val="000000"/>
                </a:solidFill>
                <a:latin typeface="Times New Roman" pitchFamily="65" charset="-122"/>
                <a:ea typeface="宋体" pitchFamily="65" charset="-122"/>
              </a:rPr>
              <a:t>点),找出其中的关键句,提取信息,得出答案。</a:t>
            </a: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198553"/>
            <a:ext cx="8505000" cy="2595876"/>
            <a:chOff x="720000" y="1174445"/>
            <a:chExt cx="8505000" cy="2595876"/>
          </a:xfrm>
        </p:grpSpPr>
        <p:sp>
          <p:nvSpPr>
            <p:cNvPr id="2" name="TextBox 2"/>
            <p:cNvSpPr txBox="1"/>
            <p:nvPr/>
          </p:nvSpPr>
          <p:spPr>
            <a:xfrm>
              <a:off x="720000" y="1794103"/>
              <a:ext cx="8505000" cy="19762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本题考查学生辨识论证方法及分析其作用的能力。画线句为引用,所以这里运用了道理论证(引用</a:t>
              </a:r>
              <a:br>
                <a:rPr dirty="0"/>
              </a:br>
              <a:r>
                <a:rPr lang="zh-CN" altLang="en-US" sz="1417" kern="0" dirty="0">
                  <a:solidFill>
                    <a:srgbClr val="000000"/>
                  </a:solidFill>
                  <a:latin typeface="Times New Roman" pitchFamily="65" charset="-122"/>
                  <a:ea typeface="宋体" pitchFamily="65" charset="-122"/>
                </a:rPr>
                <a:t>论证)。再结合语境分析其作用。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(示例)苏东坡因为有了淡泊之心,淡看仕途的坎坷,才有了“归去,也无风雨也无晴”的超然洒</a:t>
              </a:r>
              <a:br>
                <a:rPr dirty="0"/>
              </a:br>
              <a:r>
                <a:rPr lang="zh-CN" altLang="en-US" sz="1417" kern="0" dirty="0">
                  <a:solidFill>
                    <a:srgbClr val="000000"/>
                  </a:solidFill>
                  <a:latin typeface="Times New Roman" pitchFamily="65" charset="-122"/>
                  <a:ea typeface="宋体" pitchFamily="65" charset="-122"/>
                </a:rPr>
                <a:t>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本题考查学生补充论据与仿句的能力。首先把握示例的格式特点:人物+因为有了淡泊之心+具体</a:t>
              </a:r>
              <a:br>
                <a:rPr dirty="0"/>
              </a:br>
              <a:r>
                <a:rPr lang="zh-CN" altLang="en-US" sz="1417" kern="0" dirty="0">
                  <a:solidFill>
                    <a:srgbClr val="000000"/>
                  </a:solidFill>
                  <a:latin typeface="Times New Roman" pitchFamily="65" charset="-122"/>
                  <a:ea typeface="宋体" pitchFamily="65" charset="-122"/>
                </a:rPr>
                <a:t>行为+相关诗句+淡泊所得。调动自己的积累,组织语言作答。</a:t>
              </a:r>
              <a:endParaRPr lang="zh-CN" altLang="en-US" dirty="0"/>
            </a:p>
          </p:txBody>
        </p:sp>
        <p:sp>
          <p:nvSpPr>
            <p:cNvPr id="3" name="TextBox 2"/>
            <p:cNvSpPr txBox="1"/>
            <p:nvPr/>
          </p:nvSpPr>
          <p:spPr>
            <a:xfrm>
              <a:off x="720000" y="117444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采用道理论证(引用论证)的方法,阐述贪婪与欲望的坏处,从反面论证拥有一颗淡泊之心的必要</a:t>
              </a:r>
              <a:br>
                <a:rPr dirty="0"/>
              </a:br>
              <a:r>
                <a:rPr lang="zh-CN" altLang="en-US" sz="1417" kern="0" dirty="0">
                  <a:solidFill>
                    <a:srgbClr val="000000"/>
                  </a:solidFill>
                  <a:latin typeface="Times New Roman" pitchFamily="65" charset="-122"/>
                  <a:ea typeface="宋体" pitchFamily="65" charset="-122"/>
                </a:rPr>
                <a:t>性。</a:t>
              </a:r>
              <a:endParaRPr lang="zh-CN" altLang="en-US" dirty="0"/>
            </a:p>
          </p:txBody>
        </p:sp>
      </p:gr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(2018衡阳,17—20)阅读下面的文章,完成1—4题。(8分)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信息时代更需经典阅读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①信息时代为我们提供了获取信息的便利,世界变得既立体又平面。所谓立体,是指信息的丰富性使我们</a:t>
            </a:r>
            <a:br>
              <a:rPr dirty="0"/>
            </a:br>
            <a:r>
              <a:rPr lang="zh-CN" altLang="en-US" sz="1417" kern="0" dirty="0">
                <a:solidFill>
                  <a:srgbClr val="000000"/>
                </a:solidFill>
                <a:latin typeface="Times New Roman" pitchFamily="65" charset="-122"/>
                <a:ea typeface="宋体" pitchFamily="65" charset="-122"/>
              </a:rPr>
              <a:t>很容易较为全面地了解事物,使我们处在一个与世界的立体联系之中;所谓平面,是指大家处于同一个平面</a:t>
            </a:r>
            <a:br>
              <a:rPr dirty="0"/>
            </a:br>
            <a:r>
              <a:rPr lang="zh-CN" altLang="en-US" sz="1417" kern="0" dirty="0">
                <a:solidFill>
                  <a:srgbClr val="000000"/>
                </a:solidFill>
                <a:latin typeface="Times New Roman" pitchFamily="65" charset="-122"/>
                <a:ea typeface="宋体" pitchFamily="65" charset="-122"/>
              </a:rPr>
              <a:t>上,凌驾于人们之上的权威似乎在逐渐消逝。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②对于年轻人来讲,这似乎是一个无所不能的时代,也应该是一个幸福的时代。然而,事实似乎并非如此,普</a:t>
            </a:r>
            <a:br>
              <a:rPr dirty="0"/>
            </a:br>
            <a:r>
              <a:rPr lang="zh-CN" altLang="en-US" sz="1417" kern="0" dirty="0">
                <a:solidFill>
                  <a:srgbClr val="000000"/>
                </a:solidFill>
                <a:latin typeface="Times New Roman" pitchFamily="65" charset="-122"/>
                <a:ea typeface="宋体" pitchFamily="65" charset="-122"/>
              </a:rPr>
              <a:t>遍的焦虑弥漫在年轻人中间:我想知道一切,我也似乎能够知道一切,但却不知道我应该知道什么——选择</a:t>
            </a:r>
            <a:br>
              <a:rPr dirty="0"/>
            </a:br>
            <a:r>
              <a:rPr lang="zh-CN" altLang="en-US" sz="1417" kern="0" dirty="0">
                <a:solidFill>
                  <a:srgbClr val="000000"/>
                </a:solidFill>
                <a:latin typeface="Times New Roman" pitchFamily="65" charset="-122"/>
                <a:ea typeface="宋体" pitchFamily="65" charset="-122"/>
              </a:rPr>
              <a:t>的自由,使年轻的朋友们感受到了前辈们从未有过的恐慌。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③网络信息与传统出版业最大的不同,是前者较少受到社会理性的约束和过滤。网络上,越具有个人色彩</a:t>
            </a:r>
            <a:br>
              <a:rPr dirty="0"/>
            </a:br>
            <a:r>
              <a:rPr lang="zh-CN" altLang="en-US" sz="1417" kern="0" dirty="0">
                <a:solidFill>
                  <a:srgbClr val="000000"/>
                </a:solidFill>
                <a:latin typeface="Times New Roman" pitchFamily="65" charset="-122"/>
                <a:ea typeface="宋体" pitchFamily="65" charset="-122"/>
              </a:rPr>
              <a:t>的东西就越具有吸引力,越容易受到追捧,这样的东西有很大几率是“脾气”,而不是具有深厚时代文化内</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容的个性。阅读上的羊群效应使人产生从众心理,很多青年人在潜意识里以为通过这种“海量”阅读就</a:t>
            </a:r>
            <a:br/>
            <a:r>
              <a:rPr lang="zh-CN" altLang="en-US" sz="1417" kern="0" dirty="0">
                <a:solidFill>
                  <a:srgbClr val="000000"/>
                </a:solidFill>
                <a:latin typeface="Times New Roman" pitchFamily="65" charset="-122"/>
                <a:ea typeface="宋体" pitchFamily="65" charset="-122"/>
              </a:rPr>
              <a:t>可以产生知识和智慧,就可以建立“三观”,但最终,他们得到的却只有空虚和焦虑。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④这时候,基础阅读或者叫经典阅读的重要性就显现出来了。经典是什么?经典就是永不过时的东西,它是</a:t>
            </a:r>
            <a:br/>
            <a:r>
              <a:rPr lang="zh-CN" altLang="en-US" sz="1417" kern="0" dirty="0">
                <a:solidFill>
                  <a:srgbClr val="000000"/>
                </a:solidFill>
                <a:latin typeface="Times New Roman" pitchFamily="65" charset="-122"/>
                <a:ea typeface="宋体" pitchFamily="65" charset="-122"/>
              </a:rPr>
              <a:t>人类按照自己的根本利益共同选择下来的文明成果,是建立正确的价值观和人生观的文化基础。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⑤经典阅读,会在潜移默化中让人习得珍贵的思维方式和价值观念,尤其是在童年、少年和青年时期。比</a:t>
            </a:r>
            <a:br/>
            <a:r>
              <a:rPr lang="zh-CN" altLang="en-US" sz="1417" kern="0" dirty="0">
                <a:solidFill>
                  <a:srgbClr val="000000"/>
                </a:solidFill>
                <a:latin typeface="Times New Roman" pitchFamily="65" charset="-122"/>
                <a:ea typeface="宋体" pitchFamily="65" charset="-122"/>
              </a:rPr>
              <a:t>如读四大名著,孩子首先会为故事所吸引,而这些故事本身,都深深镌刻着中国人在漫长历史过程中总结出</a:t>
            </a:r>
            <a:br/>
            <a:r>
              <a:rPr lang="zh-CN" altLang="en-US" sz="1417" kern="0" dirty="0">
                <a:solidFill>
                  <a:srgbClr val="000000"/>
                </a:solidFill>
                <a:latin typeface="Times New Roman" pitchFamily="65" charset="-122"/>
                <a:ea typeface="宋体" pitchFamily="65" charset="-122"/>
              </a:rPr>
              <a:t>来的思维模式和价值观念。故事的演进,会帮助孩子们辨别正邪、建立是非观念,也使他们从中感受到扶</a:t>
            </a:r>
            <a:br/>
            <a:r>
              <a:rPr lang="zh-CN" altLang="en-US" sz="1417" kern="0" dirty="0">
                <a:solidFill>
                  <a:srgbClr val="000000"/>
                </a:solidFill>
                <a:latin typeface="Times New Roman" pitchFamily="65" charset="-122"/>
                <a:ea typeface="宋体" pitchFamily="65" charset="-122"/>
              </a:rPr>
              <a:t>危济困、除暴安良的快乐和坚忍不拔的精神,燃起追求正义的热情等等,而这些,都是生活的精神原动力。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⑥如果说小说主要作用于人的思维方式,诗词则直接作用于人的情感模式。比如小儿皆可诵的《春晓》:</a:t>
            </a:r>
            <a:br/>
            <a:r>
              <a:rPr lang="zh-CN" altLang="en-US" sz="1417" kern="0" dirty="0">
                <a:solidFill>
                  <a:srgbClr val="000000"/>
                </a:solidFill>
                <a:latin typeface="Times New Roman" pitchFamily="65" charset="-122"/>
                <a:ea typeface="宋体" pitchFamily="65" charset="-122"/>
              </a:rPr>
              <a:t>“春眠不觉晓,处处闻啼鸟。夜来风雨声,花落知多少。”春光美好,生命美好,不能因贪睡而错过,对春光</a:t>
            </a:r>
            <a:br/>
            <a:r>
              <a:rPr lang="zh-CN" altLang="en-US" sz="1417" kern="0" dirty="0">
                <a:solidFill>
                  <a:srgbClr val="000000"/>
                </a:solidFill>
                <a:latin typeface="Times New Roman" pitchFamily="65" charset="-122"/>
                <a:ea typeface="宋体" pitchFamily="65" charset="-122"/>
              </a:rPr>
              <a:t>的珍爱与对生命的珍惜已拆解不开,春光与生命,时代与生活是如此让人爱恋,致使人们不愿放弃片刻的光</a:t>
            </a:r>
            <a:endParaRPr lang="zh-CN" altLang="en-US"/>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52411"/>
            <a:ext cx="8505000" cy="3632290"/>
            <a:chOff x="720000" y="852411"/>
            <a:chExt cx="8505000" cy="3632290"/>
          </a:xfrm>
        </p:grpSpPr>
        <p:sp>
          <p:nvSpPr>
            <p:cNvPr id="2" name="TextBox 2"/>
            <p:cNvSpPr txBox="1"/>
            <p:nvPr/>
          </p:nvSpPr>
          <p:spPr>
            <a:xfrm>
              <a:off x="720000" y="852411"/>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阴;诗中即使含有一丝丝的伤感,也立刻在这种青春的情绪中蒸腾为对生活与生命的深情感受。爱读这些</a:t>
              </a:r>
              <a:br>
                <a:rPr dirty="0"/>
              </a:br>
              <a:r>
                <a:rPr lang="zh-CN" altLang="en-US" sz="1417" kern="0" dirty="0">
                  <a:solidFill>
                    <a:srgbClr val="000000"/>
                  </a:solidFill>
                  <a:latin typeface="Times New Roman" pitchFamily="65" charset="-122"/>
                  <a:ea typeface="宋体" pitchFamily="65" charset="-122"/>
                </a:rPr>
                <a:t>诗的孩子,一定是热爱生活的。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⑦打个比方,经典阅读带来的思维模式和情感模式,就像是我们大脑的最佳操作系统。越早安装越好,任何</a:t>
              </a:r>
              <a:br>
                <a:rPr dirty="0"/>
              </a:br>
              <a:r>
                <a:rPr lang="zh-CN" altLang="en-US" sz="1417" kern="0" dirty="0">
                  <a:solidFill>
                    <a:srgbClr val="000000"/>
                  </a:solidFill>
                  <a:latin typeface="Times New Roman" pitchFamily="65" charset="-122"/>
                  <a:ea typeface="宋体" pitchFamily="65" charset="-122"/>
                </a:rPr>
                <a:t>时候安装都不算晚。有了这个操作系统,我们就能更从容地面对海量的信息,摆脱喧哗和浮躁,消除恐惧和</a:t>
              </a:r>
              <a:br>
                <a:rPr dirty="0"/>
              </a:br>
              <a:r>
                <a:rPr lang="zh-CN" altLang="en-US" sz="1417" kern="0" dirty="0">
                  <a:solidFill>
                    <a:srgbClr val="000000"/>
                  </a:solidFill>
                  <a:latin typeface="Times New Roman" pitchFamily="65" charset="-122"/>
                  <a:ea typeface="宋体" pitchFamily="65" charset="-122"/>
                </a:rPr>
                <a:t>焦虑,</a:t>
              </a:r>
              <a:r>
                <a:rPr lang="zh-CN" altLang="en-US" sz="1417" u="sng" kern="0" dirty="0">
                  <a:solidFill>
                    <a:srgbClr val="000000"/>
                  </a:solidFill>
                  <a:latin typeface="Times New Roman" pitchFamily="65" charset="-122"/>
                  <a:ea typeface="宋体" pitchFamily="65" charset="-122"/>
                </a:rPr>
                <a:t>在令人眼花缭乱的世界里沉静下来,知道哪些是要选择的,哪些是可以忽略的,世界因此会变得更加真</a:t>
              </a:r>
              <a:br>
                <a:rPr dirty="0"/>
              </a:br>
              <a:r>
                <a:rPr lang="zh-CN" altLang="en-US" sz="1417" u="sng" kern="0" dirty="0">
                  <a:solidFill>
                    <a:srgbClr val="000000"/>
                  </a:solidFill>
                  <a:latin typeface="Times New Roman" pitchFamily="65" charset="-122"/>
                  <a:ea typeface="宋体" pitchFamily="65" charset="-122"/>
                </a:rPr>
                <a:t>实和有意义。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(选自《人民日报》,有删改)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通读全文,你认为这篇文章的中心论点是什么?(2分)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阅读文章第③段,说一说,与传统出版业相比,网络信息具有哪些局限性。(2分)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文章第⑤段在论证过程中主要使用了哪种论证方法?有何作用?(2分)</a:t>
              </a:r>
              <a:endParaRPr lang="zh-CN" altLang="en-US" dirty="0"/>
            </a:p>
          </p:txBody>
        </p:sp>
        <p:sp>
          <p:nvSpPr>
            <p:cNvPr id="3" name="TextBox 2"/>
            <p:cNvSpPr txBox="1"/>
            <p:nvPr/>
          </p:nvSpPr>
          <p:spPr>
            <a:xfrm>
              <a:off x="720000" y="4159579"/>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结合本文内容和你的阅读经验,谈谈你对第⑦段画线句的体会。(2分)</a:t>
              </a:r>
              <a:endParaRPr lang="zh-CN" altLang="en-US" dirty="0"/>
            </a:p>
          </p:txBody>
        </p:sp>
      </p:gr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信息时代(更)需要经典阅读。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本题考查提炼中心论点的能力。本文的标题“信息时代更需经典阅读”就表达了作者的观点。通</a:t>
            </a:r>
            <a:br>
              <a:rPr dirty="0"/>
            </a:br>
            <a:r>
              <a:rPr lang="zh-CN" altLang="en-US" sz="1417" kern="0" dirty="0">
                <a:solidFill>
                  <a:srgbClr val="000000"/>
                </a:solidFill>
                <a:latin typeface="Times New Roman" pitchFamily="65" charset="-122"/>
                <a:ea typeface="宋体" pitchFamily="65" charset="-122"/>
              </a:rPr>
              <a:t>读全文,文章首先指出网络信息给人们带来的弊端,然后论证经典阅读的好处,由此可知,文章就是围绕“信</a:t>
            </a:r>
            <a:br>
              <a:rPr dirty="0"/>
            </a:br>
            <a:r>
              <a:rPr lang="zh-CN" altLang="en-US" sz="1417" kern="0" dirty="0">
                <a:solidFill>
                  <a:srgbClr val="000000"/>
                </a:solidFill>
                <a:latin typeface="Times New Roman" pitchFamily="65" charset="-122"/>
                <a:ea typeface="宋体" pitchFamily="65" charset="-122"/>
              </a:rPr>
              <a:t>息时代(更)需要经典阅读”这一中心论点展开论证的。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提炼中心论点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①注意文本的标题、开头、结尾。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②通读全文,理清文章论证思路,从而得出作者论证的中心。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①网络信息较少受到社会理性的约束和过滤。②往往只是有个人色彩(脾气),而不具有深厚时代</a:t>
            </a:r>
            <a:br>
              <a:rPr dirty="0"/>
            </a:br>
            <a:r>
              <a:rPr lang="zh-CN" altLang="en-US" sz="1417" kern="0" dirty="0">
                <a:solidFill>
                  <a:srgbClr val="000000"/>
                </a:solidFill>
                <a:latin typeface="Times New Roman" pitchFamily="65" charset="-122"/>
                <a:ea typeface="宋体" pitchFamily="65" charset="-122"/>
              </a:rPr>
              <a:t>文化内容。③让人得到的只有空虚和焦虑。</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61994"/>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⑤尝试改变自己,你就有可能收获更积极的心态。每一步自我的改变,都是最好的修心养性,是积极心态的</a:t>
            </a:r>
            <a:br/>
            <a:r>
              <a:rPr lang="zh-CN" altLang="en-US" sz="1417" kern="0" dirty="0">
                <a:solidFill>
                  <a:srgbClr val="000000"/>
                </a:solidFill>
                <a:latin typeface="Times New Roman" pitchFamily="65" charset="-122"/>
                <a:ea typeface="宋体" pitchFamily="65" charset="-122"/>
              </a:rPr>
              <a:t>加油站。你的抑郁情绪因此而改变,心情舒畅,信心满满。消极拖延的毛病因此而消失,你会走在时间的前</a:t>
            </a:r>
            <a:br/>
            <a:r>
              <a:rPr lang="zh-CN" altLang="en-US" sz="1417" kern="0" dirty="0">
                <a:solidFill>
                  <a:srgbClr val="000000"/>
                </a:solidFill>
                <a:latin typeface="Times New Roman" pitchFamily="65" charset="-122"/>
                <a:ea typeface="宋体" pitchFamily="65" charset="-122"/>
              </a:rPr>
              <a:t>面。你尝试着改变易怒易烦的习惯,做到“肚中能忍万般事,哈哈一笑天地宽”。</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⑥尝试改变自己,你就可能收获更好的人际关系。三国时期的吕蒙在孙权的悉心劝导下,尝试着改变自己,</a:t>
            </a:r>
            <a:br/>
            <a:r>
              <a:rPr lang="zh-CN" altLang="en-US" sz="1417" kern="0" dirty="0">
                <a:solidFill>
                  <a:srgbClr val="000000"/>
                </a:solidFill>
                <a:latin typeface="Times New Roman" pitchFamily="65" charset="-122"/>
                <a:ea typeface="宋体" pitchFamily="65" charset="-122"/>
              </a:rPr>
              <a:t>才赢得了鲁肃的赏识,与之“结友而别”。新时代成功的人必须具备四种核心竞争能力,其中最重要的就</a:t>
            </a:r>
            <a:br/>
            <a:r>
              <a:rPr lang="zh-CN" altLang="en-US" sz="1417" kern="0" dirty="0">
                <a:solidFill>
                  <a:srgbClr val="000000"/>
                </a:solidFill>
                <a:latin typeface="Times New Roman" pitchFamily="65" charset="-122"/>
                <a:ea typeface="宋体" pitchFamily="65" charset="-122"/>
              </a:rPr>
              <a:t>是调整自我,适应他人。因为这样你就能建立良好的人际关系,带领你的团队披荆斩棘。</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⑦尝试改变自己,你就可能收获更大的成长。曾子曰:“吾日三省吾身,为人谋而不忠乎?与朋友交而不信</a:t>
            </a:r>
            <a:br/>
            <a:r>
              <a:rPr lang="zh-CN" altLang="en-US" sz="1417" kern="0" dirty="0">
                <a:solidFill>
                  <a:srgbClr val="000000"/>
                </a:solidFill>
                <a:latin typeface="Times New Roman" pitchFamily="65" charset="-122"/>
                <a:ea typeface="宋体" pitchFamily="65" charset="-122"/>
              </a:rPr>
              <a:t>乎?传不习乎?”善于自我反省并改变的曾子,终成一代贤人。个人如此,企业也是一样。阿里巴巴文化</a:t>
            </a:r>
            <a:br/>
            <a:r>
              <a:rPr lang="zh-CN" altLang="en-US" sz="1417" kern="0" dirty="0">
                <a:solidFill>
                  <a:srgbClr val="000000"/>
                </a:solidFill>
                <a:latin typeface="Times New Roman" pitchFamily="65" charset="-122"/>
                <a:ea typeface="宋体" pitchFamily="65" charset="-122"/>
              </a:rPr>
              <a:t>“六脉神剑”之一是“唯一不变的是改变”,</a:t>
            </a:r>
            <a:r>
              <a:rPr lang="zh-CN" altLang="en-US" sz="1417" u="sng" kern="0" dirty="0">
                <a:solidFill>
                  <a:srgbClr val="000000"/>
                </a:solidFill>
                <a:latin typeface="Times New Roman" pitchFamily="65" charset="-122"/>
                <a:ea typeface="宋体" pitchFamily="65" charset="-122"/>
              </a:rPr>
              <a:t>　[乙]    </a:t>
            </a:r>
            <a:r>
              <a:rPr lang="zh-CN" altLang="en-US" sz="1417" kern="0" dirty="0">
                <a:solidFill>
                  <a:srgbClr val="000000"/>
                </a:solidFill>
                <a:latin typeface="Times New Roman" pitchFamily="65" charset="-122"/>
                <a:ea typeface="宋体" pitchFamily="65" charset="-122"/>
              </a:rPr>
              <a:t>这都体现了不断改变自我才是企业不断发展的真正</a:t>
            </a:r>
            <a:br/>
            <a:r>
              <a:rPr lang="zh-CN" altLang="en-US" sz="1417" kern="0" dirty="0">
                <a:solidFill>
                  <a:srgbClr val="000000"/>
                </a:solidFill>
                <a:latin typeface="Times New Roman" pitchFamily="65" charset="-122"/>
                <a:ea typeface="宋体" pitchFamily="65" charset="-122"/>
              </a:rPr>
              <a:t>内驱力。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a:t>
            </a:r>
            <a:r>
              <a:rPr lang="zh-CN" altLang="en-US" sz="1417" u="sng" kern="0" dirty="0">
                <a:solidFill>
                  <a:srgbClr val="000000"/>
                </a:solidFill>
                <a:latin typeface="Times New Roman" pitchFamily="65" charset="-122"/>
                <a:ea typeface="宋体" pitchFamily="65" charset="-122"/>
              </a:rPr>
              <a:t>山不过来,我过去</a:t>
            </a:r>
            <a:r>
              <a:rPr lang="zh-CN" altLang="en-US" sz="1417" kern="0" dirty="0">
                <a:solidFill>
                  <a:srgbClr val="000000"/>
                </a:solidFill>
                <a:latin typeface="Times New Roman" pitchFamily="65" charset="-122"/>
                <a:ea typeface="宋体" pitchFamily="65" charset="-122"/>
              </a:rPr>
              <a:t>!有了这样一种思想,梦想之路就会更宽阔。</a:t>
            </a:r>
            <a:endParaRPr lang="zh-CN" altLang="en-US"/>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2597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本题考查提炼、整合信息的能力。把握题干中的关键信息“阅读文章第③段”“与传统出版业相</a:t>
            </a:r>
            <a:br>
              <a:rPr dirty="0"/>
            </a:br>
            <a:r>
              <a:rPr lang="zh-CN" altLang="en-US" sz="1417" kern="0" dirty="0">
                <a:solidFill>
                  <a:srgbClr val="000000"/>
                </a:solidFill>
                <a:latin typeface="Times New Roman" pitchFamily="65" charset="-122"/>
                <a:ea typeface="宋体" pitchFamily="65" charset="-122"/>
              </a:rPr>
              <a:t>比”“局限性”。第③段总共3句话,找到每句话的关键信息:“前者较少受到社会理性的约束和过滤”</a:t>
            </a:r>
            <a:br>
              <a:rPr dirty="0"/>
            </a:br>
            <a:r>
              <a:rPr lang="zh-CN" altLang="en-US" sz="1417" kern="0" dirty="0">
                <a:solidFill>
                  <a:srgbClr val="000000"/>
                </a:solidFill>
                <a:latin typeface="Times New Roman" pitchFamily="65" charset="-122"/>
                <a:ea typeface="宋体" pitchFamily="65" charset="-122"/>
              </a:rPr>
              <a:t>“这样的东西有很大几率是‘脾气’,而不是具有深厚时代文化内容的个性”“他们得到的却只有空虚</a:t>
            </a:r>
            <a:br>
              <a:rPr dirty="0"/>
            </a:br>
            <a:r>
              <a:rPr lang="zh-CN" altLang="en-US" sz="1417" kern="0" dirty="0">
                <a:solidFill>
                  <a:srgbClr val="000000"/>
                </a:solidFill>
                <a:latin typeface="Times New Roman" pitchFamily="65" charset="-122"/>
                <a:ea typeface="宋体" pitchFamily="65" charset="-122"/>
              </a:rPr>
              <a:t>和焦虑”。提炼整合这些关键信息,得出答案。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主要使用了举例论证的论证方法,举出读四大名著的例子,具体有力地论证了经典阅读会在潜移</a:t>
            </a:r>
            <a:br>
              <a:rPr dirty="0"/>
            </a:br>
            <a:r>
              <a:rPr lang="zh-CN" altLang="en-US" sz="1417" kern="0" dirty="0">
                <a:solidFill>
                  <a:srgbClr val="000000"/>
                </a:solidFill>
                <a:latin typeface="Times New Roman" pitchFamily="65" charset="-122"/>
                <a:ea typeface="宋体" pitchFamily="65" charset="-122"/>
              </a:rPr>
              <a:t>默化中让人习得珍贵的思维方式和价值观念的观点,从而进一步论证中心论点:信息时代(更)需要经典阅</a:t>
            </a:r>
            <a:br>
              <a:rPr dirty="0"/>
            </a:br>
            <a:r>
              <a:rPr lang="zh-CN" altLang="en-US" sz="1417" kern="0" dirty="0">
                <a:solidFill>
                  <a:srgbClr val="000000"/>
                </a:solidFill>
                <a:latin typeface="Times New Roman" pitchFamily="65" charset="-122"/>
                <a:ea typeface="宋体" pitchFamily="65" charset="-122"/>
              </a:rPr>
              <a:t>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本题考查辨析论证方法并分析其作用的能力。第⑤段首先提出分论点“经典阅读,会在潜移默化</a:t>
            </a:r>
            <a:br>
              <a:rPr dirty="0"/>
            </a:br>
            <a:r>
              <a:rPr lang="zh-CN" altLang="en-US" sz="1417" kern="0" dirty="0">
                <a:solidFill>
                  <a:srgbClr val="000000"/>
                </a:solidFill>
                <a:latin typeface="Times New Roman" pitchFamily="65" charset="-122"/>
                <a:ea typeface="宋体" pitchFamily="65" charset="-122"/>
              </a:rPr>
              <a:t>中让人习得珍贵的思维方式和价值观念,尤其是在童年、少年和青年时期”,然后以四大名著会给孩子带</a:t>
            </a:r>
            <a:br>
              <a:rPr dirty="0"/>
            </a:br>
            <a:r>
              <a:rPr lang="zh-CN" altLang="en-US" sz="1417" kern="0" dirty="0">
                <a:solidFill>
                  <a:srgbClr val="000000"/>
                </a:solidFill>
                <a:latin typeface="Times New Roman" pitchFamily="65" charset="-122"/>
                <a:ea typeface="宋体" pitchFamily="65" charset="-122"/>
              </a:rPr>
              <a:t>来生活的精神原动力的例子对其加以论证。</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676213"/>
            <a:chOff x="720000" y="912801"/>
            <a:chExt cx="8505000" cy="3676213"/>
          </a:xfrm>
        </p:grpSpPr>
        <p:sp>
          <p:nvSpPr>
            <p:cNvPr id="2" name="TextBox 2"/>
            <p:cNvSpPr txBox="1"/>
            <p:nvPr/>
          </p:nvSpPr>
          <p:spPr>
            <a:xfrm>
              <a:off x="720000" y="1261330"/>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①常用的论证方法有比喻论证、道理论证、举例论证、对比论证等。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②采用恰当的格式作答:运用了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(论证方法),具体有力地(举例论证)/形象生动地(比喻论证)/突出有力</a:t>
              </a:r>
              <a:br>
                <a:rPr dirty="0"/>
              </a:br>
              <a:r>
                <a:rPr lang="zh-CN" altLang="en-US" sz="1417" kern="0" dirty="0">
                  <a:solidFill>
                    <a:srgbClr val="000000"/>
                  </a:solidFill>
                  <a:latin typeface="Times New Roman" pitchFamily="65" charset="-122"/>
                  <a:ea typeface="宋体" pitchFamily="65" charset="-122"/>
                </a:rPr>
                <a:t>地(对比论证)/严谨有力地(道理论证)论证了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(示例)我们面对海量的网络信息时,应懂得正确取舍;多阅读经典,不沉迷网络。(言之有理即可)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本题考查理解关键语句的能力。画线句总结全文,也是对中心论点的进一步强调。结合文章的中</a:t>
              </a:r>
              <a:br>
                <a:rPr dirty="0"/>
              </a:br>
              <a:r>
                <a:rPr lang="zh-CN" altLang="en-US" sz="1417" kern="0" dirty="0">
                  <a:solidFill>
                    <a:srgbClr val="000000"/>
                  </a:solidFill>
                  <a:latin typeface="Times New Roman" pitchFamily="65" charset="-122"/>
                  <a:ea typeface="宋体" pitchFamily="65" charset="-122"/>
                </a:rPr>
                <a:t>心论点“信息时代(更)需要经典阅读”对句子进行理解,即可得出答案。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审题方法</a:t>
              </a:r>
              <a:r>
                <a:rPr lang="zh-CN" altLang="en-US" sz="1417" kern="0" dirty="0">
                  <a:solidFill>
                    <a:srgbClr val="000000"/>
                  </a:solidFill>
                  <a:latin typeface="Times New Roman" pitchFamily="65" charset="-122"/>
                  <a:ea typeface="宋体" pitchFamily="65" charset="-122"/>
                </a:rPr>
                <a:t>　改变提问方式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①回答对“在令人眼花缭乱的世界里沉静下来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世界因此会变得更加真实和有意义”的理解,也就是</a:t>
              </a:r>
              <a:br>
                <a:rPr dirty="0"/>
              </a:br>
              <a:r>
                <a:rPr lang="zh-CN" altLang="en-US" sz="1417" kern="0" dirty="0">
                  <a:solidFill>
                    <a:srgbClr val="000000"/>
                  </a:solidFill>
                  <a:latin typeface="Times New Roman" pitchFamily="65" charset="-122"/>
                  <a:ea typeface="宋体" pitchFamily="65" charset="-122"/>
                </a:rPr>
                <a:t>回答为什么说“在令人眼花缭乱的世界里沉静下来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世界因此会变得更加真实和有意义”。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②改变一下提问方式,得分点是一样的,但是可以使答题更有方向感。</a:t>
              </a:r>
              <a:endParaRPr lang="zh-CN" altLang="en-US" dirty="0"/>
            </a:p>
          </p:txBody>
        </p:sp>
        <p:sp>
          <p:nvSpPr>
            <p:cNvPr id="3" name="TextBox 2"/>
            <p:cNvSpPr txBox="1"/>
            <p:nvPr/>
          </p:nvSpPr>
          <p:spPr>
            <a:xfrm>
              <a:off x="720000" y="91280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知识归纳</a:t>
              </a:r>
              <a:r>
                <a:rPr lang="zh-CN" altLang="en-US" sz="1417" kern="0" dirty="0">
                  <a:solidFill>
                    <a:srgbClr val="000000"/>
                  </a:solidFill>
                  <a:latin typeface="Times New Roman" pitchFamily="65" charset="-122"/>
                  <a:ea typeface="宋体" pitchFamily="65" charset="-122"/>
                </a:rPr>
                <a:t>　议论文常用的论证方法及其作用</a:t>
              </a:r>
              <a:endParaRPr lang="zh-CN" altLang="en-US" dirty="0"/>
            </a:p>
          </p:txBody>
        </p:sp>
      </p:gr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8281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(2020山东潍坊,23—25)阅读下面的文章,完成各题。(8分)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勇者不惧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①尚勇,是中华民族重要的精神传统。盘古开天、女娲炼石、愚公移山、大禹治水,这些言说先民心志的</a:t>
            </a:r>
            <a:br>
              <a:rPr dirty="0"/>
            </a:br>
            <a:r>
              <a:rPr lang="zh-CN" altLang="en-US" sz="1417" kern="0" dirty="0">
                <a:solidFill>
                  <a:srgbClr val="000000"/>
                </a:solidFill>
                <a:latin typeface="Times New Roman" pitchFamily="65" charset="-122"/>
                <a:ea typeface="宋体" pitchFamily="65" charset="-122"/>
              </a:rPr>
              <a:t>神话传说,都包含着对“勇”的崇仰和赞颂。可以说,“勇者不惧”深深地刻写在中华民族栉风沐雨一路</a:t>
            </a:r>
            <a:br>
              <a:rPr dirty="0"/>
            </a:br>
            <a:r>
              <a:rPr lang="zh-CN" altLang="en-US" sz="1417" kern="0" dirty="0">
                <a:solidFill>
                  <a:srgbClr val="000000"/>
                </a:solidFill>
                <a:latin typeface="Times New Roman" pitchFamily="65" charset="-122"/>
                <a:ea typeface="宋体" pitchFamily="65" charset="-122"/>
              </a:rPr>
              <a:t>向前的历史征程中,成为无比珍贵的民族精神基因。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②“勇者不惧”之“勇”,是大勇,而非小勇。不能忍小辱小过,睚眦之仇必报,是匹夫之勇,是小勇。循大</a:t>
            </a:r>
            <a:br>
              <a:rPr dirty="0"/>
            </a:br>
            <a:r>
              <a:rPr lang="zh-CN" altLang="en-US" sz="1417" kern="0" dirty="0">
                <a:solidFill>
                  <a:srgbClr val="000000"/>
                </a:solidFill>
                <a:latin typeface="Times New Roman" pitchFamily="65" charset="-122"/>
                <a:ea typeface="宋体" pitchFamily="65" charset="-122"/>
              </a:rPr>
              <a:t>义、迎难上,义无反顾、无所畏惧,是大勇。大勇之“大”,在与“义”融。鲁莽强悍、好勇斗狠,并不是真</a:t>
            </a:r>
            <a:br>
              <a:rPr dirty="0"/>
            </a:br>
            <a:r>
              <a:rPr lang="zh-CN" altLang="en-US" sz="1417" kern="0" dirty="0">
                <a:solidFill>
                  <a:srgbClr val="000000"/>
                </a:solidFill>
                <a:latin typeface="Times New Roman" pitchFamily="65" charset="-122"/>
                <a:ea typeface="宋体" pitchFamily="65" charset="-122"/>
              </a:rPr>
              <a:t>正的勇敢;真正的勇敢,是在危难面前坚守道义、坚定前行的无畏气概。《史记》记载,蔺相如携璧出使强</a:t>
            </a:r>
            <a:br>
              <a:rPr dirty="0"/>
            </a:br>
            <a:r>
              <a:rPr lang="zh-CN" altLang="en-US" sz="1417" kern="0" dirty="0">
                <a:solidFill>
                  <a:srgbClr val="000000"/>
                </a:solidFill>
                <a:latin typeface="Times New Roman" pitchFamily="65" charset="-122"/>
                <a:ea typeface="宋体" pitchFamily="65" charset="-122"/>
              </a:rPr>
              <a:t>秦,为国家大义将个人生死置之度外,理直气壮地斥责秦王;而面对廉颇的鲁莽冒犯之举,蔺相如又能为国</a:t>
            </a:r>
            <a:br>
              <a:rPr dirty="0"/>
            </a:br>
            <a:r>
              <a:rPr lang="zh-CN" altLang="en-US" sz="1417" kern="0" dirty="0">
                <a:solidFill>
                  <a:srgbClr val="000000"/>
                </a:solidFill>
                <a:latin typeface="Times New Roman" pitchFamily="65" charset="-122"/>
                <a:ea typeface="宋体" pitchFamily="65" charset="-122"/>
              </a:rPr>
              <a:t>家利益而甘受个人委屈。蔺相如的故事生动演绎着“勇者不惧”“义以为上”的品格。《礼记》讲:</a:t>
            </a:r>
            <a:br>
              <a:rPr dirty="0"/>
            </a:br>
            <a:r>
              <a:rPr lang="zh-CN" altLang="en-US" sz="1417" kern="0" dirty="0">
                <a:solidFill>
                  <a:srgbClr val="000000"/>
                </a:solidFill>
                <a:latin typeface="Times New Roman" pitchFamily="65" charset="-122"/>
                <a:ea typeface="宋体" pitchFamily="65" charset="-122"/>
              </a:rPr>
              <a:t>“有义之谓勇敢。”我们之所以推崇勇者,就是因为勇者能够无惧地坚守并光大道义。</a:t>
            </a:r>
            <a:endParaRPr lang="zh-CN" altLang="en-US" dirty="0"/>
          </a:p>
        </p:txBody>
      </p:sp>
      <p:sp>
        <p:nvSpPr>
          <p:cNvPr id="3" name="TextBox 2"/>
          <p:cNvSpPr txBox="1"/>
          <p:nvPr/>
        </p:nvSpPr>
        <p:spPr>
          <a:xfrm>
            <a:off x="720000" y="738395"/>
            <a:ext cx="8505000" cy="309380"/>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③勇者在道义的感召下能够不惧艰险,甚至不惧牺牲,但勇者并非一无所惧。孔子曾经在门人面前称赞颜</a:t>
            </a:r>
            <a:br/>
            <a:r>
              <a:rPr lang="zh-CN" altLang="en-US" sz="1417" kern="0" dirty="0">
                <a:solidFill>
                  <a:srgbClr val="000000"/>
                </a:solidFill>
                <a:latin typeface="Times New Roman" pitchFamily="65" charset="-122"/>
                <a:ea typeface="宋体" pitchFamily="65" charset="-122"/>
              </a:rPr>
              <a:t>回的聪明睿智,一向以勇猛自诩的子路不服气地问老师,如果您行军打仗,将选择和谁一起呢?孔子回答道:</a:t>
            </a:r>
            <a:br/>
            <a:r>
              <a:rPr lang="zh-CN" altLang="en-US" sz="1417" kern="0" dirty="0">
                <a:solidFill>
                  <a:srgbClr val="000000"/>
                </a:solidFill>
                <a:latin typeface="Times New Roman" pitchFamily="65" charset="-122"/>
                <a:ea typeface="宋体" pitchFamily="65" charset="-122"/>
              </a:rPr>
              <a:t>徒手与虎搏斗、赤脚横涉河滩,如此莽夫,我是不会和他一起共事的;我要一起共事的一定是“临事而惧、</a:t>
            </a:r>
            <a:br/>
            <a:r>
              <a:rPr lang="zh-CN" altLang="en-US" sz="1417" kern="0" dirty="0">
                <a:solidFill>
                  <a:srgbClr val="000000"/>
                </a:solidFill>
                <a:latin typeface="Times New Roman" pitchFamily="65" charset="-122"/>
                <a:ea typeface="宋体" pitchFamily="65" charset="-122"/>
              </a:rPr>
              <a:t>好谋而成”的人。可以说,中华文化推崇的“勇者不惧”,实是“无惧”与“有惧”的统一。勇者的“无</a:t>
            </a:r>
            <a:br/>
            <a:r>
              <a:rPr lang="zh-CN" altLang="en-US" sz="1417" kern="0" dirty="0">
                <a:solidFill>
                  <a:srgbClr val="000000"/>
                </a:solidFill>
                <a:latin typeface="Times New Roman" pitchFamily="65" charset="-122"/>
                <a:ea typeface="宋体" pitchFamily="65" charset="-122"/>
              </a:rPr>
              <a:t>惧”与“有惧”应是如此:从大局的角度出发,在坚守道义的同时不怕外在艰险,藐视一切困难,无惧任何</a:t>
            </a:r>
            <a:br/>
            <a:r>
              <a:rPr lang="zh-CN" altLang="en-US" sz="1417" kern="0" dirty="0">
                <a:solidFill>
                  <a:srgbClr val="000000"/>
                </a:solidFill>
                <a:latin typeface="Times New Roman" pitchFamily="65" charset="-122"/>
                <a:ea typeface="宋体" pitchFamily="65" charset="-122"/>
              </a:rPr>
              <a:t>挑战;从具体行事的角度出发,则对道义心怀敬畏,如履薄冰,时常忧惧道之不行、义之不彰。</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④真正的勇者,有锐气,也有静气。孟子与弟子公孙丑讨论“勇”德时曾提到“不动心”,就是指在突如其</a:t>
            </a:r>
            <a:br/>
            <a:r>
              <a:rPr lang="zh-CN" altLang="en-US" sz="1417" kern="0" dirty="0">
                <a:solidFill>
                  <a:srgbClr val="000000"/>
                </a:solidFill>
                <a:latin typeface="Times New Roman" pitchFamily="65" charset="-122"/>
                <a:ea typeface="宋体" pitchFamily="65" charset="-122"/>
              </a:rPr>
              <a:t>来的危险面前能镇定自若、岿然不动;同时,这种不动如山的强大定力、静气,又“至大至刚”,具有压倒</a:t>
            </a:r>
            <a:br/>
            <a:r>
              <a:rPr lang="zh-CN" altLang="en-US" sz="1417" kern="0" dirty="0">
                <a:solidFill>
                  <a:srgbClr val="000000"/>
                </a:solidFill>
                <a:latin typeface="Times New Roman" pitchFamily="65" charset="-122"/>
                <a:ea typeface="宋体" pitchFamily="65" charset="-122"/>
              </a:rPr>
              <a:t>和战胜一切的力量,是谓锐气。王阳明在带兵平定宁王朱宸濠叛乱时,这种静气和锐气得到了生动体现。</a:t>
            </a:r>
            <a:br/>
            <a:r>
              <a:rPr lang="zh-CN" altLang="en-US" sz="1417" kern="0" dirty="0">
                <a:solidFill>
                  <a:srgbClr val="000000"/>
                </a:solidFill>
                <a:latin typeface="Times New Roman" pitchFamily="65" charset="-122"/>
                <a:ea typeface="宋体" pitchFamily="65" charset="-122"/>
              </a:rPr>
              <a:t>军旅中的王阳明战事繁忙,但坚持讲学论道。一次探马来报前方战事失利,弟子皆惊惧失色,阳明却神色自</a:t>
            </a:r>
            <a:br/>
            <a:r>
              <a:rPr lang="zh-CN" altLang="en-US" sz="1417" kern="0" dirty="0">
                <a:solidFill>
                  <a:srgbClr val="000000"/>
                </a:solidFill>
                <a:latin typeface="Times New Roman" pitchFamily="65" charset="-122"/>
                <a:ea typeface="宋体" pitchFamily="65" charset="-122"/>
              </a:rPr>
              <a:t>若地重拾中断的话头。很快又有探马来报前方叛军大溃,弟子皆喜形于色,阳明仍神色自若地继续讲学。</a:t>
            </a:r>
            <a:endParaRPr lang="zh-CN" altLang="en-US"/>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凭借纯笃的学问和丰富的战斗经验,王阳明深知,早已妥当布好战略战术,最终一定能够获胜。沉着的静</a:t>
            </a:r>
            <a:br/>
            <a:r>
              <a:rPr lang="zh-CN" altLang="en-US" sz="1417" kern="0" dirty="0">
                <a:solidFill>
                  <a:srgbClr val="000000"/>
                </a:solidFill>
                <a:latin typeface="Times New Roman" pitchFamily="65" charset="-122"/>
                <a:ea typeface="宋体" pitchFamily="65" charset="-122"/>
              </a:rPr>
              <a:t>气、进取的锐气,一同滋养着勇者不惧的品格。</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⑤如何培养沉着的静气与进取的锐气?应该在困境中不断提高自身修养,锐意进取。孔子周游列国时,曾在</a:t>
            </a:r>
            <a:br/>
            <a:r>
              <a:rPr lang="zh-CN" altLang="en-US" sz="1417" kern="0" dirty="0">
                <a:solidFill>
                  <a:srgbClr val="000000"/>
                </a:solidFill>
                <a:latin typeface="Times New Roman" pitchFamily="65" charset="-122"/>
                <a:ea typeface="宋体" pitchFamily="65" charset="-122"/>
              </a:rPr>
              <a:t>陈、蔡之间被军队围困而一度绝粮。情势危急之下孔子始终沉着冷静,“歌两柱之间”“修乐不休”。</a:t>
            </a:r>
            <a:br/>
            <a:r>
              <a:rPr lang="zh-CN" altLang="en-US" sz="1417" kern="0" dirty="0">
                <a:solidFill>
                  <a:srgbClr val="000000"/>
                </a:solidFill>
                <a:latin typeface="Times New Roman" pitchFamily="65" charset="-122"/>
                <a:ea typeface="宋体" pitchFamily="65" charset="-122"/>
              </a:rPr>
              <a:t>孔子珍视这场坎坷遭遇,把艰难困苦当作了成就英勇人格的重要外在条件。当然,困境本身不能成就勇士,</a:t>
            </a:r>
            <a:br/>
            <a:r>
              <a:rPr lang="zh-CN" altLang="en-US" sz="1417" kern="0" dirty="0">
                <a:solidFill>
                  <a:srgbClr val="000000"/>
                </a:solidFill>
                <a:latin typeface="Times New Roman" pitchFamily="65" charset="-122"/>
                <a:ea typeface="宋体" pitchFamily="65" charset="-122"/>
              </a:rPr>
              <a:t>真正成就勇士的,是面对困境时的修为和态度。《周易》谓:“蹇,君子以反身修德。”面对外在的艰难险</a:t>
            </a:r>
            <a:br/>
            <a:r>
              <a:rPr lang="zh-CN" altLang="en-US" sz="1417" kern="0" dirty="0">
                <a:solidFill>
                  <a:srgbClr val="000000"/>
                </a:solidFill>
                <a:latin typeface="Times New Roman" pitchFamily="65" charset="-122"/>
                <a:ea typeface="宋体" pitchFamily="65" charset="-122"/>
              </a:rPr>
              <a:t>境,我们要反求诸己,在克除内心恐惧、忧愁、烦扰的同时,积极自我磨炼,超越突破,并在道义感召下勇往</a:t>
            </a:r>
            <a:br/>
            <a:r>
              <a:rPr lang="zh-CN" altLang="en-US" sz="1417" kern="0" dirty="0">
                <a:solidFill>
                  <a:srgbClr val="000000"/>
                </a:solidFill>
                <a:latin typeface="Times New Roman" pitchFamily="65" charset="-122"/>
                <a:ea typeface="宋体" pitchFamily="65" charset="-122"/>
              </a:rPr>
              <a:t>直前、奋发有为。</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⑥“艰难困苦,玉汝于成。”中华民族在数千年风雨征程中,没有被任何外在困难吓倒,而是凭着在其间磨</a:t>
            </a:r>
            <a:br/>
            <a:r>
              <a:rPr lang="zh-CN" altLang="en-US" sz="1417" kern="0" dirty="0">
                <a:solidFill>
                  <a:srgbClr val="000000"/>
                </a:solidFill>
                <a:latin typeface="Times New Roman" pitchFamily="65" charset="-122"/>
                <a:ea typeface="宋体" pitchFamily="65" charset="-122"/>
              </a:rPr>
              <a:t>砺出的“勇者不惧”品格,开辟出文明的新天地,书写出发展进步的新篇章。</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(选自《光明日报》2020年4月20日,有删改)</a:t>
            </a:r>
            <a:endParaRPr lang="zh-CN" altLang="en-US"/>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3523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联系全文,说说你对“勇者不惧”的理解。(3分)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第④段是如何论证分论点的?请简要梳理。(3分)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下列关于本文的分析,不正确的一项是(2分)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A.文章开篇点题,明确指出“勇者不惧”是中华民族历史征程中珍贵的民族精神基因。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B.文中多处引用经典名言,列举历史故事,论据充分,论证有力,增强了文章的说服力。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C.文章②③段都进行了正反对比论证,达到了有破有立、突出论点、愈辩愈明的效果。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D.第⑤段先提出问题,再分析问题,解决问题,层层深入展开论证,思路清晰,结构合理。</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3814"/>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①勇者不惧是在危难面前坚守并光大道义。②勇者不惧是“无惧”与“有惧”的统一。③勇者</a:t>
            </a:r>
            <a:br>
              <a:rPr dirty="0"/>
            </a:br>
            <a:r>
              <a:rPr lang="zh-CN" altLang="en-US" sz="1417" kern="0" dirty="0">
                <a:solidFill>
                  <a:srgbClr val="000000"/>
                </a:solidFill>
                <a:latin typeface="Times New Roman" pitchFamily="65" charset="-122"/>
                <a:ea typeface="宋体" pitchFamily="65" charset="-122"/>
              </a:rPr>
              <a:t>不惧需要沉着的静气和进取的锐气。(每点1分)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本题考查对文章内容的梳理概括能力。文章在第①段提出“勇者不惧”后,在②③④段分别进行</a:t>
            </a:r>
            <a:br>
              <a:rPr dirty="0"/>
            </a:br>
            <a:r>
              <a:rPr lang="zh-CN" altLang="en-US" sz="1417" kern="0" dirty="0">
                <a:solidFill>
                  <a:srgbClr val="000000"/>
                </a:solidFill>
                <a:latin typeface="Times New Roman" pitchFamily="65" charset="-122"/>
                <a:ea typeface="宋体" pitchFamily="65" charset="-122"/>
              </a:rPr>
              <a:t>了阐述。找到这三段中的关键句“真正的勇敢,是在危难面前坚守道义、坚定前行的无畏气概”“我们</a:t>
            </a:r>
            <a:br>
              <a:rPr dirty="0"/>
            </a:br>
            <a:r>
              <a:rPr lang="zh-CN" altLang="en-US" sz="1417" kern="0" dirty="0">
                <a:solidFill>
                  <a:srgbClr val="000000"/>
                </a:solidFill>
                <a:latin typeface="Times New Roman" pitchFamily="65" charset="-122"/>
                <a:ea typeface="宋体" pitchFamily="65" charset="-122"/>
              </a:rPr>
              <a:t>之所以推崇勇者,就是因为勇者能够无惧地坚守并光大道义”“中华文化推崇的‘勇者不惧’,实是‘无</a:t>
            </a:r>
            <a:br>
              <a:rPr dirty="0"/>
            </a:br>
            <a:r>
              <a:rPr lang="zh-CN" altLang="en-US" sz="1417" kern="0" dirty="0">
                <a:solidFill>
                  <a:srgbClr val="000000"/>
                </a:solidFill>
                <a:latin typeface="Times New Roman" pitchFamily="65" charset="-122"/>
                <a:ea typeface="宋体" pitchFamily="65" charset="-122"/>
              </a:rPr>
              <a:t>惧’与‘有惧’的统一”“真正的勇者,有锐气,也有静气”“沉着的静气、进取的锐气,一同滋养着勇者</a:t>
            </a:r>
            <a:br>
              <a:rPr dirty="0"/>
            </a:br>
            <a:r>
              <a:rPr lang="zh-CN" altLang="en-US" sz="1417" kern="0" dirty="0">
                <a:solidFill>
                  <a:srgbClr val="000000"/>
                </a:solidFill>
                <a:latin typeface="Times New Roman" pitchFamily="65" charset="-122"/>
                <a:ea typeface="宋体" pitchFamily="65" charset="-122"/>
              </a:rPr>
              <a:t>不惧的品格”,然后提取关键信息进行概括即可。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①先用孟子言论解释“静气”“锐气”的含义。②接着用王阳明的事例阐明“静气”“锐气”</a:t>
            </a:r>
            <a:br>
              <a:rPr dirty="0"/>
            </a:br>
            <a:r>
              <a:rPr lang="zh-CN" altLang="en-US" sz="1417" kern="0" dirty="0">
                <a:solidFill>
                  <a:srgbClr val="000000"/>
                </a:solidFill>
                <a:latin typeface="Times New Roman" pitchFamily="65" charset="-122"/>
                <a:ea typeface="宋体" pitchFamily="65" charset="-122"/>
              </a:rPr>
              <a:t>的表现。③最后强调“静气”“锐气”的重要作用。(每点1分)</a:t>
            </a: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62646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本题考查对论证思路的把握。思路是思考的路径,只要分析清楚前后内容及其关系即可。第④段</a:t>
            </a:r>
            <a:br>
              <a:rPr dirty="0"/>
            </a:br>
            <a:r>
              <a:rPr lang="zh-CN" altLang="en-US" sz="1417" kern="0" dirty="0">
                <a:solidFill>
                  <a:srgbClr val="000000"/>
                </a:solidFill>
                <a:latin typeface="Times New Roman" pitchFamily="65" charset="-122"/>
                <a:ea typeface="宋体" pitchFamily="65" charset="-122"/>
              </a:rPr>
              <a:t>在开头第一句提出分论点“真正的勇者,有锐气,也有静气”,然后用孟子和公孙丑的讨论对“静气”“锐</a:t>
            </a:r>
            <a:br>
              <a:rPr dirty="0"/>
            </a:br>
            <a:r>
              <a:rPr lang="zh-CN" altLang="en-US" sz="1417" kern="0" dirty="0">
                <a:solidFill>
                  <a:srgbClr val="000000"/>
                </a:solidFill>
                <a:latin typeface="Times New Roman" pitchFamily="65" charset="-122"/>
                <a:ea typeface="宋体" pitchFamily="65" charset="-122"/>
              </a:rPr>
              <a:t>气”进行阐述,接下来举王阳明平定宁王叛乱的例子来具体阐述“静气”和“锐气”的表现,最后进行总</a:t>
            </a:r>
            <a:br>
              <a:rPr dirty="0"/>
            </a:br>
            <a:r>
              <a:rPr lang="zh-CN" altLang="en-US" sz="1417" kern="0" dirty="0">
                <a:solidFill>
                  <a:srgbClr val="000000"/>
                </a:solidFill>
                <a:latin typeface="Times New Roman" pitchFamily="65" charset="-122"/>
                <a:ea typeface="宋体" pitchFamily="65" charset="-122"/>
              </a:rPr>
              <a:t>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方法指导</a:t>
            </a:r>
            <a:r>
              <a:rPr lang="zh-CN" altLang="en-US" sz="1417" kern="0" dirty="0">
                <a:solidFill>
                  <a:srgbClr val="000000"/>
                </a:solidFill>
                <a:latin typeface="Times New Roman" pitchFamily="65" charset="-122"/>
                <a:ea typeface="宋体" pitchFamily="65" charset="-122"/>
              </a:rPr>
              <a:t>　分析文章的论证思路:首先应该了解一般议论文的结构,提出问题(引论)</a:t>
            </a:r>
            <a:r>
              <a:rPr lang="zh-CN" altLang="en-US" sz="1144" kern="0" spc="1555"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分析问题(本论)</a:t>
            </a:r>
            <a:endParaRPr lang="zh-CN" altLang="en-US" dirty="0"/>
          </a:p>
          <a:p>
            <a:pPr marL="0" indent="0" eaLnBrk="0" latinLnBrk="1" hangingPunct="0">
              <a:lnSpc>
                <a:spcPct val="150000"/>
              </a:lnSpc>
              <a:spcBef>
                <a:spcPts val="0"/>
              </a:spcBef>
              <a:buNone/>
            </a:pPr>
            <a:r>
              <a:rPr lang="zh-CN" altLang="en-US" sz="1144" kern="0" spc="1555"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解决问题(结论)。其次分析议论文的论证思路,表达时在段落层次的基础上加上一些诸如“首先”</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“然后”“接着”“最后”一类表起承转合关系的词语。做这类题目,尤其要注意开头结尾的表述。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C</a:t>
            </a:r>
            <a:r>
              <a:rPr lang="zh-CN" altLang="en-US" sz="1417" kern="0" dirty="0">
                <a:solidFill>
                  <a:srgbClr val="000000"/>
                </a:solidFill>
                <a:latin typeface="Times New Roman" pitchFamily="65" charset="-122"/>
                <a:ea typeface="宋体" pitchFamily="65" charset="-122"/>
              </a:rPr>
              <a:t>　文章②③段主要运用了举例论证和道理论证,且都是正面论证,没有运用正反对比论证。</a:t>
            </a:r>
            <a:endParaRPr lang="zh-CN" altLang="en-US" dirty="0"/>
          </a:p>
        </p:txBody>
      </p:sp>
      <p:pic>
        <p:nvPicPr>
          <p:cNvPr id="3" name="图片 3" descr="textimage0.jpeg"/>
          <p:cNvPicPr>
            <a:picLocks noChangeAspect="1"/>
          </p:cNvPicPr>
          <p:nvPr/>
        </p:nvPicPr>
        <p:blipFill>
          <a:blip r:embed="rId4" cstate="print"/>
          <a:stretch>
            <a:fillRect/>
          </a:stretch>
        </p:blipFill>
        <p:spPr>
          <a:xfrm>
            <a:off x="7054892" y="2524066"/>
            <a:ext cx="342900" cy="190500"/>
          </a:xfrm>
          <a:prstGeom prst="rect">
            <a:avLst/>
          </a:prstGeom>
        </p:spPr>
      </p:pic>
      <p:pic>
        <p:nvPicPr>
          <p:cNvPr id="4" name="图片 4" descr="textimage1.jpeg"/>
          <p:cNvPicPr>
            <a:picLocks noChangeAspect="1"/>
          </p:cNvPicPr>
          <p:nvPr/>
        </p:nvPicPr>
        <p:blipFill>
          <a:blip r:embed="rId5" cstate="print"/>
          <a:stretch>
            <a:fillRect/>
          </a:stretch>
        </p:blipFill>
        <p:spPr>
          <a:xfrm>
            <a:off x="720001" y="2851666"/>
            <a:ext cx="342899" cy="190500"/>
          </a:xfrm>
          <a:prstGeom prst="rect">
            <a:avLst/>
          </a:prstGeom>
        </p:spPr>
      </p:pic>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107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(2020云南,19—21)阅读下面文章,完成各题。(9分)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多读多写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①语文能力的提高要靠多读多写,长期积累,不能速战速决。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②俗传一句玩笑话,“千古文章一大抄”,就读他人文章以学习表达方法说,这句话却有相当的道理。一种</a:t>
            </a:r>
            <a:br>
              <a:rPr dirty="0"/>
            </a:br>
            <a:r>
              <a:rPr lang="zh-CN" altLang="en-US" sz="1417" kern="0" dirty="0">
                <a:solidFill>
                  <a:srgbClr val="000000"/>
                </a:solidFill>
                <a:latin typeface="Times New Roman" pitchFamily="65" charset="-122"/>
                <a:ea typeface="宋体" pitchFamily="65" charset="-122"/>
              </a:rPr>
              <a:t>意思,可用的表达方式(词语及其组织)不止一种,但不管其中的哪一种,都是由前人习用的框架描画或脱化</a:t>
            </a:r>
            <a:br>
              <a:rPr dirty="0"/>
            </a:br>
            <a:r>
              <a:rPr lang="zh-CN" altLang="en-US" sz="1417" kern="0" dirty="0">
                <a:solidFill>
                  <a:srgbClr val="000000"/>
                </a:solidFill>
                <a:latin typeface="Times New Roman" pitchFamily="65" charset="-122"/>
                <a:ea typeface="宋体" pitchFamily="65" charset="-122"/>
              </a:rPr>
              <a:t>而来。你不读,或读而不熟,有了意思,可用的表达框架茫茫然,拿起笔就难于得心应手。反之,多读,熟了,笔</a:t>
            </a:r>
            <a:br>
              <a:rPr dirty="0"/>
            </a:br>
            <a:r>
              <a:rPr lang="zh-CN" altLang="en-US" sz="1417" kern="0" dirty="0">
                <a:solidFill>
                  <a:srgbClr val="000000"/>
                </a:solidFill>
                <a:latin typeface="Times New Roman" pitchFamily="65" charset="-122"/>
                <a:ea typeface="宋体" pitchFamily="65" charset="-122"/>
              </a:rPr>
              <a:t>未着纸,可用的多种表达方式早已蜂拥而至,你自然可以随手拈来,不费思索而顺理成章。这是多读作用的</a:t>
            </a:r>
            <a:br>
              <a:rPr dirty="0"/>
            </a:br>
            <a:r>
              <a:rPr lang="zh-CN" altLang="en-US" sz="1417" kern="0" dirty="0">
                <a:solidFill>
                  <a:srgbClr val="000000"/>
                </a:solidFill>
                <a:latin typeface="Times New Roman" pitchFamily="65" charset="-122"/>
                <a:ea typeface="宋体" pitchFamily="65" charset="-122"/>
              </a:rPr>
              <a:t>初步,因而笔能达意。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③进一步,多读,熟悉各种表达方式,领会不同笔调的短长轻重,融会贯通,还可以推陈出新,把意思表达得更</a:t>
            </a:r>
            <a:br>
              <a:rPr dirty="0"/>
            </a:br>
            <a:r>
              <a:rPr lang="zh-CN" altLang="en-US" sz="1417" kern="0" dirty="0">
                <a:solidFill>
                  <a:srgbClr val="000000"/>
                </a:solidFill>
                <a:latin typeface="Times New Roman" pitchFamily="65" charset="-122"/>
                <a:ea typeface="宋体" pitchFamily="65" charset="-122"/>
              </a:rPr>
              <a:t>圆通,更生动。</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61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④多读,所学又不只是表达方面,还有内容方面。这包括两种情况。一种是吸收“思想”。学作文,由不会</a:t>
            </a:r>
            <a:br/>
            <a:r>
              <a:rPr lang="zh-CN" altLang="en-US" sz="1417" kern="0" dirty="0">
                <a:solidFill>
                  <a:srgbClr val="000000"/>
                </a:solidFill>
                <a:latin typeface="Times New Roman" pitchFamily="65" charset="-122"/>
                <a:ea typeface="宋体" pitchFamily="65" charset="-122"/>
              </a:rPr>
              <a:t>而变为会,由不好而变为好,既要能写,即顺利达意,又要有所写,即有值得写的内容。这内容,说是思想也好,</a:t>
            </a:r>
            <a:br/>
            <a:r>
              <a:rPr lang="zh-CN" altLang="en-US" sz="1417" kern="0" dirty="0">
                <a:solidFill>
                  <a:srgbClr val="000000"/>
                </a:solidFill>
                <a:latin typeface="Times New Roman" pitchFamily="65" charset="-122"/>
                <a:ea typeface="宋体" pitchFamily="65" charset="-122"/>
              </a:rPr>
              <a:t>知识也好,至少就初期说,面壁自然悟不出,自己观察研究也所得有限。要有,就不能不吸收别人的,吸收的</a:t>
            </a:r>
            <a:br/>
            <a:r>
              <a:rPr lang="zh-CN" altLang="en-US" sz="1417" kern="0" dirty="0">
                <a:solidFill>
                  <a:srgbClr val="000000"/>
                </a:solidFill>
                <a:latin typeface="Times New Roman" pitchFamily="65" charset="-122"/>
                <a:ea typeface="宋体" pitchFamily="65" charset="-122"/>
              </a:rPr>
              <a:t>方法,主要当然是“读”。还有一种是学“思路”。思想,知识,其出现,其存在,都是有条理的,作文的内容</a:t>
            </a:r>
            <a:br/>
            <a:r>
              <a:rPr lang="zh-CN" altLang="en-US" sz="1417" kern="0" dirty="0">
                <a:solidFill>
                  <a:srgbClr val="000000"/>
                </a:solidFill>
                <a:latin typeface="Times New Roman" pitchFamily="65" charset="-122"/>
                <a:ea typeface="宋体" pitchFamily="65" charset="-122"/>
              </a:rPr>
              <a:t>必须合乎这个条理。这条理,成文之前就要有,那就是思路的条理,也就是想得头头是道,才能写得头头是</a:t>
            </a:r>
            <a:br/>
            <a:r>
              <a:rPr lang="zh-CN" altLang="en-US" sz="1417" kern="0" dirty="0">
                <a:solidFill>
                  <a:srgbClr val="000000"/>
                </a:solidFill>
                <a:latin typeface="Times New Roman" pitchFamily="65" charset="-122"/>
                <a:ea typeface="宋体" pitchFamily="65" charset="-122"/>
              </a:rPr>
              <a:t>道。这思路的条理也是渐渐培养成的,而培养之道,我个人的经验,就一般人说,主要是来自“学”,即读他</a:t>
            </a:r>
            <a:br/>
            <a:r>
              <a:rPr lang="zh-CN" altLang="en-US" sz="1417" kern="0" dirty="0">
                <a:solidFill>
                  <a:srgbClr val="000000"/>
                </a:solidFill>
                <a:latin typeface="Times New Roman" pitchFamily="65" charset="-122"/>
                <a:ea typeface="宋体" pitchFamily="65" charset="-122"/>
              </a:rPr>
              <a:t>人的。其次才是“思”,因为思,至少就早期说,绝大部分是顺着他人(所读之文)的路子走的。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⑤多读,熟了,积蓄在两方面增多,既有内容可写,又熟悉如何表达,作文的困难自然就没有了。这样,专靠多</a:t>
            </a:r>
            <a:br/>
            <a:r>
              <a:rPr lang="zh-CN" altLang="en-US" sz="1417" kern="0" dirty="0">
                <a:solidFill>
                  <a:srgbClr val="000000"/>
                </a:solidFill>
                <a:latin typeface="Times New Roman" pitchFamily="65" charset="-122"/>
                <a:ea typeface="宋体" pitchFamily="65" charset="-122"/>
              </a:rPr>
              <a:t>读,不多写是不是可以呢?据我所知,有的人,读的方面修养很高,却不轻易动笔,间或动笔,像是功夫还是相当</a:t>
            </a:r>
            <a:br/>
            <a:r>
              <a:rPr lang="zh-CN" altLang="en-US" sz="1417" kern="0" dirty="0">
                <a:solidFill>
                  <a:srgbClr val="000000"/>
                </a:solidFill>
                <a:latin typeface="Times New Roman" pitchFamily="65" charset="-122"/>
                <a:ea typeface="宋体" pitchFamily="65" charset="-122"/>
              </a:rPr>
              <a:t>纯熟。这或许就是俗语说的,“</a:t>
            </a:r>
            <a:r>
              <a:rPr lang="zh-CN" altLang="en-US" sz="1417" u="sng" kern="0" dirty="0">
                <a:solidFill>
                  <a:srgbClr val="000000"/>
                </a:solidFill>
                <a:latin typeface="Times New Roman" pitchFamily="65" charset="-122"/>
                <a:ea typeface="宋体" pitchFamily="65" charset="-122"/>
              </a:rPr>
              <a:t>熟读唐诗三百首,不会作诗也会吟</a:t>
            </a:r>
            <a:r>
              <a:rPr lang="zh-CN" altLang="en-US" sz="1417" kern="0" dirty="0">
                <a:solidFill>
                  <a:srgbClr val="000000"/>
                </a:solidFill>
                <a:latin typeface="Times New Roman" pitchFamily="65" charset="-122"/>
                <a:ea typeface="宋体" pitchFamily="65" charset="-122"/>
              </a:rPr>
              <a:t>”,或者引杜甫的诗句,“</a:t>
            </a:r>
            <a:r>
              <a:rPr lang="zh-CN" altLang="en-US" sz="1417" u="sng" kern="0" dirty="0">
                <a:solidFill>
                  <a:srgbClr val="000000"/>
                </a:solidFill>
                <a:latin typeface="Times New Roman" pitchFamily="65" charset="-122"/>
                <a:ea typeface="宋体" pitchFamily="65" charset="-122"/>
              </a:rPr>
              <a:t>读书破万卷,下</a:t>
            </a:r>
            <a:br/>
            <a:r>
              <a:rPr lang="zh-CN" altLang="en-US" sz="1417" u="sng" kern="0" dirty="0">
                <a:solidFill>
                  <a:srgbClr val="000000"/>
                </a:solidFill>
                <a:latin typeface="Times New Roman" pitchFamily="65" charset="-122"/>
                <a:ea typeface="宋体" pitchFamily="65" charset="-122"/>
              </a:rPr>
              <a:t>笔如有神</a:t>
            </a:r>
            <a:r>
              <a:rPr lang="zh-CN" altLang="en-US" sz="1417" kern="0" dirty="0">
                <a:solidFill>
                  <a:srgbClr val="000000"/>
                </a:solidFill>
                <a:latin typeface="Times New Roman" pitchFamily="65" charset="-122"/>
                <a:ea typeface="宋体" pitchFamily="65" charset="-122"/>
              </a:rPr>
              <a:t>”吧?我想这意思并不完全对,或者说,话说得过于简略,以致我们理解得不全面。事实是,就是不</a:t>
            </a:r>
            <a:endParaRPr lang="zh-CN" altLang="en-US"/>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531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下面对文章的理解与分析不正确的一项是(2分)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A.文章第①段从指责别人的习惯引出话题,第②段则提出了改变别人有难度且于己无益的观点。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B.⑤—⑦段从心态、人际关系和成长三个方面来谈改变自己的诸多好处,有理有据。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C.第⑦段主要运用举例和对比论证,论证了“尝试改变自己就可能收获更大的成长”的观点。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D.全文采用总—分—总的论证结构,主体部分论述了尝试改变自己的好处,逻辑严谨。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从下面四句话中选择两句分别填入文中[甲][乙]两处,最恰当的一项是(2分)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①俗话说:“一叶障目,不见泰山。”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②俗话说:“江山易改,本性难移。”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③华为的价值观是“客户第一,员工第二”。正是永远把客户利益放在首位,华为才成为享誉全球的高科</a:t>
            </a:r>
            <a:br>
              <a:rPr dirty="0"/>
            </a:br>
            <a:r>
              <a:rPr lang="zh-CN" altLang="en-US" sz="1417" kern="0" dirty="0">
                <a:solidFill>
                  <a:srgbClr val="000000"/>
                </a:solidFill>
                <a:latin typeface="Times New Roman" pitchFamily="65" charset="-122"/>
                <a:ea typeface="宋体" pitchFamily="65" charset="-122"/>
              </a:rPr>
              <a:t>技企业。</a:t>
            </a:r>
            <a:endParaRPr lang="zh-CN" altLang="en-US" dirty="0"/>
          </a:p>
        </p:txBody>
      </p:sp>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2376"/>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轻易动笔的人,以及“读书破万卷”的杜甫,至少在学习的时期,也是既勤读又勤写的。读而不写,读多了,</a:t>
            </a:r>
            <a:br>
              <a:rPr dirty="0"/>
            </a:br>
            <a:r>
              <a:rPr lang="zh-CN" altLang="en-US" sz="1417" kern="0" dirty="0">
                <a:solidFill>
                  <a:srgbClr val="000000"/>
                </a:solidFill>
                <a:latin typeface="Times New Roman" pitchFamily="65" charset="-122"/>
                <a:ea typeface="宋体" pitchFamily="65" charset="-122"/>
              </a:rPr>
              <a:t>自然会写的事是没有的。多写的作用也包括两个方面。一方面,由读来的熟悉,必须通过自己的笔才能明</a:t>
            </a:r>
            <a:br>
              <a:rPr dirty="0"/>
            </a:br>
            <a:r>
              <a:rPr lang="zh-CN" altLang="en-US" sz="1417" kern="0" dirty="0">
                <a:solidFill>
                  <a:srgbClr val="000000"/>
                </a:solidFill>
                <a:latin typeface="Times New Roman" pitchFamily="65" charset="-122"/>
                <a:ea typeface="宋体" pitchFamily="65" charset="-122"/>
              </a:rPr>
              <a:t>朗、巩固,成为熟练。另一方面,写不只随着思路走,还是整理思路的过程,必须常写,内容才可以精粹,更有</a:t>
            </a:r>
            <a:br>
              <a:rPr dirty="0"/>
            </a:br>
            <a:r>
              <a:rPr lang="zh-CN" altLang="en-US" sz="1417" kern="0" dirty="0">
                <a:solidFill>
                  <a:srgbClr val="000000"/>
                </a:solidFill>
                <a:latin typeface="Times New Roman" pitchFamily="65" charset="-122"/>
                <a:ea typeface="宋体" pitchFamily="65" charset="-122"/>
              </a:rPr>
              <a:t>条理。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⑥生而好之者也许没有,培养而成为书淫、诗癖的却所在多有。我还记得老师行辈中的一些人,他们亲口</a:t>
            </a:r>
            <a:br>
              <a:rPr dirty="0"/>
            </a:br>
            <a:r>
              <a:rPr lang="zh-CN" altLang="en-US" sz="1417" kern="0" dirty="0">
                <a:solidFill>
                  <a:srgbClr val="000000"/>
                </a:solidFill>
                <a:latin typeface="Times New Roman" pitchFamily="65" charset="-122"/>
                <a:ea typeface="宋体" pitchFamily="65" charset="-122"/>
              </a:rPr>
              <a:t>说,“多年了,工作之暇,如果眼前没有书,手里没有笔,总觉得没着没落”。就这样,他们有的未及上寿,一生</a:t>
            </a:r>
            <a:br>
              <a:rPr dirty="0"/>
            </a:br>
            <a:r>
              <a:rPr lang="zh-CN" altLang="en-US" sz="1417" kern="0" dirty="0">
                <a:solidFill>
                  <a:srgbClr val="000000"/>
                </a:solidFill>
                <a:latin typeface="Times New Roman" pitchFamily="65" charset="-122"/>
                <a:ea typeface="宋体" pitchFamily="65" charset="-122"/>
              </a:rPr>
              <a:t>却读了古今中外无数著作,写了上百万字。他们没觉得烦腻,反以为乐,原因就是多年如此,成了难于改变的</a:t>
            </a:r>
            <a:br>
              <a:rPr dirty="0"/>
            </a:br>
            <a:r>
              <a:rPr lang="zh-CN" altLang="en-US" sz="1417" kern="0" dirty="0">
                <a:solidFill>
                  <a:srgbClr val="000000"/>
                </a:solidFill>
                <a:latin typeface="Times New Roman" pitchFamily="65" charset="-122"/>
                <a:ea typeface="宋体" pitchFamily="65" charset="-122"/>
              </a:rPr>
              <a:t>习惯。准此理,多读多写并非难事,办法是养成习惯,使之成为乐趣。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(选自张中行《作文杂谈》,有删改)</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0000" y="1055677"/>
            <a:ext cx="8505000" cy="3126186"/>
            <a:chOff x="720000" y="1055677"/>
            <a:chExt cx="8505000" cy="3126186"/>
          </a:xfrm>
        </p:grpSpPr>
        <p:sp>
          <p:nvSpPr>
            <p:cNvPr id="2" name="TextBox 2"/>
            <p:cNvSpPr txBox="1"/>
            <p:nvPr/>
          </p:nvSpPr>
          <p:spPr>
            <a:xfrm>
              <a:off x="720000" y="1422281"/>
              <a:ext cx="8505000" cy="27595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论点:</a:t>
              </a:r>
              <a:r>
                <a:rPr lang="zh-CN" altLang="en-US" sz="1417" u="sng" kern="0" dirty="0">
                  <a:solidFill>
                    <a:srgbClr val="000000"/>
                  </a:solidFill>
                  <a:latin typeface="Times New Roman" pitchFamily="65" charset="-122"/>
                  <a:ea typeface="宋体" pitchFamily="65" charset="-122"/>
                </a:rPr>
                <a:t>(1)　    </a:t>
              </a:r>
              <a:r>
                <a:rPr lang="zh-CN" altLang="en-US" sz="7806" kern="0" spc="12668"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449"/>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第⑤段引用“熟读唐诗三百首,不会作诗也会吟”和“读书破万卷,下笔如有神”的目的是什么?(2分)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结合自己的读写经历,说说多读多写的好处。(3分)</a:t>
              </a:r>
              <a:endParaRPr lang="zh-CN" altLang="en-US" dirty="0"/>
            </a:p>
          </p:txBody>
        </p:sp>
        <p:graphicFrame>
          <p:nvGraphicFramePr>
            <p:cNvPr id="4" name="对象 3"/>
            <p:cNvGraphicFramePr>
              <a:graphicFrameLocks noChangeAspect="1"/>
            </p:cNvGraphicFramePr>
            <p:nvPr/>
          </p:nvGraphicFramePr>
          <p:xfrm>
            <a:off x="1699892" y="1615061"/>
            <a:ext cx="2433172" cy="1996448"/>
          </p:xfrm>
          <a:graphic>
            <a:graphicData uri="http://schemas.openxmlformats.org/presentationml/2006/ole">
              <mc:AlternateContent xmlns:mc="http://schemas.openxmlformats.org/markup-compatibility/2006">
                <mc:Choice xmlns:v="urn:schemas-microsoft-com:vml" Requires="v">
                  <p:oleObj spid="_x0000_s1028" name="Equation" r:id="rId5" imgW="2620800" imgH="2150400" progId="Equation.DSMT4">
                    <p:embed/>
                  </p:oleObj>
                </mc:Choice>
                <mc:Fallback>
                  <p:oleObj name="Equation" r:id="rId5" imgW="2620800" imgH="21504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9892" y="1615061"/>
                          <a:ext cx="2433172" cy="19964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2"/>
            <p:cNvSpPr txBox="1"/>
            <p:nvPr/>
          </p:nvSpPr>
          <p:spPr>
            <a:xfrm>
              <a:off x="720000" y="105567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请根据文章内容将下面空白处补充完整。(4分)</a:t>
              </a:r>
              <a:endParaRPr lang="zh-CN" altLang="en-US" dirty="0"/>
            </a:p>
          </p:txBody>
        </p:sp>
      </p:grpSp>
    </p:spTree>
    <p:custDataLst>
      <p:custData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597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(1)语文能力的提高要靠多读多写,长期积累(不能速战速决)。(2分)(只答到关键词“多读多写”</a:t>
            </a:r>
            <a:br>
              <a:rPr dirty="0"/>
            </a:br>
            <a:r>
              <a:rPr lang="zh-CN" altLang="en-US" sz="1417" kern="0" dirty="0">
                <a:solidFill>
                  <a:srgbClr val="000000"/>
                </a:solidFill>
                <a:latin typeface="Times New Roman" pitchFamily="65" charset="-122"/>
                <a:ea typeface="宋体" pitchFamily="65" charset="-122"/>
              </a:rPr>
              <a:t>得1分,漏答“长期积累”扣0.5分。学生答“多读多写并非难事,办法是养成习惯,使之成为乐趣”,给1分)</a:t>
            </a:r>
            <a:br>
              <a:rPr dirty="0"/>
            </a:br>
            <a:r>
              <a:rPr lang="zh-CN" altLang="en-US" sz="1417" kern="0" dirty="0">
                <a:solidFill>
                  <a:srgbClr val="000000"/>
                </a:solidFill>
                <a:latin typeface="Times New Roman" pitchFamily="65" charset="-122"/>
                <a:ea typeface="宋体" pitchFamily="65" charset="-122"/>
              </a:rPr>
              <a:t>　(2)吸收“思想”(1分)(引号可写可不写)　(3)整理思路(1分)(答到“常写使内容精粹”或“常写使内容</a:t>
            </a:r>
            <a:br>
              <a:rPr dirty="0"/>
            </a:br>
            <a:r>
              <a:rPr lang="zh-CN" altLang="en-US" sz="1417" kern="0" dirty="0">
                <a:solidFill>
                  <a:srgbClr val="000000"/>
                </a:solidFill>
                <a:latin typeface="Times New Roman" pitchFamily="65" charset="-122"/>
                <a:ea typeface="宋体" pitchFamily="65" charset="-122"/>
              </a:rPr>
              <a:t>更有条理”也可得1分)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本篇文章属于议论文,本题主要考查学生对论点的提炼能力以及对文章结构内容的梳理能力。全</a:t>
            </a:r>
            <a:br>
              <a:rPr dirty="0"/>
            </a:br>
            <a:r>
              <a:rPr lang="zh-CN" altLang="en-US" sz="1417" kern="0" dirty="0">
                <a:solidFill>
                  <a:srgbClr val="000000"/>
                </a:solidFill>
                <a:latin typeface="Times New Roman" pitchFamily="65" charset="-122"/>
                <a:ea typeface="宋体" pitchFamily="65" charset="-122"/>
              </a:rPr>
              <a:t>文总共六个段落,第①段就是文章的论点:语文能力的提高要靠多读多写,长期积累。第②—④段提出分论</a:t>
            </a:r>
            <a:br>
              <a:rPr dirty="0"/>
            </a:br>
            <a:r>
              <a:rPr lang="zh-CN" altLang="en-US" sz="1417" kern="0" dirty="0">
                <a:solidFill>
                  <a:srgbClr val="000000"/>
                </a:solidFill>
                <a:latin typeface="Times New Roman" pitchFamily="65" charset="-122"/>
                <a:ea typeface="宋体" pitchFamily="65" charset="-122"/>
              </a:rPr>
              <a:t>点1:多读,并从表达和内容两方面来论述。第⑤段提出分论点2:多写,也从两个角度论述。最后一段总结:</a:t>
            </a:r>
            <a:br>
              <a:rPr dirty="0"/>
            </a:br>
            <a:r>
              <a:rPr lang="zh-CN" altLang="en-US" sz="1417" kern="0" dirty="0">
                <a:solidFill>
                  <a:srgbClr val="000000"/>
                </a:solidFill>
                <a:latin typeface="Times New Roman" pitchFamily="65" charset="-122"/>
                <a:ea typeface="宋体" pitchFamily="65" charset="-122"/>
              </a:rPr>
              <a:t>多读多写并非难事,办法是养成习惯,使之成为乐趣。答题时,需要梳理文章的结构层次,找到关键语句,再</a:t>
            </a:r>
            <a:br>
              <a:rPr dirty="0"/>
            </a:br>
            <a:r>
              <a:rPr lang="zh-CN" altLang="en-US" sz="1417" kern="0" dirty="0">
                <a:solidFill>
                  <a:srgbClr val="000000"/>
                </a:solidFill>
                <a:latin typeface="Times New Roman" pitchFamily="65" charset="-122"/>
                <a:ea typeface="宋体" pitchFamily="65" charset="-122"/>
              </a:rPr>
              <a:t>提炼、概括、归纳。</a:t>
            </a:r>
            <a:endParaRPr lang="zh-CN" altLang="en-US" dirty="0"/>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593763"/>
            <a:chOff x="720000" y="912801"/>
            <a:chExt cx="8505000" cy="3593763"/>
          </a:xfrm>
        </p:grpSpPr>
        <p:sp>
          <p:nvSpPr>
            <p:cNvPr id="2" name="TextBox 2"/>
            <p:cNvSpPr txBox="1"/>
            <p:nvPr/>
          </p:nvSpPr>
          <p:spPr>
            <a:xfrm>
              <a:off x="720000" y="1217115"/>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一段或最后一段出现,有的在中心论点之前还有一些总结性词语。表明论点的句子在形式上一般是个完</a:t>
              </a:r>
              <a:br>
                <a:rPr dirty="0"/>
              </a:br>
              <a:r>
                <a:rPr lang="zh-CN" altLang="en-US" sz="1417" kern="0" dirty="0">
                  <a:solidFill>
                    <a:srgbClr val="000000"/>
                  </a:solidFill>
                  <a:latin typeface="Times New Roman" pitchFamily="65" charset="-122"/>
                  <a:ea typeface="宋体" pitchFamily="65" charset="-122"/>
                </a:rPr>
                <a:t>整、简洁、明确的句子。从内容上看,它能统摄全文;从句式上看,它往往是个表示肯定或否定的判断句。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目的是证明“读而不写,读多了,自然会写的事是没有的”(既要多读,又要多写,才能真正会写)。</a:t>
              </a:r>
              <a:br>
                <a:rPr dirty="0"/>
              </a:br>
              <a:r>
                <a:rPr lang="zh-CN" altLang="en-US" sz="1417" kern="0" dirty="0">
                  <a:solidFill>
                    <a:srgbClr val="000000"/>
                  </a:solidFill>
                  <a:latin typeface="Times New Roman" pitchFamily="65" charset="-122"/>
                  <a:ea typeface="宋体" pitchFamily="65" charset="-122"/>
                </a:rPr>
                <a:t>(可以用原文回答,也可以归纳概括,意对即可,只答到“多读多写”给1分)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本题考查论证方法及其作用,注意答题的规范性和完整性。第⑤段论述的内容是在多读的基础上,</a:t>
              </a:r>
              <a:br>
                <a:rPr dirty="0"/>
              </a:br>
              <a:r>
                <a:rPr lang="zh-CN" altLang="en-US" sz="1417" kern="0" dirty="0">
                  <a:solidFill>
                    <a:srgbClr val="000000"/>
                  </a:solidFill>
                  <a:latin typeface="Times New Roman" pitchFamily="65" charset="-122"/>
                  <a:ea typeface="宋体" pitchFamily="65" charset="-122"/>
                </a:rPr>
                <a:t>还需要多写。作者先从反面落笔,有的人,读的方面修养很高,却不轻易动笔。事实是,读而不写,读多了,自</a:t>
              </a:r>
              <a:br>
                <a:rPr dirty="0"/>
              </a:br>
              <a:r>
                <a:rPr lang="zh-CN" altLang="en-US" sz="1417" kern="0" dirty="0">
                  <a:solidFill>
                    <a:srgbClr val="000000"/>
                  </a:solidFill>
                  <a:latin typeface="Times New Roman" pitchFamily="65" charset="-122"/>
                  <a:ea typeface="宋体" pitchFamily="65" charset="-122"/>
                </a:rPr>
                <a:t>然会写的事是没有的。所以,引用“熟读唐诗三百首,不会作诗也会吟”和“读书破万卷,下笔如有神”都</a:t>
              </a:r>
              <a:br>
                <a:rPr dirty="0"/>
              </a:br>
              <a:r>
                <a:rPr lang="zh-CN" altLang="en-US" sz="1417" kern="0" dirty="0">
                  <a:solidFill>
                    <a:srgbClr val="000000"/>
                  </a:solidFill>
                  <a:latin typeface="Times New Roman" pitchFamily="65" charset="-122"/>
                  <a:ea typeface="宋体" pitchFamily="65" charset="-122"/>
                </a:rPr>
                <a:t>是用来证明上述观点的。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引用论证的作用要具体分析。如引用名人名言、格言警句、权威数据,可以增强论证的说服</a:t>
              </a:r>
              <a:br>
                <a:rPr dirty="0"/>
              </a:br>
              <a:r>
                <a:rPr lang="zh-CN" altLang="en-US" sz="1417" kern="0" dirty="0">
                  <a:solidFill>
                    <a:srgbClr val="000000"/>
                  </a:solidFill>
                  <a:latin typeface="Times New Roman" pitchFamily="65" charset="-122"/>
                  <a:ea typeface="宋体" pitchFamily="65" charset="-122"/>
                </a:rPr>
                <a:t>力和权威性;引用名人逸事、奇闻趣事,可以增强论证的趣味性,引起读者阅读的兴趣。</a:t>
              </a:r>
              <a:endParaRPr lang="zh-CN" altLang="en-US" dirty="0"/>
            </a:p>
          </p:txBody>
        </p:sp>
        <p:sp>
          <p:nvSpPr>
            <p:cNvPr id="3" name="TextBox 2"/>
            <p:cNvSpPr txBox="1"/>
            <p:nvPr/>
          </p:nvSpPr>
          <p:spPr>
            <a:xfrm>
              <a:off x="720000" y="91280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方法指导</a:t>
              </a:r>
              <a:r>
                <a:rPr lang="zh-CN" altLang="en-US" sz="1417" kern="0" dirty="0">
                  <a:solidFill>
                    <a:srgbClr val="000000"/>
                  </a:solidFill>
                  <a:latin typeface="Times New Roman" pitchFamily="65" charset="-122"/>
                  <a:ea typeface="宋体" pitchFamily="65" charset="-122"/>
                </a:rPr>
                <a:t>　如何找出或归纳文章的论点?文章的中心论点是整篇文章要议论的主要观点,一般在文章的第</a:t>
              </a:r>
              <a:endParaRPr lang="zh-CN" altLang="en-US" dirty="0"/>
            </a:p>
          </p:txBody>
        </p:sp>
      </p:gr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1638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(示例)我读了《哈利·波特》,尝试写了几篇魔幻小故事,这些故事得到同学们的喜爱和称赞,我的</a:t>
            </a:r>
            <a:br>
              <a:rPr dirty="0"/>
            </a:br>
            <a:r>
              <a:rPr lang="zh-CN" altLang="en-US" sz="1417" kern="0" dirty="0">
                <a:solidFill>
                  <a:srgbClr val="000000"/>
                </a:solidFill>
                <a:latin typeface="Times New Roman" pitchFamily="65" charset="-122"/>
                <a:ea typeface="宋体" pitchFamily="65" charset="-122"/>
              </a:rPr>
              <a:t>读写能力也得到了很大提高(我享受了读写的快乐)。(叙述经历2分;好处可以是具体指向,也可以是感</a:t>
            </a:r>
            <a:br>
              <a:rPr dirty="0"/>
            </a:br>
            <a:r>
              <a:rPr lang="zh-CN" altLang="en-US" sz="1417" kern="0" dirty="0">
                <a:solidFill>
                  <a:srgbClr val="000000"/>
                </a:solidFill>
                <a:latin typeface="Times New Roman" pitchFamily="65" charset="-122"/>
                <a:ea typeface="宋体" pitchFamily="65" charset="-122"/>
              </a:rPr>
              <a:t>受、体会,1分)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本题考查知识的拓展迁移能力。首先要认识到多读多写在学习过程中带来什么样的好处,其次抓</a:t>
            </a:r>
            <a:br>
              <a:rPr dirty="0"/>
            </a:br>
            <a:r>
              <a:rPr lang="zh-CN" altLang="en-US" sz="1417" kern="0" dirty="0">
                <a:solidFill>
                  <a:srgbClr val="000000"/>
                </a:solidFill>
                <a:latin typeface="Times New Roman" pitchFamily="65" charset="-122"/>
                <a:ea typeface="宋体" pitchFamily="65" charset="-122"/>
              </a:rPr>
              <a:t>住要点,简述与文章所提内容相关的生活中具体、真实的事例,最后组织语言作答即可。</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(2018四川成都A卷,10—12)阅读下面文章,完成1—3题。(10分)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也说颜值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①过去,我们夸奖一个人长相英俊、风度潇洒,喜欢用“一表人才”。现在,网友们又发明了一个热词:颜</a:t>
            </a:r>
            <a:br>
              <a:rPr dirty="0"/>
            </a:br>
            <a:r>
              <a:rPr lang="zh-CN" altLang="en-US" sz="1417" kern="0" dirty="0">
                <a:solidFill>
                  <a:srgbClr val="000000"/>
                </a:solidFill>
                <a:latin typeface="Times New Roman" pitchFamily="65" charset="-122"/>
                <a:ea typeface="宋体" pitchFamily="65" charset="-122"/>
              </a:rPr>
              <a:t>值。在价值多元化的今天,我们应该如何正确看待“颜值”呢?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②在中国传统文化中,相貌从未被大家忘记,“貌比潘安”的赞誉流传至今。但潘安被称赞并不单单因为</a:t>
            </a:r>
            <a:br>
              <a:rPr dirty="0"/>
            </a:br>
            <a:r>
              <a:rPr lang="zh-CN" altLang="en-US" sz="1417" kern="0" dirty="0">
                <a:solidFill>
                  <a:srgbClr val="000000"/>
                </a:solidFill>
                <a:latin typeface="Times New Roman" pitchFamily="65" charset="-122"/>
                <a:ea typeface="宋体" pitchFamily="65" charset="-122"/>
              </a:rPr>
              <a:t>他的相貌,他的德行、他的才华、他对妻子的专情才是他被后人记住的关键所在。所以,颜值高固然是优</a:t>
            </a:r>
            <a:br>
              <a:rPr dirty="0"/>
            </a:br>
            <a:r>
              <a:rPr lang="zh-CN" altLang="en-US" sz="1417" kern="0" dirty="0">
                <a:solidFill>
                  <a:srgbClr val="000000"/>
                </a:solidFill>
                <a:latin typeface="Times New Roman" pitchFamily="65" charset="-122"/>
                <a:ea typeface="宋体" pitchFamily="65" charset="-122"/>
              </a:rPr>
              <a:t>势,但仅有高颜值是远远不够的。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③颜值高,让人易于在社会生活中占得先机。在人类的进化史中,真的难以彻底剔除人性中的“爱美”基</a:t>
            </a:r>
            <a:br>
              <a:rPr dirty="0"/>
            </a:br>
            <a:r>
              <a:rPr lang="zh-CN" altLang="en-US" sz="1417" kern="0" dirty="0">
                <a:solidFill>
                  <a:srgbClr val="000000"/>
                </a:solidFill>
                <a:latin typeface="Times New Roman" pitchFamily="65" charset="-122"/>
                <a:ea typeface="宋体" pitchFamily="65" charset="-122"/>
              </a:rPr>
              <a:t>因。放眼当今世界,相貌甚至被当成了一种商品或一个消费符号。在职场、社交场以及婚恋场上,颜值高</a:t>
            </a:r>
            <a:br>
              <a:rPr dirty="0"/>
            </a:br>
            <a:r>
              <a:rPr lang="zh-CN" altLang="en-US" sz="1417" kern="0" dirty="0">
                <a:solidFill>
                  <a:srgbClr val="000000"/>
                </a:solidFill>
                <a:latin typeface="Times New Roman" pitchFamily="65" charset="-122"/>
                <a:ea typeface="宋体" pitchFamily="65" charset="-122"/>
              </a:rPr>
              <a:t>的人都比颜值低的人更加如鱼得水;而那些颜值不高的人,却不太容易在第一时间得到别人的垂青。于是,</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很多人吐槽说:对这个看脸的世界失望了!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④如果仔细研究人类发展史,颜值不高的人,对这个世界大可不必失望。就长远发展来说,一个人更重要的</a:t>
            </a:r>
            <a:br/>
            <a:r>
              <a:rPr lang="zh-CN" altLang="en-US" sz="1417" kern="0" dirty="0">
                <a:solidFill>
                  <a:srgbClr val="000000"/>
                </a:solidFill>
                <a:latin typeface="Times New Roman" pitchFamily="65" charset="-122"/>
                <a:ea typeface="宋体" pitchFamily="65" charset="-122"/>
              </a:rPr>
              <a:t>是拥有德行和才华。</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⑤貌因德而美。外表是皮囊,德行才是核心,若非如此,再好的相貌也没有价值。汪精卫长相英俊,气度不</a:t>
            </a:r>
            <a:br/>
            <a:r>
              <a:rPr lang="zh-CN" altLang="en-US" sz="1417" kern="0" dirty="0">
                <a:solidFill>
                  <a:srgbClr val="000000"/>
                </a:solidFill>
                <a:latin typeface="Times New Roman" pitchFamily="65" charset="-122"/>
                <a:ea typeface="宋体" pitchFamily="65" charset="-122"/>
              </a:rPr>
              <a:t>凡,可谓“颜值高”,但这样一位相貌出众的热血青年后来却做了汉奸,至今仍遭到中国人的唾弃。德不配</a:t>
            </a:r>
            <a:br/>
            <a:r>
              <a:rPr lang="zh-CN" altLang="en-US" sz="1417" kern="0" dirty="0">
                <a:solidFill>
                  <a:srgbClr val="000000"/>
                </a:solidFill>
                <a:latin typeface="Times New Roman" pitchFamily="65" charset="-122"/>
                <a:ea typeface="宋体" pitchFamily="65" charset="-122"/>
              </a:rPr>
              <a:t>颜,徒有“颜值”之虚名,其“高颜值”反倒成了一个笑话。</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⑥才补颜不足。颜值低是一种“先天不足”,才华却是弥补这种“不足”的营养剂。英国人戈登在他的</a:t>
            </a:r>
            <a:br/>
            <a:r>
              <a:rPr lang="zh-CN" altLang="en-US" sz="1417" kern="0" dirty="0">
                <a:solidFill>
                  <a:srgbClr val="000000"/>
                </a:solidFill>
                <a:latin typeface="Times New Roman" pitchFamily="65" charset="-122"/>
                <a:ea typeface="宋体" pitchFamily="65" charset="-122"/>
              </a:rPr>
              <a:t>著述中对晚清大臣曾国藩有如此描述:个子中等,身材肥胖,脸上皱纹密布,脸色阴沉,目光迟钝;穿着陈旧,衣</a:t>
            </a:r>
            <a:br/>
            <a:r>
              <a:rPr lang="zh-CN" altLang="en-US" sz="1417" kern="0" dirty="0">
                <a:solidFill>
                  <a:srgbClr val="000000"/>
                </a:solidFill>
                <a:latin typeface="Times New Roman" pitchFamily="65" charset="-122"/>
                <a:ea typeface="宋体" pitchFamily="65" charset="-122"/>
              </a:rPr>
              <a:t>服打皱,上面还有斑斑的油迹。可以看出,曾国藩的外貌并不“漂亮”,可谓“颜值不高”,但他却在大风大</a:t>
            </a:r>
            <a:br/>
            <a:r>
              <a:rPr lang="zh-CN" altLang="en-US" sz="1417" kern="0" dirty="0">
                <a:solidFill>
                  <a:srgbClr val="000000"/>
                </a:solidFill>
                <a:latin typeface="Times New Roman" pitchFamily="65" charset="-122"/>
                <a:ea typeface="宋体" pitchFamily="65" charset="-122"/>
              </a:rPr>
              <a:t>浪中凭借过人才华,成就一番事业,名留青史,令人敬仰。</a:t>
            </a:r>
            <a:endParaRPr lang="zh-CN" altLang="en-US"/>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2714"/>
            <a:ext cx="8505000" cy="27379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⑦古语云“腹有诗书气自华”,现在也有流行语“欣赏一个人,始于颜值,敬于才华,终于人品”。无论一个</a:t>
            </a:r>
            <a:br>
              <a:rPr dirty="0"/>
            </a:br>
            <a:r>
              <a:rPr lang="zh-CN" altLang="en-US" sz="1417" kern="0" dirty="0">
                <a:solidFill>
                  <a:srgbClr val="000000"/>
                </a:solidFill>
                <a:latin typeface="Times New Roman" pitchFamily="65" charset="-122"/>
                <a:ea typeface="宋体" pitchFamily="65" charset="-122"/>
              </a:rPr>
              <a:t>人如何风华绝代,最后沉淀下来值得称道的只有两样——德行和才华,然后才可能说,这个人还有“颜</a:t>
            </a:r>
            <a:br>
              <a:rPr dirty="0"/>
            </a:br>
            <a:r>
              <a:rPr lang="zh-CN" altLang="en-US" sz="1417" kern="0" dirty="0">
                <a:solidFill>
                  <a:srgbClr val="000000"/>
                </a:solidFill>
                <a:latin typeface="Times New Roman" pitchFamily="65" charset="-122"/>
                <a:ea typeface="宋体" pitchFamily="65" charset="-122"/>
              </a:rPr>
              <a:t>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根据文章内容,完成下面的填空。(3分)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中心论点:①</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3136" kern="0" spc="2033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　　　　　　    </a:t>
            </a:r>
            <a:endParaRPr lang="zh-CN" altLang="en-US" dirty="0"/>
          </a:p>
        </p:txBody>
      </p:sp>
      <p:graphicFrame>
        <p:nvGraphicFramePr>
          <p:cNvPr id="4" name="对象 3"/>
          <p:cNvGraphicFramePr>
            <a:graphicFrameLocks noChangeAspect="1"/>
          </p:cNvGraphicFramePr>
          <p:nvPr/>
        </p:nvGraphicFramePr>
        <p:xfrm>
          <a:off x="720002" y="3161239"/>
          <a:ext cx="2762679" cy="714942"/>
        </p:xfrm>
        <a:graphic>
          <a:graphicData uri="http://schemas.openxmlformats.org/presentationml/2006/ole">
            <mc:AlternateContent xmlns:mc="http://schemas.openxmlformats.org/markup-compatibility/2006">
              <mc:Choice xmlns:v="urn:schemas-microsoft-com:vml" Requires="v">
                <p:oleObj spid="_x0000_s2052" name="Equation" r:id="rId5" imgW="3004800" imgH="777600" progId="Equation.DSMT4">
                  <p:embed/>
                </p:oleObj>
              </mc:Choice>
              <mc:Fallback>
                <p:oleObj name="Equation" r:id="rId5" imgW="3004800" imgH="7776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002" y="3161239"/>
                        <a:ext cx="2762679" cy="714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134187"/>
            <a:ext cx="8505000" cy="2636134"/>
            <a:chOff x="720000" y="1134187"/>
            <a:chExt cx="8505000" cy="2636134"/>
          </a:xfrm>
        </p:grpSpPr>
        <p:sp>
          <p:nvSpPr>
            <p:cNvPr id="2" name="TextBox 2"/>
            <p:cNvSpPr txBox="1"/>
            <p:nvPr/>
          </p:nvSpPr>
          <p:spPr>
            <a:xfrm>
              <a:off x="720000" y="1768613"/>
              <a:ext cx="8505000" cy="20017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曾国藩自己也说:“余性鲁钝,他人目下二三行,余或疾读不能终一行。”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如果要给这篇文章换一个更生动并更能体现作者意图的标题,下面哪一个选项最为恰当?请作出判断并</a:t>
              </a:r>
              <a:br>
                <a:rPr dirty="0"/>
              </a:br>
              <a:r>
                <a:rPr lang="zh-CN" altLang="en-US" sz="1417" kern="0" dirty="0">
                  <a:solidFill>
                    <a:srgbClr val="000000"/>
                  </a:solidFill>
                  <a:latin typeface="Times New Roman" pitchFamily="65" charset="-122"/>
                  <a:ea typeface="宋体" pitchFamily="65" charset="-122"/>
                </a:rPr>
                <a:t>简述理由。(4分)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A.有“值”不在“颜”高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B.德才兼备,无“颜”何妨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C.“颜”外之意</a:t>
              </a:r>
              <a:endParaRPr lang="zh-CN" altLang="en-US" dirty="0"/>
            </a:p>
          </p:txBody>
        </p:sp>
        <p:sp>
          <p:nvSpPr>
            <p:cNvPr id="3" name="TextBox 2"/>
            <p:cNvSpPr txBox="1"/>
            <p:nvPr/>
          </p:nvSpPr>
          <p:spPr>
            <a:xfrm>
              <a:off x="720000" y="1134187"/>
              <a:ext cx="8505000" cy="654282"/>
            </a:xfrm>
            <a:prstGeom prst="rect">
              <a:avLst/>
            </a:prstGeom>
            <a:noFill/>
          </p:spPr>
          <p:txBody>
            <a:bodyPr wrap="square" lIns="0" tIns="0" rIns="0" bIns="0" rtlCol="0">
              <a:spAutoFit/>
            </a:bodyPr>
            <a:lstStyle/>
            <a:p>
              <a:pPr marL="0" indent="0" eaLnBrk="0" latinLnBrk="1" hangingPunct="0">
                <a:lnSpc>
                  <a:spcPct val="150000"/>
                </a:lnSpc>
                <a:spcBef>
                  <a:spcPts val="685"/>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第⑥自然段引用英国人戈登著述中的文字后,原稿还引用了如下资料,但作者修改文章时将其删除,请分</a:t>
              </a:r>
              <a:br>
                <a:rPr dirty="0"/>
              </a:br>
              <a:r>
                <a:rPr lang="zh-CN" altLang="en-US" sz="1417" kern="0" dirty="0">
                  <a:solidFill>
                    <a:srgbClr val="000000"/>
                  </a:solidFill>
                  <a:latin typeface="Times New Roman" pitchFamily="65" charset="-122"/>
                  <a:ea typeface="宋体" pitchFamily="65" charset="-122"/>
                </a:rPr>
                <a:t>析删除理由。(3分)</a:t>
              </a:r>
              <a:endParaRPr lang="zh-CN" altLang="en-US" dirty="0"/>
            </a:p>
          </p:txBody>
        </p:sp>
      </p:gr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84432"/>
            <a:ext cx="8505000" cy="3571707"/>
            <a:chOff x="720000" y="984239"/>
            <a:chExt cx="8505000" cy="3571707"/>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①颜值高固然是优势,但仅有高颜值是远远不够的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②才补颜不足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③谈“颜值”的前提是一个人拥有德行和才华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①处考查对全文中心论点的把握能力。在通读全文、把握作者观点的基础上,关注文章的标题、</a:t>
              </a:r>
              <a:br>
                <a:rPr dirty="0"/>
              </a:br>
              <a:r>
                <a:rPr lang="zh-CN" altLang="en-US" sz="1417" kern="0" dirty="0">
                  <a:solidFill>
                    <a:srgbClr val="000000"/>
                  </a:solidFill>
                  <a:latin typeface="Times New Roman" pitchFamily="65" charset="-122"/>
                  <a:ea typeface="宋体" pitchFamily="65" charset="-122"/>
                </a:rPr>
                <a:t>开头和结尾,从中寻找能概括作者核心观点的语句作答即可。本文从“颜值”这一热词谈起,然后又由</a:t>
              </a:r>
              <a:br>
                <a:rPr dirty="0"/>
              </a:br>
              <a:r>
                <a:rPr lang="zh-CN" altLang="en-US" sz="1417" kern="0" dirty="0">
                  <a:solidFill>
                    <a:srgbClr val="000000"/>
                  </a:solidFill>
                  <a:latin typeface="Times New Roman" pitchFamily="65" charset="-122"/>
                  <a:ea typeface="宋体" pitchFamily="65" charset="-122"/>
                </a:rPr>
                <a:t>“貌比潘安”的例子引出文章论点,第②自然段“所以”之后的句子即为文章中心论点。②处考查对分</a:t>
              </a:r>
              <a:br>
                <a:rPr dirty="0"/>
              </a:br>
              <a:r>
                <a:rPr lang="zh-CN" altLang="en-US" sz="1417" kern="0" dirty="0">
                  <a:solidFill>
                    <a:srgbClr val="000000"/>
                  </a:solidFill>
                  <a:latin typeface="Times New Roman" pitchFamily="65" charset="-122"/>
                  <a:ea typeface="宋体" pitchFamily="65" charset="-122"/>
                </a:rPr>
                <a:t>论点的把握能力。借助题干信息可梳理行文思路。第④自然段是过渡段,承上启下,“就长远发展来说,一</a:t>
              </a:r>
              <a:br>
                <a:rPr dirty="0"/>
              </a:br>
              <a:r>
                <a:rPr lang="zh-CN" altLang="en-US" sz="1417" kern="0" dirty="0">
                  <a:solidFill>
                    <a:srgbClr val="000000"/>
                  </a:solidFill>
                  <a:latin typeface="Times New Roman" pitchFamily="65" charset="-122"/>
                  <a:ea typeface="宋体" pitchFamily="65" charset="-122"/>
                </a:rPr>
                <a:t>个人更重要的是拥有德行和才华”引出下文第⑤⑥自然段对“德”和“才”两方面的具体论述:“貌因</a:t>
              </a:r>
              <a:br>
                <a:rPr dirty="0"/>
              </a:br>
              <a:r>
                <a:rPr lang="zh-CN" altLang="en-US" sz="1417" kern="0" dirty="0">
                  <a:solidFill>
                    <a:srgbClr val="000000"/>
                  </a:solidFill>
                  <a:latin typeface="Times New Roman" pitchFamily="65" charset="-122"/>
                  <a:ea typeface="宋体" pitchFamily="65" charset="-122"/>
                </a:rPr>
                <a:t>德而美”“才补颜不足”。据此分析可确定②处应填“才补颜不足”。③处考查总结能力。第⑦自然段</a:t>
              </a:r>
              <a:endParaRPr lang="zh-CN" altLang="en-US" dirty="0"/>
            </a:p>
          </p:txBody>
        </p:sp>
        <p:sp>
          <p:nvSpPr>
            <p:cNvPr id="3" name="TextBox 2"/>
            <p:cNvSpPr txBox="1"/>
            <p:nvPr/>
          </p:nvSpPr>
          <p:spPr>
            <a:xfrm>
              <a:off x="720000" y="426612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在全文中的作用是总结全文,得出结论。因此③处扣住该段最后一句进行总结即可。</a:t>
              </a:r>
              <a:endParaRPr lang="zh-CN" altLang="en-US" dirty="0"/>
            </a:p>
          </p:txBody>
        </p:sp>
      </p:gr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④“好空调,格力造。”格力空调如今能做到国内乃至世界一流水平,就在于一直坚持“产品只有更好,没</a:t>
            </a:r>
            <a:br>
              <a:rPr dirty="0"/>
            </a:br>
            <a:r>
              <a:rPr lang="zh-CN" altLang="en-US" sz="1417" kern="0" dirty="0">
                <a:solidFill>
                  <a:srgbClr val="000000"/>
                </a:solidFill>
                <a:latin typeface="Times New Roman" pitchFamily="65" charset="-122"/>
                <a:ea typeface="宋体" pitchFamily="65" charset="-122"/>
              </a:rPr>
              <a:t>有最好”的信念。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A.甲①　乙③　　　　　B.甲①　乙④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C.甲②　乙③　　　　　D.甲②　乙④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第⑧段画横线的句子“山不过来,我过去”的含意是什么?(2分)</a:t>
            </a:r>
            <a:endParaRPr lang="zh-CN" altLang="en-US" dirty="0"/>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9213"/>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曾国藩的话是自谦才华不够,不能与下文评说曾国藩外貌的文字衔接,无法论证本段“才补颜不</a:t>
            </a:r>
            <a:br>
              <a:rPr dirty="0"/>
            </a:br>
            <a:r>
              <a:rPr lang="zh-CN" altLang="en-US" sz="1417" kern="0" dirty="0">
                <a:solidFill>
                  <a:srgbClr val="000000"/>
                </a:solidFill>
                <a:latin typeface="Times New Roman" pitchFamily="65" charset="-122"/>
                <a:ea typeface="宋体" pitchFamily="65" charset="-122"/>
              </a:rPr>
              <a:t>足”的观点。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解答此题,首先通读第⑥自然段,明确在本段中引用资料要证明的观点是“才补颜不足”;然后理解</a:t>
            </a:r>
            <a:br>
              <a:rPr dirty="0"/>
            </a:br>
            <a:r>
              <a:rPr lang="zh-CN" altLang="en-US" sz="1417" kern="0" dirty="0">
                <a:solidFill>
                  <a:srgbClr val="000000"/>
                </a:solidFill>
                <a:latin typeface="Times New Roman" pitchFamily="65" charset="-122"/>
                <a:ea typeface="宋体" pitchFamily="65" charset="-122"/>
              </a:rPr>
              <a:t>曾国藩原话的意思及其说明的重点——曾国藩读书速度慢;最后思考这一内容能不能证明第⑥自然段的</a:t>
            </a:r>
            <a:br>
              <a:rPr dirty="0"/>
            </a:br>
            <a:r>
              <a:rPr lang="zh-CN" altLang="en-US" sz="1417" kern="0" dirty="0">
                <a:solidFill>
                  <a:srgbClr val="000000"/>
                </a:solidFill>
                <a:latin typeface="Times New Roman" pitchFamily="65" charset="-122"/>
                <a:ea typeface="宋体" pitchFamily="65" charset="-122"/>
              </a:rPr>
              <a:t>分论点“才补颜不足”。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A。紧扣话题,巧妙化用俗语,将“颜”与“值”恰当融入其中;更能体现作者意图:一个人最重要</a:t>
            </a:r>
            <a:br>
              <a:rPr dirty="0"/>
            </a:br>
            <a:r>
              <a:rPr lang="zh-CN" altLang="en-US" sz="1417" kern="0" dirty="0">
                <a:solidFill>
                  <a:srgbClr val="000000"/>
                </a:solidFill>
                <a:latin typeface="Times New Roman" pitchFamily="65" charset="-122"/>
                <a:ea typeface="宋体" pitchFamily="65" charset="-122"/>
              </a:rPr>
              <a:t>的不是颜值高,而是拥有德行和才华。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解答本题,首先要分析每个选项的意思,并找出其各自的侧重点;然后分别将其与文章的中心论点以</a:t>
            </a:r>
            <a:br>
              <a:rPr dirty="0"/>
            </a:br>
            <a:r>
              <a:rPr lang="zh-CN" altLang="en-US" sz="1417" kern="0" dirty="0">
                <a:solidFill>
                  <a:srgbClr val="000000"/>
                </a:solidFill>
                <a:latin typeface="Times New Roman" pitchFamily="65" charset="-122"/>
                <a:ea typeface="宋体" pitchFamily="65" charset="-122"/>
              </a:rPr>
              <a:t>及分论点进行比较,选取最符合文意、与文章中心论点最契合的一项。</a:t>
            </a: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688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(2017江西,18—21)阅读下面文章,完成第1—4题。(13分)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背书是写作的基本功</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梁 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语文学习的方法固然很多,但我以为最基本的也是最简便的办法之一就是背书。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一切知识都是以记忆为基础的,语文学习更是如此。要达到一般的阅读、书写水平,你总得记住几千个汉</a:t>
            </a:r>
            <a:br>
              <a:rPr dirty="0"/>
            </a:br>
            <a:r>
              <a:rPr lang="zh-CN" altLang="en-US" sz="1417" kern="0" dirty="0">
                <a:solidFill>
                  <a:srgbClr val="000000"/>
                </a:solidFill>
                <a:latin typeface="Times New Roman" pitchFamily="65" charset="-122"/>
                <a:ea typeface="宋体" pitchFamily="65" charset="-122"/>
              </a:rPr>
              <a:t>字;要进一步使文字自然、流畅、华丽、优美,你就得记住许多精词妙句;如要再进一步使文章严谨、生</a:t>
            </a:r>
            <a:br>
              <a:rPr dirty="0"/>
            </a:br>
            <a:r>
              <a:rPr lang="zh-CN" altLang="en-US" sz="1417" kern="0" dirty="0">
                <a:solidFill>
                  <a:srgbClr val="000000"/>
                </a:solidFill>
                <a:latin typeface="Times New Roman" pitchFamily="65" charset="-122"/>
                <a:ea typeface="宋体" pitchFamily="65" charset="-122"/>
              </a:rPr>
              <a:t>动、清晰、新奇,你就得记住许多体式、结构。正像跳舞要掌握基本舞步一样,只有肚子里滚瓜烂熟地装</a:t>
            </a:r>
            <a:br>
              <a:rPr dirty="0"/>
            </a:br>
            <a:r>
              <a:rPr lang="zh-CN" altLang="en-US" sz="1417" kern="0" dirty="0">
                <a:solidFill>
                  <a:srgbClr val="000000"/>
                </a:solidFill>
                <a:latin typeface="Times New Roman" pitchFamily="65" charset="-122"/>
                <a:ea typeface="宋体" pitchFamily="65" charset="-122"/>
              </a:rPr>
              <a:t>上几十篇范文,才能循规为圆,依矩成方,进而方圆自如,为其所用。至于文章内容的深浅,风格的高下,那是</a:t>
            </a:r>
            <a:br>
              <a:rPr dirty="0"/>
            </a:br>
            <a:r>
              <a:rPr lang="zh-CN" altLang="en-US" sz="1417" kern="0" dirty="0">
                <a:solidFill>
                  <a:srgbClr val="000000"/>
                </a:solidFill>
                <a:latin typeface="Times New Roman" pitchFamily="65" charset="-122"/>
                <a:ea typeface="宋体" pitchFamily="65" charset="-122"/>
              </a:rPr>
              <a:t>其他方面的修养,又当别论。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当然,只有理解了的东西才便于记忆,所以教师指导学生学习时要尽量讲清字、词、文章的含义。但遗憾</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的是人脑的生理规律正好相反,年轻时长于记忆,稍长时长于理解,如果一切等理解之后再记便会“失之东</a:t>
            </a:r>
            <a:br/>
            <a:r>
              <a:rPr lang="zh-CN" altLang="en-US" sz="1417" kern="0" dirty="0">
                <a:solidFill>
                  <a:srgbClr val="000000"/>
                </a:solidFill>
                <a:latin typeface="Times New Roman" pitchFamily="65" charset="-122"/>
                <a:ea typeface="宋体" pitchFamily="65" charset="-122"/>
              </a:rPr>
              <a:t>隅”。因此有必要少时先背诵记忆一些优秀诗文,以后再慢慢加深理解。我国古代的幼儿语文教学多用</a:t>
            </a:r>
            <a:br/>
            <a:r>
              <a:rPr lang="zh-CN" altLang="en-US" sz="1417" kern="0" dirty="0">
                <a:solidFill>
                  <a:srgbClr val="000000"/>
                </a:solidFill>
                <a:latin typeface="Times New Roman" pitchFamily="65" charset="-122"/>
                <a:ea typeface="宋体" pitchFamily="65" charset="-122"/>
              </a:rPr>
              <a:t>此法,现在国外教育也很注意这点。前苏联在小学低年级教材中就加进普希金的诗歌,让学生背诵。这种</a:t>
            </a:r>
            <a:br/>
            <a:r>
              <a:rPr lang="zh-CN" altLang="en-US" sz="1417" kern="0" dirty="0">
                <a:solidFill>
                  <a:srgbClr val="000000"/>
                </a:solidFill>
                <a:latin typeface="Times New Roman" pitchFamily="65" charset="-122"/>
                <a:ea typeface="宋体" pitchFamily="65" charset="-122"/>
              </a:rPr>
              <a:t>知识的积累方法,好比先贮存上许多干柴,以后一有火种,自然会着。前不久,我在娘子关看瀑布,那飞泉后</a:t>
            </a:r>
            <a:br/>
            <a:r>
              <a:rPr lang="zh-CN" altLang="en-US" sz="1417" kern="0" dirty="0">
                <a:solidFill>
                  <a:srgbClr val="000000"/>
                </a:solidFill>
                <a:latin typeface="Times New Roman" pitchFamily="65" charset="-122"/>
                <a:ea typeface="宋体" pitchFamily="65" charset="-122"/>
              </a:rPr>
              <a:t>的半壁山上长满青苔葛藤,密密麻麻,随风摆动。我观察良久,总难对眼前景物加以描绘。猛然想起柳宗元</a:t>
            </a:r>
            <a:br/>
            <a:r>
              <a:rPr lang="zh-CN" altLang="en-US" sz="1417" kern="0" dirty="0">
                <a:solidFill>
                  <a:srgbClr val="000000"/>
                </a:solidFill>
                <a:latin typeface="Times New Roman" pitchFamily="65" charset="-122"/>
                <a:ea typeface="宋体" pitchFamily="65" charset="-122"/>
              </a:rPr>
              <a:t>《小石潭记》里“蒙络摇缀,参差披拂”的描写,何其传神!当初对柳文只是记住了,理解得并不深,现在通</a:t>
            </a:r>
            <a:br/>
            <a:r>
              <a:rPr lang="zh-CN" altLang="en-US" sz="1417" kern="0" dirty="0">
                <a:solidFill>
                  <a:srgbClr val="000000"/>
                </a:solidFill>
                <a:latin typeface="Times New Roman" pitchFamily="65" charset="-122"/>
                <a:ea typeface="宋体" pitchFamily="65" charset="-122"/>
              </a:rPr>
              <a:t>过对生活的观察、印证,便立即融会贯通。这有点像老牛吃草,先吃后嚼,慢慢吸收。但是假如牛事先不吃</a:t>
            </a:r>
            <a:br/>
            <a:r>
              <a:rPr lang="zh-CN" altLang="en-US" sz="1417" kern="0" dirty="0">
                <a:solidFill>
                  <a:srgbClr val="000000"/>
                </a:solidFill>
                <a:latin typeface="Times New Roman" pitchFamily="65" charset="-122"/>
                <a:ea typeface="宋体" pitchFamily="65" charset="-122"/>
              </a:rPr>
              <a:t>进草去,它闲时卧在树下,就是把自己的胃囊全翻出来,也是不会反刍出新养分的。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俗话说:“巧妇难为无米之炊。”这文章之“炊”,就是由字、词、句之“米”组成的。要使自己的语言</a:t>
            </a:r>
            <a:br/>
            <a:r>
              <a:rPr lang="zh-CN" altLang="en-US" sz="1417" kern="0" dirty="0">
                <a:solidFill>
                  <a:srgbClr val="000000"/>
                </a:solidFill>
                <a:latin typeface="Times New Roman" pitchFamily="65" charset="-122"/>
                <a:ea typeface="宋体" pitchFamily="65" charset="-122"/>
              </a:rPr>
              <a:t>准确、生动,便要有足够的后备词句来供选择,这就要记要背。比如那鸟的动作吧,小时作文只需一个</a:t>
            </a:r>
            <a:br/>
            <a:r>
              <a:rPr lang="zh-CN" altLang="en-US" sz="1417" kern="0" dirty="0">
                <a:solidFill>
                  <a:srgbClr val="000000"/>
                </a:solidFill>
                <a:latin typeface="Times New Roman" pitchFamily="65" charset="-122"/>
                <a:ea typeface="宋体" pitchFamily="65" charset="-122"/>
              </a:rPr>
              <a:t>“飞”字,就全部解决。后来背的诗多了,脑子里记下许多:燕剪春风、鹰击长空、雁横烟渚、莺穿柳带</a:t>
            </a:r>
            <a:endParaRPr lang="zh-CN" altLang="en-US"/>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847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等,以后再遇到写鸟时,就很少以一“飞”字搪塞了。可现在也常遇到这种情况,那笔握在手里,却晃来晃</a:t>
            </a:r>
            <a:br/>
            <a:r>
              <a:rPr lang="zh-CN" altLang="en-US" sz="1417" kern="0" dirty="0">
                <a:solidFill>
                  <a:srgbClr val="000000"/>
                </a:solidFill>
                <a:latin typeface="Times New Roman" pitchFamily="65" charset="-122"/>
                <a:ea typeface="宋体" pitchFamily="65" charset="-122"/>
              </a:rPr>
              <a:t>去,半晌落不下去,好像笔干得流不出墨一样,其实是脑子里干得想不出恰当的词,这时就更恨当初记得少</a:t>
            </a:r>
            <a:br/>
            <a:r>
              <a:rPr lang="zh-CN" altLang="en-US" sz="1417" kern="0" dirty="0">
                <a:solidFill>
                  <a:srgbClr val="000000"/>
                </a:solidFill>
                <a:latin typeface="Times New Roman" pitchFamily="65" charset="-122"/>
                <a:ea typeface="宋体" pitchFamily="65" charset="-122"/>
              </a:rPr>
              <a:t>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强调背和记,决不是限制创造,文学是继承性很强的,只有记住了前人的东西,才可能进一步创新。古代诗文</a:t>
            </a:r>
            <a:br/>
            <a:r>
              <a:rPr lang="zh-CN" altLang="en-US" sz="1417" kern="0" dirty="0">
                <a:solidFill>
                  <a:srgbClr val="000000"/>
                </a:solidFill>
                <a:latin typeface="Times New Roman" pitchFamily="65" charset="-122"/>
                <a:ea typeface="宋体" pitchFamily="65" charset="-122"/>
              </a:rPr>
              <a:t>中有许多名句都是青出于蓝而胜于蓝之作。宋词人秦观的“斜阳外,寒鸦万点,流水绕孤村”,就是从那个</a:t>
            </a:r>
            <a:br/>
            <a:r>
              <a:rPr lang="zh-CN" altLang="en-US" sz="1417" kern="0" dirty="0">
                <a:solidFill>
                  <a:srgbClr val="000000"/>
                </a:solidFill>
                <a:latin typeface="Times New Roman" pitchFamily="65" charset="-122"/>
                <a:ea typeface="宋体" pitchFamily="65" charset="-122"/>
              </a:rPr>
              <a:t>暴君隋炀帝杨广“寒鸦千万点,流水绕孤村”的诗中化来;王勃的“落霞与孤鹜齐飞,秋水共长天一色”,</a:t>
            </a:r>
            <a:br/>
            <a:r>
              <a:rPr lang="zh-CN" altLang="en-US" sz="1417" kern="0" dirty="0">
                <a:solidFill>
                  <a:srgbClr val="000000"/>
                </a:solidFill>
                <a:latin typeface="Times New Roman" pitchFamily="65" charset="-122"/>
                <a:ea typeface="宋体" pitchFamily="65" charset="-122"/>
              </a:rPr>
              <a:t>则脱于庾信的“落花与芝盖同飞,杨柳共春旗一色”。就是毛主席诗词中也有不少如“天若有情天亦</a:t>
            </a:r>
            <a:br/>
            <a:r>
              <a:rPr lang="zh-CN" altLang="en-US" sz="1417" kern="0" dirty="0">
                <a:solidFill>
                  <a:srgbClr val="000000"/>
                </a:solidFill>
                <a:latin typeface="Times New Roman" pitchFamily="65" charset="-122"/>
                <a:ea typeface="宋体" pitchFamily="65" charset="-122"/>
              </a:rPr>
              <a:t>老”等取于古人的句子。试想王勃肚子里如果不装有前人的那么多佳词丽句,决不可能即席挥就那篇</a:t>
            </a:r>
            <a:br/>
            <a:r>
              <a:rPr lang="zh-CN" altLang="en-US" sz="1417" kern="0" dirty="0">
                <a:solidFill>
                  <a:srgbClr val="000000"/>
                </a:solidFill>
                <a:latin typeface="Times New Roman" pitchFamily="65" charset="-122"/>
                <a:ea typeface="宋体" pitchFamily="65" charset="-122"/>
              </a:rPr>
              <a:t>《滕王阁序》。高明的文章家在熟读前人文章的基础上,不但能向前人借词、借句,还能借气、借势,翻出</a:t>
            </a:r>
            <a:br/>
            <a:r>
              <a:rPr lang="zh-CN" altLang="en-US" sz="1417" kern="0" dirty="0">
                <a:solidFill>
                  <a:srgbClr val="000000"/>
                </a:solidFill>
                <a:latin typeface="Times New Roman" pitchFamily="65" charset="-122"/>
                <a:ea typeface="宋体" pitchFamily="65" charset="-122"/>
              </a:rPr>
              <a:t>新意。文章相因,从司马迁到韩愈、柳宗元,再而苏轼、欧阳修,总是在不断地学习、创造、再学习、再创</a:t>
            </a:r>
            <a:br/>
            <a:r>
              <a:rPr lang="zh-CN" altLang="en-US" sz="1417" kern="0" dirty="0">
                <a:solidFill>
                  <a:srgbClr val="000000"/>
                </a:solidFill>
                <a:latin typeface="Times New Roman" pitchFamily="65" charset="-122"/>
                <a:ea typeface="宋体" pitchFamily="65" charset="-122"/>
              </a:rPr>
              <a:t>造。你看,人们现在不是多记住了秦、王等后人的名篇佳句,倒忘了杨、庾等前人的旧作吗?这正说明文学</a:t>
            </a:r>
            <a:endParaRPr lang="zh-CN" altLang="en-US"/>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84364"/>
            <a:ext cx="8505000" cy="20144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在继承中前进。我们应该多记多背些最新最美的诗文,好去提高语文水平,到时也会压倒秦观、王勃的。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(选自《我的阅读与写作》)</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文章是从哪四个方面论述中心论点的?请概括。(4分)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简要分析文章第4自然段的论证过程。(4分)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文章语言不乏生动之处,请从第3自然段中列举一处并分析其表达效果。(3分)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从作者的观点出发,你认为语文学习在多背的同时还应注意哪些问题?(2分)</a:t>
            </a: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(1)语文学习是以记忆为基础的。(1分)(2)少时先背诵记忆,以后再慢慢理解。(1分)(3)要使语言准</a:t>
            </a:r>
            <a:br>
              <a:rPr dirty="0"/>
            </a:br>
            <a:r>
              <a:rPr lang="zh-CN" altLang="en-US" sz="1417" kern="0" dirty="0">
                <a:solidFill>
                  <a:srgbClr val="000000"/>
                </a:solidFill>
                <a:latin typeface="Times New Roman" pitchFamily="65" charset="-122"/>
                <a:ea typeface="宋体" pitchFamily="65" charset="-122"/>
              </a:rPr>
              <a:t>确、生动,需要平时记背的词句来供选择。(1分)(4)只有记住了前人的东西,才可能进一步创新。(1分)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题干要求从四个方面进行概括,遵循“答案就在文中”的原则,按照自然段落的先后顺序从文中提</a:t>
            </a:r>
            <a:br>
              <a:rPr dirty="0"/>
            </a:br>
            <a:r>
              <a:rPr lang="zh-CN" altLang="en-US" sz="1417" kern="0" dirty="0">
                <a:solidFill>
                  <a:srgbClr val="000000"/>
                </a:solidFill>
                <a:latin typeface="Times New Roman" pitchFamily="65" charset="-122"/>
                <a:ea typeface="宋体" pitchFamily="65" charset="-122"/>
              </a:rPr>
              <a:t>取有效信息。文章第2自然段的第一句话“一切知识都是以记忆为基础的,语文学习更是如此”;第3自然</a:t>
            </a:r>
            <a:br>
              <a:rPr dirty="0"/>
            </a:br>
            <a:r>
              <a:rPr lang="zh-CN" altLang="en-US" sz="1417" kern="0" dirty="0">
                <a:solidFill>
                  <a:srgbClr val="000000"/>
                </a:solidFill>
                <a:latin typeface="Times New Roman" pitchFamily="65" charset="-122"/>
                <a:ea typeface="宋体" pitchFamily="65" charset="-122"/>
              </a:rPr>
              <a:t>段“因此有必要少时先背诵记忆一些优秀诗文,以后再慢慢加深理解”;第4自然段“要使自己的语言准</a:t>
            </a:r>
            <a:br>
              <a:rPr dirty="0"/>
            </a:br>
            <a:r>
              <a:rPr lang="zh-CN" altLang="en-US" sz="1417" kern="0" dirty="0">
                <a:solidFill>
                  <a:srgbClr val="000000"/>
                </a:solidFill>
                <a:latin typeface="Times New Roman" pitchFamily="65" charset="-122"/>
                <a:ea typeface="宋体" pitchFamily="65" charset="-122"/>
              </a:rPr>
              <a:t>确、生动,便要有足够的后备词句来供选择”;第5自然段“只有记住了前人的东西,才可能进一步创</a:t>
            </a:r>
            <a:br>
              <a:rPr dirty="0"/>
            </a:br>
            <a:r>
              <a:rPr lang="zh-CN" altLang="en-US" sz="1417" kern="0" dirty="0">
                <a:solidFill>
                  <a:srgbClr val="000000"/>
                </a:solidFill>
                <a:latin typeface="Times New Roman" pitchFamily="65" charset="-122"/>
                <a:ea typeface="宋体" pitchFamily="65" charset="-122"/>
              </a:rPr>
              <a:t>新”。从这些语句中即可提炼出答案。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作者以一句俗语引出观点,然后进行论证。首先列举小时作文时写鸟的动作的事例正面论证观</a:t>
            </a:r>
            <a:br>
              <a:rPr dirty="0"/>
            </a:br>
            <a:r>
              <a:rPr lang="zh-CN" altLang="en-US" sz="1417" kern="0" dirty="0">
                <a:solidFill>
                  <a:srgbClr val="000000"/>
                </a:solidFill>
                <a:latin typeface="Times New Roman" pitchFamily="65" charset="-122"/>
                <a:ea typeface="宋体" pitchFamily="65" charset="-122"/>
              </a:rPr>
              <a:t>点,(2分)其次以自己写作时遇到的情况反面论证观点。(2分)</a:t>
            </a: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通过阅读第4自然段不难发现本段的论证过程:开头用俗语“巧妇难为无米之炊”引出观点,接着</a:t>
            </a:r>
            <a:br>
              <a:rPr dirty="0"/>
            </a:br>
            <a:r>
              <a:rPr lang="zh-CN" altLang="en-US" sz="1417" kern="0" dirty="0">
                <a:solidFill>
                  <a:srgbClr val="000000"/>
                </a:solidFill>
                <a:latin typeface="Times New Roman" pitchFamily="65" charset="-122"/>
                <a:ea typeface="宋体" pitchFamily="65" charset="-122"/>
              </a:rPr>
              <a:t>又通过描写小时候和现在“写鸟”的情况(举例论证),从正反两个方面(对比论证)来论证观点。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(示例)例句:这有点像老牛吃草,先吃后嚼,慢慢吸收。(1分)分析:运用比喻生动地阐明了“少时先</a:t>
            </a:r>
            <a:br>
              <a:rPr dirty="0"/>
            </a:br>
            <a:r>
              <a:rPr lang="zh-CN" altLang="en-US" sz="1417" kern="0" dirty="0">
                <a:solidFill>
                  <a:srgbClr val="000000"/>
                </a:solidFill>
                <a:latin typeface="Times New Roman" pitchFamily="65" charset="-122"/>
                <a:ea typeface="宋体" pitchFamily="65" charset="-122"/>
              </a:rPr>
              <a:t>背诵记忆,以后再慢慢理解”的观点,通俗易懂,便于理解。(2分)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为了使读者更容易接受自己的观点,作者会采用一些生动形象的语言来形象地论证自己的观点。</a:t>
            </a:r>
            <a:br>
              <a:rPr dirty="0"/>
            </a:br>
            <a:r>
              <a:rPr lang="zh-CN" altLang="en-US" sz="1417" kern="0" dirty="0">
                <a:solidFill>
                  <a:srgbClr val="000000"/>
                </a:solidFill>
                <a:latin typeface="Times New Roman" pitchFamily="65" charset="-122"/>
                <a:ea typeface="宋体" pitchFamily="65" charset="-122"/>
              </a:rPr>
              <a:t>“这有点像老牛吃草,先吃后嚼,慢慢吸收”这句就运用比喻生动地阐明了“少时先背诵记忆,以后再慢慢</a:t>
            </a:r>
            <a:br>
              <a:rPr dirty="0"/>
            </a:br>
            <a:r>
              <a:rPr lang="zh-CN" altLang="en-US" sz="1417" kern="0" dirty="0">
                <a:solidFill>
                  <a:srgbClr val="000000"/>
                </a:solidFill>
                <a:latin typeface="Times New Roman" pitchFamily="65" charset="-122"/>
                <a:ea typeface="宋体" pitchFamily="65" charset="-122"/>
              </a:rPr>
              <a:t>理解”的观点,通俗易懂,便于理解,更好地证明了观点。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比喻论证,就是通过形象的比喻来论证论点的方法。答题时要注意弄明白作者把什么比作什</a:t>
            </a:r>
            <a:br>
              <a:rPr dirty="0"/>
            </a:br>
            <a:r>
              <a:rPr lang="zh-CN" altLang="en-US" sz="1417" kern="0" dirty="0">
                <a:solidFill>
                  <a:srgbClr val="000000"/>
                </a:solidFill>
                <a:latin typeface="Times New Roman" pitchFamily="65" charset="-122"/>
                <a:ea typeface="宋体" pitchFamily="65" charset="-122"/>
              </a:rPr>
              <a:t>么,也就是找准本体和喻体。答题格式一般为:把</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比作</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,生动形象地论证了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的论点,使论点更</a:t>
            </a:r>
            <a:br>
              <a:rPr dirty="0"/>
            </a:br>
            <a:r>
              <a:rPr lang="zh-CN" altLang="en-US" sz="1417" kern="0" dirty="0">
                <a:solidFill>
                  <a:srgbClr val="000000"/>
                </a:solidFill>
                <a:latin typeface="Times New Roman" pitchFamily="65" charset="-122"/>
                <a:ea typeface="宋体" pitchFamily="65" charset="-122"/>
              </a:rPr>
              <a:t>为清晰,使读者更易理解。</a:t>
            </a:r>
            <a:endParaRPr lang="zh-CN" altLang="en-US" dirty="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语文学习中,在多背的同时要加强对所记忆的内容的理解;(1分)在强调背的基础上要进一步创</a:t>
            </a:r>
            <a:br>
              <a:rPr dirty="0"/>
            </a:br>
            <a:r>
              <a:rPr lang="zh-CN" altLang="en-US" sz="1417" kern="0" dirty="0">
                <a:solidFill>
                  <a:srgbClr val="000000"/>
                </a:solidFill>
                <a:latin typeface="Times New Roman" pitchFamily="65" charset="-122"/>
                <a:ea typeface="宋体" pitchFamily="65" charset="-122"/>
              </a:rPr>
              <a:t>新。(1分)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做此类题目时,首先要明确作者的论点是什么,结合自己的学习与生活经历及语文学科的特点归纳</a:t>
            </a:r>
            <a:br>
              <a:rPr dirty="0"/>
            </a:br>
            <a:r>
              <a:rPr lang="zh-CN" altLang="en-US" sz="1417" kern="0" dirty="0">
                <a:solidFill>
                  <a:srgbClr val="000000"/>
                </a:solidFill>
                <a:latin typeface="Times New Roman" pitchFamily="65" charset="-122"/>
                <a:ea typeface="宋体" pitchFamily="65" charset="-122"/>
              </a:rPr>
              <a:t>出与作者论点相近的理解,但又不同于重复论点,要对论点加以扩展延伸。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审题技巧　此类题目要明确出题人意图,看似“自由开放”的题目,实则是对“论点”的进一步考查,这需</a:t>
            </a:r>
            <a:br>
              <a:rPr dirty="0"/>
            </a:br>
            <a:r>
              <a:rPr lang="zh-CN" altLang="en-US" sz="1417" kern="0" dirty="0">
                <a:solidFill>
                  <a:srgbClr val="000000"/>
                </a:solidFill>
                <a:latin typeface="Times New Roman" pitchFamily="65" charset="-122"/>
                <a:ea typeface="宋体" pitchFamily="65" charset="-122"/>
              </a:rPr>
              <a:t>要在理解文章的基础上,结合自身实际情况给出合适的答案。</a:t>
            </a: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832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(2020张家界,16—18)阅读下文,完成1—3题。(6分)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从经典诗词中汲取共克时艰的精神力量</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康 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①“青山一道同云雨,明月何曾是两乡”“山川异域,风月同天”</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新冠肺炎疫情防控期间,这些经典诗</a:t>
            </a:r>
            <a:br>
              <a:rPr dirty="0"/>
            </a:br>
            <a:r>
              <a:rPr lang="zh-CN" altLang="en-US" sz="1417" kern="0" dirty="0">
                <a:solidFill>
                  <a:srgbClr val="000000"/>
                </a:solidFill>
                <a:latin typeface="Times New Roman" pitchFamily="65" charset="-122"/>
                <a:ea typeface="宋体" pitchFamily="65" charset="-122"/>
              </a:rPr>
              <a:t>词章句让人们感受到的不仅是缕缕暖意,还有磅礴的精神力量。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②中华经典诗词内容广泛、意象精美、韵律和谐、意境深远,蕴含着丰富的思想情感、审美情趣与伦理</a:t>
            </a:r>
            <a:br>
              <a:rPr dirty="0"/>
            </a:br>
            <a:r>
              <a:rPr lang="zh-CN" altLang="en-US" sz="1417" kern="0" dirty="0">
                <a:solidFill>
                  <a:srgbClr val="000000"/>
                </a:solidFill>
                <a:latin typeface="Times New Roman" pitchFamily="65" charset="-122"/>
                <a:ea typeface="宋体" pitchFamily="65" charset="-122"/>
              </a:rPr>
              <a:t>观念。千百年来,人们援引诗词鼓舞士气、提振信心、点亮生活、诗化人生。今天,在抗击疫情的特殊时</a:t>
            </a:r>
            <a:br>
              <a:rPr dirty="0"/>
            </a:br>
            <a:r>
              <a:rPr lang="zh-CN" altLang="en-US" sz="1417" kern="0" dirty="0">
                <a:solidFill>
                  <a:srgbClr val="000000"/>
                </a:solidFill>
                <a:latin typeface="Times New Roman" pitchFamily="65" charset="-122"/>
                <a:ea typeface="宋体" pitchFamily="65" charset="-122"/>
              </a:rPr>
              <a:t>期,中华经典诗词可为人们提供人文关怀与精神力量。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③必胜的信念和信心,是我们能够共克时艰、打赢疫情防控这场硬仗的重要前提。长期以来,中华经典诗</a:t>
            </a:r>
            <a:br>
              <a:rPr dirty="0"/>
            </a:br>
            <a:r>
              <a:rPr lang="zh-CN" altLang="en-US" sz="1417" kern="0" dirty="0">
                <a:solidFill>
                  <a:srgbClr val="000000"/>
                </a:solidFill>
                <a:latin typeface="Times New Roman" pitchFamily="65" charset="-122"/>
                <a:ea typeface="宋体" pitchFamily="65" charset="-122"/>
              </a:rPr>
              <a:t>词为中华民族攻坚克难、生生不息提供了强大的精神支撑。毛泽东同志写长征,开篇就是:“红军不怕远</a:t>
            </a:r>
            <a:endParaRPr lang="zh-CN" altLang="en-US" dirty="0"/>
          </a:p>
        </p:txBody>
      </p:sp>
      <p:sp>
        <p:nvSpPr>
          <p:cNvPr id="3" name="TextBox 2"/>
          <p:cNvSpPr txBox="1"/>
          <p:nvPr/>
        </p:nvSpPr>
        <p:spPr>
          <a:xfrm>
            <a:off x="720000" y="781369"/>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征难,万水千山只等闲。”唐朝李白《行路难》说得好:“多歧路,今安在?长风破浪会有时,直挂云帆济沧</a:t>
            </a:r>
            <a:br/>
            <a:r>
              <a:rPr lang="zh-CN" altLang="en-US" sz="1417" kern="0" dirty="0">
                <a:solidFill>
                  <a:srgbClr val="000000"/>
                </a:solidFill>
                <a:latin typeface="Times New Roman" pitchFamily="65" charset="-122"/>
                <a:ea typeface="宋体" pitchFamily="65" charset="-122"/>
              </a:rPr>
              <a:t>海。”</a:t>
            </a:r>
            <a:r>
              <a:rPr lang="zh-CN" altLang="en-US" sz="1417" u="sng" kern="0" dirty="0">
                <a:solidFill>
                  <a:srgbClr val="000000"/>
                </a:solidFill>
                <a:latin typeface="Times New Roman" pitchFamily="65" charset="-122"/>
                <a:ea typeface="宋体" pitchFamily="65" charset="-122"/>
              </a:rPr>
              <a:t>　A    </a:t>
            </a:r>
            <a:r>
              <a:rPr lang="zh-CN" altLang="en-US" sz="1417" kern="0" dirty="0">
                <a:solidFill>
                  <a:srgbClr val="000000"/>
                </a:solidFill>
                <a:latin typeface="Times New Roman" pitchFamily="65" charset="-122"/>
                <a:ea typeface="宋体" pitchFamily="65" charset="-122"/>
              </a:rPr>
              <a:t>在历史发展中,中华民族历经磨难,却从未被压垮过,反而愈挫愈勇,不断在磨难中成长、从磨</a:t>
            </a:r>
            <a:br/>
            <a:r>
              <a:rPr lang="zh-CN" altLang="en-US" sz="1417" kern="0" dirty="0">
                <a:solidFill>
                  <a:srgbClr val="000000"/>
                </a:solidFill>
                <a:latin typeface="Times New Roman" pitchFamily="65" charset="-122"/>
                <a:ea typeface="宋体" pitchFamily="65" charset="-122"/>
              </a:rPr>
              <a:t>难中奋起,其中一个重要原因,就是中华民族拥有坚韧不拔的必胜信念。面对疫情,我们要有必胜的信念;</a:t>
            </a:r>
            <a:br/>
            <a:r>
              <a:rPr lang="zh-CN" altLang="en-US" sz="1417" kern="0" dirty="0">
                <a:solidFill>
                  <a:srgbClr val="000000"/>
                </a:solidFill>
                <a:latin typeface="Times New Roman" pitchFamily="65" charset="-122"/>
                <a:ea typeface="宋体" pitchFamily="65" charset="-122"/>
              </a:rPr>
              <a:t>面对经济社会发展的暂时困难,我们也要有必胜的信念。</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。从中华经典诗词</a:t>
            </a:r>
            <a:br/>
            <a:r>
              <a:rPr lang="zh-CN" altLang="en-US" sz="1417" kern="0" dirty="0">
                <a:solidFill>
                  <a:srgbClr val="000000"/>
                </a:solidFill>
                <a:latin typeface="Times New Roman" pitchFamily="65" charset="-122"/>
                <a:ea typeface="宋体" pitchFamily="65" charset="-122"/>
              </a:rPr>
              <a:t>中我们能够感受到中华民族战斗到底的顽强意志,比如写小草“野火烧不尽,春风吹又生”,写竹子“千磨</a:t>
            </a:r>
            <a:br/>
            <a:r>
              <a:rPr lang="zh-CN" altLang="en-US" sz="1417" kern="0" dirty="0">
                <a:solidFill>
                  <a:srgbClr val="000000"/>
                </a:solidFill>
                <a:latin typeface="Times New Roman" pitchFamily="65" charset="-122"/>
                <a:ea typeface="宋体" pitchFamily="65" charset="-122"/>
              </a:rPr>
              <a:t>万击还坚劲,任尔东西南北风”,看似柔弱的小草、竹子竟也刚毅坚卓、傲然不屈。像“黄沙百战穿金甲,</a:t>
            </a:r>
            <a:br/>
            <a:r>
              <a:rPr lang="zh-CN" altLang="en-US" sz="1417" kern="0" dirty="0">
                <a:solidFill>
                  <a:srgbClr val="000000"/>
                </a:solidFill>
                <a:latin typeface="Times New Roman" pitchFamily="65" charset="-122"/>
                <a:ea typeface="宋体" pitchFamily="65" charset="-122"/>
              </a:rPr>
              <a:t>不破楼兰终不还”这样的诗句,体现了顽强的战斗意志:越是艰苦卓绝,越是挺身向前,不战胜敌人决不罢</a:t>
            </a:r>
            <a:br/>
            <a:r>
              <a:rPr lang="zh-CN" altLang="en-US" sz="1417" kern="0" dirty="0">
                <a:solidFill>
                  <a:srgbClr val="000000"/>
                </a:solidFill>
                <a:latin typeface="Times New Roman" pitchFamily="65" charset="-122"/>
                <a:ea typeface="宋体" pitchFamily="65" charset="-122"/>
              </a:rPr>
              <a:t>休。当前,更加需要强化战斗到底的顽强意志,高度警惕麻痹思想、厌战情绪、侥幸心理、松劲心态。有</a:t>
            </a:r>
            <a:br/>
            <a:r>
              <a:rPr lang="zh-CN" altLang="en-US" sz="1417" kern="0" dirty="0">
                <a:solidFill>
                  <a:srgbClr val="000000"/>
                </a:solidFill>
                <a:latin typeface="Times New Roman" pitchFamily="65" charset="-122"/>
                <a:ea typeface="宋体" pitchFamily="65" charset="-122"/>
              </a:rPr>
              <a:t>了战斗到底的顽强意志,我们就能坚持不懈、赢得最终胜利。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⑤团结友爱、守望相助的手足情怀,是我们能够共克时艰、打赢疫情防控这场硬仗的情感依托。疫情发</a:t>
            </a:r>
            <a:endParaRPr lang="zh-CN" altLang="en-US"/>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第⑦段没有运用对比论证。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　</a:t>
            </a:r>
            <a:r>
              <a:rPr lang="zh-CN" altLang="en-US" sz="1417" kern="0" dirty="0">
                <a:solidFill>
                  <a:srgbClr val="000000"/>
                </a:solidFill>
                <a:latin typeface="Times New Roman" pitchFamily="65" charset="-122"/>
                <a:ea typeface="宋体" pitchFamily="65" charset="-122"/>
              </a:rPr>
              <a:t>对比论证和类比论证的区别:对比论证是把两种事物加以对照、比较后,推导出它们之间的差</a:t>
            </a:r>
            <a:br>
              <a:rPr dirty="0"/>
            </a:br>
            <a:r>
              <a:rPr lang="zh-CN" altLang="en-US" sz="1417" kern="0" dirty="0">
                <a:solidFill>
                  <a:srgbClr val="000000"/>
                </a:solidFill>
                <a:latin typeface="Times New Roman" pitchFamily="65" charset="-122"/>
                <a:ea typeface="宋体" pitchFamily="65" charset="-122"/>
              </a:rPr>
              <a:t>异,使结论映衬而出的论证方法。例如《纪念白求恩》,“白求恩同志毫不利己专门利人的精神”“对工</a:t>
            </a:r>
            <a:br>
              <a:rPr dirty="0"/>
            </a:br>
            <a:r>
              <a:rPr lang="zh-CN" altLang="en-US" sz="1417" kern="0" dirty="0">
                <a:solidFill>
                  <a:srgbClr val="000000"/>
                </a:solidFill>
                <a:latin typeface="Times New Roman" pitchFamily="65" charset="-122"/>
                <a:ea typeface="宋体" pitchFamily="65" charset="-122"/>
              </a:rPr>
              <a:t>作的极端的负责任,对同志对人民的极端的热忱”与“不少的人对工作不负责任,拈轻怕重,把重担子推给</a:t>
            </a:r>
            <a:br>
              <a:rPr dirty="0"/>
            </a:br>
            <a:r>
              <a:rPr lang="zh-CN" altLang="en-US" sz="1417" kern="0" dirty="0">
                <a:solidFill>
                  <a:srgbClr val="000000"/>
                </a:solidFill>
                <a:latin typeface="Times New Roman" pitchFamily="65" charset="-122"/>
                <a:ea typeface="宋体" pitchFamily="65" charset="-122"/>
              </a:rPr>
              <a:t>人家,自己挑轻的”“对同志对人民不是满腔热忱,而是冷冷清清,漠不关心,麻木不仁”就是对比论证,通</a:t>
            </a:r>
            <a:br>
              <a:rPr dirty="0"/>
            </a:br>
            <a:r>
              <a:rPr lang="zh-CN" altLang="en-US" sz="1417" kern="0" dirty="0">
                <a:solidFill>
                  <a:srgbClr val="000000"/>
                </a:solidFill>
                <a:latin typeface="Times New Roman" pitchFamily="65" charset="-122"/>
                <a:ea typeface="宋体" pitchFamily="65" charset="-122"/>
              </a:rPr>
              <a:t>过对比,突出了白求恩毫不利己,专门利人的精神的伟大。类比论证,是根据一种事物的某些特征来证明另</a:t>
            </a:r>
            <a:br>
              <a:rPr dirty="0"/>
            </a:br>
            <a:r>
              <a:rPr lang="zh-CN" altLang="en-US" sz="1417" kern="0" dirty="0">
                <a:solidFill>
                  <a:srgbClr val="000000"/>
                </a:solidFill>
                <a:latin typeface="Times New Roman" pitchFamily="65" charset="-122"/>
                <a:ea typeface="宋体" pitchFamily="65" charset="-122"/>
              </a:rPr>
              <a:t>一种事物也有类似特征的论证方法。《邹忌讽齐王纳谏》中,作者把邹忌受到不切实际的赞美即受蒙蔽</a:t>
            </a:r>
            <a:br>
              <a:rPr dirty="0"/>
            </a:br>
            <a:r>
              <a:rPr lang="zh-CN" altLang="en-US" sz="1417" kern="0" dirty="0">
                <a:solidFill>
                  <a:srgbClr val="000000"/>
                </a:solidFill>
                <a:latin typeface="Times New Roman" pitchFamily="65" charset="-122"/>
                <a:ea typeface="宋体" pitchFamily="65" charset="-122"/>
              </a:rPr>
              <a:t>的这一性质类推到了齐王的身上,生动地证明了“王之蔽甚矣”这一论点。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 </a:t>
            </a:r>
            <a:r>
              <a:rPr lang="zh-CN" altLang="en-US" sz="1417" kern="0" dirty="0">
                <a:solidFill>
                  <a:srgbClr val="000000"/>
                </a:solidFill>
                <a:latin typeface="Times New Roman" pitchFamily="65" charset="-122"/>
                <a:ea typeface="宋体" pitchFamily="65" charset="-122"/>
              </a:rPr>
              <a:t>   联系上下文,[甲]处讨论的是“改变别人,谈何容易”,选②,[乙]处讨论的是“不断改变自</a:t>
            </a:r>
            <a:br>
              <a:rPr dirty="0"/>
            </a:br>
            <a:r>
              <a:rPr lang="zh-CN" altLang="en-US" sz="1417" kern="0" dirty="0">
                <a:solidFill>
                  <a:srgbClr val="000000"/>
                </a:solidFill>
                <a:latin typeface="Times New Roman" pitchFamily="65" charset="-122"/>
                <a:ea typeface="宋体" pitchFamily="65" charset="-122"/>
              </a:rPr>
              <a:t>我”,选④。</a:t>
            </a: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生以来,全国上下万众一心、同舟共济,经过艰苦努力,付出巨大牺牲,终于取得积极成效。从医务工作者到</a:t>
            </a:r>
            <a:br/>
            <a:r>
              <a:rPr lang="zh-CN" altLang="en-US" sz="1417" kern="0" dirty="0">
                <a:solidFill>
                  <a:srgbClr val="000000"/>
                </a:solidFill>
                <a:latin typeface="Times New Roman" pitchFamily="65" charset="-122"/>
                <a:ea typeface="宋体" pitchFamily="65" charset="-122"/>
              </a:rPr>
              <a:t>居家老少,人人都是战士;从定点医院到社区街道,处处都是阵地。“岂曰无衣?与子同袍”“一寸丹心图</a:t>
            </a:r>
            <a:br/>
            <a:r>
              <a:rPr lang="zh-CN" altLang="en-US" sz="1417" kern="0" dirty="0">
                <a:solidFill>
                  <a:srgbClr val="000000"/>
                </a:solidFill>
                <a:latin typeface="Times New Roman" pitchFamily="65" charset="-122"/>
                <a:ea typeface="宋体" pitchFamily="65" charset="-122"/>
              </a:rPr>
              <a:t>报国,两行清泪为思亲”,这些诗词写出了中华民族的众志成城、团结一心,也写出了中华儿女的责任与担</a:t>
            </a:r>
            <a:br/>
            <a:r>
              <a:rPr lang="zh-CN" altLang="en-US" sz="1417" kern="0" dirty="0">
                <a:solidFill>
                  <a:srgbClr val="000000"/>
                </a:solidFill>
                <a:latin typeface="Times New Roman" pitchFamily="65" charset="-122"/>
                <a:ea typeface="宋体" pitchFamily="65" charset="-122"/>
              </a:rPr>
              <a:t>当、牵挂与不舍、关爱与祝福,凝聚起共克时艰的强大力量。</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⑥积极的精神,乐观的态度,从容的气度,是我们能够共克时艰、打赢疫情防控这场硬仗的心理基石。</a:t>
            </a:r>
            <a:r>
              <a:rPr lang="zh-CN" altLang="en-US" sz="1417" u="sng" kern="0" dirty="0">
                <a:solidFill>
                  <a:srgbClr val="000000"/>
                </a:solidFill>
                <a:latin typeface="Times New Roman" pitchFamily="65" charset="-122"/>
                <a:ea typeface="宋体" pitchFamily="65" charset="-122"/>
              </a:rPr>
              <a:t>　B</a:t>
            </a:r>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恐慌焦虑于事无补,从容淡定方能进退有据。滋养了一代代中华儿女的经典诗词告诉我们:困难是暂时</a:t>
            </a:r>
            <a:br/>
            <a:r>
              <a:rPr lang="zh-CN" altLang="en-US" sz="1417" kern="0" dirty="0">
                <a:solidFill>
                  <a:srgbClr val="000000"/>
                </a:solidFill>
                <a:latin typeface="Times New Roman" pitchFamily="65" charset="-122"/>
                <a:ea typeface="宋体" pitchFamily="65" charset="-122"/>
              </a:rPr>
              <a:t>的,胜利是必然的,“大雪压青松,青松挺且直。要知松高洁,待到雪化时”;挫折是暂时的,前进是永恒的,</a:t>
            </a:r>
            <a:br/>
            <a:r>
              <a:rPr lang="zh-CN" altLang="en-US" sz="1417" kern="0" dirty="0">
                <a:solidFill>
                  <a:srgbClr val="000000"/>
                </a:solidFill>
                <a:latin typeface="Times New Roman" pitchFamily="65" charset="-122"/>
                <a:ea typeface="宋体" pitchFamily="65" charset="-122"/>
              </a:rPr>
              <a:t>“沉舟侧畔千帆过,病树前头万木春”。越是在急难险重之时,越是要努力保持“青山不厌三杯酒,长日惟</a:t>
            </a:r>
            <a:br/>
            <a:r>
              <a:rPr lang="zh-CN" altLang="en-US" sz="1417" kern="0" dirty="0">
                <a:solidFill>
                  <a:srgbClr val="000000"/>
                </a:solidFill>
                <a:latin typeface="Times New Roman" pitchFamily="65" charset="-122"/>
                <a:ea typeface="宋体" pitchFamily="65" charset="-122"/>
              </a:rPr>
              <a:t>消一局棋”的恬淡心境,我们不仅要战胜病毒,更要成为身心健康的胜利者。只有这样,才能在“回首向来</a:t>
            </a:r>
            <a:br/>
            <a:r>
              <a:rPr lang="zh-CN" altLang="en-US" sz="1417" kern="0" dirty="0">
                <a:solidFill>
                  <a:srgbClr val="000000"/>
                </a:solidFill>
                <a:latin typeface="Times New Roman" pitchFamily="65" charset="-122"/>
                <a:ea typeface="宋体" pitchFamily="65" charset="-122"/>
              </a:rPr>
              <a:t>萧瑟处”时,感受到“山头斜照却相迎”的欣喜;才能无比欣慰地说:“萧瑟秋风今又是,换了人间。”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(来源:《人民日报》2020年04月05日,有删改)</a:t>
            </a:r>
            <a:endParaRPr lang="zh-CN" altLang="en-US"/>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40766"/>
            <a:ext cx="8505000" cy="301530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结合上下文内容,请在第④段画横线处补写一句话,使文章表达连贯流畅。(2分)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下列这则材料可以放在文中的A处还是B处?请你说说理由。(2分)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疫情病痛固然可怕,但恐惧绝望却要不得。“不管风吹浪打,胜似闲庭信步”。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下列对原文的相关分析,不恰当的一项是(2分)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A.文章聚焦传统文化,由抗疫过程中涌现的诗句谈起,引出本文的中心论点“打赢疫情防控这场硬仗,可以</a:t>
            </a:r>
            <a:br>
              <a:rPr dirty="0"/>
            </a:br>
            <a:r>
              <a:rPr lang="zh-CN" altLang="en-US" sz="1417" kern="0" dirty="0">
                <a:solidFill>
                  <a:srgbClr val="000000"/>
                </a:solidFill>
                <a:latin typeface="Times New Roman" pitchFamily="65" charset="-122"/>
                <a:ea typeface="宋体" pitchFamily="65" charset="-122"/>
              </a:rPr>
              <a:t>从中华经典诗词中汲取精神力量”。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B.文章采用总分总结构,强调经典诗词蕴含丰富价值,能为人们提供人文关怀与精神力量。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C.文章从四个方面具体论述如何从诗词中汲取精神力量,既有对诗词的解说,又有对现状的分析。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D.文章恰当地引用了大量经典诗词作为论据,有力地支撑了论点,也体现了作者深厚的文学底蕴。</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66469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(示例)战斗到底的顽强意志,是我们能够共克时艰、打赢疫情防控这场硬仗的精神动力。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本题考查学生根据文章主要内容适当表达的能力。需要填写的这一句是本段的中心句,从③⑤⑥</a:t>
            </a:r>
            <a:br>
              <a:rPr dirty="0"/>
            </a:br>
            <a:r>
              <a:rPr lang="zh-CN" altLang="en-US" sz="1417" kern="0" dirty="0">
                <a:solidFill>
                  <a:srgbClr val="000000"/>
                </a:solidFill>
                <a:latin typeface="Times New Roman" pitchFamily="65" charset="-122"/>
                <a:ea typeface="宋体" pitchFamily="65" charset="-122"/>
              </a:rPr>
              <a:t>段中的表述获得答题启示,格式为: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,是我们能够共克时艰、打赢疫情防控这场硬仗的</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。阅读第④</a:t>
            </a:r>
            <a:br>
              <a:rPr dirty="0"/>
            </a:br>
            <a:r>
              <a:rPr lang="zh-CN" altLang="en-US" sz="1417" kern="0" dirty="0">
                <a:solidFill>
                  <a:srgbClr val="000000"/>
                </a:solidFill>
                <a:latin typeface="Times New Roman" pitchFamily="65" charset="-122"/>
                <a:ea typeface="宋体" pitchFamily="65" charset="-122"/>
              </a:rPr>
              <a:t>段,本段着重论述“顽强意志”的作用,组织语言,得出答案。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放置B处,和下文“恐慌焦虑于事无补”相承接。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本题考查学生分析论据的能力。可结合A和B处上下文的内容进行判断。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B</a:t>
            </a:r>
            <a:r>
              <a:rPr lang="zh-CN" altLang="en-US" sz="1417" kern="0" dirty="0">
                <a:solidFill>
                  <a:srgbClr val="000000"/>
                </a:solidFill>
                <a:latin typeface="Times New Roman" pitchFamily="65" charset="-122"/>
                <a:ea typeface="宋体" pitchFamily="65" charset="-122"/>
              </a:rPr>
              <a:t>　本题考查学生理解文本内容的能力。本文采用总分结构,并非选项B中的“总分总结构”。</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(2020郴州,14—16)阅读下文,回答问题。(8分)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关键对话指的是那些观点迥异、充满风险、双方表现出激烈情绪的对话。这种对话就好像</a:t>
            </a:r>
            <a:br>
              <a:rPr dirty="0"/>
            </a:br>
            <a:r>
              <a:rPr lang="zh-CN" altLang="en-US" sz="1417" kern="0" dirty="0">
                <a:solidFill>
                  <a:srgbClr val="000000"/>
                </a:solidFill>
                <a:latin typeface="Times New Roman" pitchFamily="65" charset="-122"/>
                <a:ea typeface="宋体" pitchFamily="65" charset="-122"/>
              </a:rPr>
              <a:t>人生航线上的一个个暗礁,稍有不慎就会让我们付出沉重的代价。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当结果充满风险、观点背道而驰、双方情绪激烈时,普通的对话便会升级为关键对话。充满讽刺意味的</a:t>
            </a:r>
            <a:br>
              <a:rPr dirty="0"/>
            </a:br>
            <a:r>
              <a:rPr lang="zh-CN" altLang="en-US" sz="1417" kern="0" dirty="0">
                <a:solidFill>
                  <a:srgbClr val="000000"/>
                </a:solidFill>
                <a:latin typeface="Times New Roman" pitchFamily="65" charset="-122"/>
                <a:ea typeface="宋体" pitchFamily="65" charset="-122"/>
              </a:rPr>
              <a:t>是,对话内容越关键,我们正确处理问题的能力就越差。事实证明,逃避对话或是把对话搞砸都会带来非常</a:t>
            </a:r>
            <a:br>
              <a:rPr dirty="0"/>
            </a:br>
            <a:r>
              <a:rPr lang="zh-CN" altLang="en-US" sz="1417" kern="0" dirty="0">
                <a:solidFill>
                  <a:srgbClr val="000000"/>
                </a:solidFill>
                <a:latin typeface="Times New Roman" pitchFamily="65" charset="-122"/>
                <a:ea typeface="宋体" pitchFamily="65" charset="-122"/>
              </a:rPr>
              <a:t>严重的后果。当我们无法正确处理关键对话时,生活中所有重要的方面都会因此受到不利影响,包括我们</a:t>
            </a:r>
            <a:br>
              <a:rPr dirty="0"/>
            </a:br>
            <a:r>
              <a:rPr lang="zh-CN" altLang="en-US" sz="1417" kern="0" dirty="0">
                <a:solidFill>
                  <a:srgbClr val="000000"/>
                </a:solidFill>
                <a:latin typeface="Times New Roman" pitchFamily="65" charset="-122"/>
                <a:ea typeface="宋体" pitchFamily="65" charset="-122"/>
              </a:rPr>
              <a:t>的事业、圈子、人际关系,甚至是我们的身体健康。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人生挑战无时无刻不在显著地改变着我们的生活、家庭和企业。正如当今世界以惊人的速</a:t>
            </a:r>
            <a:br>
              <a:rPr dirty="0"/>
            </a:br>
            <a:r>
              <a:rPr lang="zh-CN" altLang="en-US" sz="1417" kern="0" dirty="0">
                <a:solidFill>
                  <a:srgbClr val="000000"/>
                </a:solidFill>
                <a:latin typeface="Times New Roman" pitchFamily="65" charset="-122"/>
                <a:ea typeface="宋体" pitchFamily="65" charset="-122"/>
              </a:rPr>
              <a:t>度发生变化,和非凡而危险的科技变得越来越密不可分时,人类体验到的压力也呈现出几何式增长。在这</a:t>
            </a:r>
            <a:br>
              <a:rPr dirty="0"/>
            </a:br>
            <a:r>
              <a:rPr lang="zh-CN" altLang="en-US" sz="1417" kern="0" dirty="0">
                <a:solidFill>
                  <a:srgbClr val="000000"/>
                </a:solidFill>
                <a:latin typeface="Times New Roman" pitchFamily="65" charset="-122"/>
                <a:ea typeface="宋体" pitchFamily="65" charset="-122"/>
              </a:rPr>
              <a:t>种高度紧张的生活节奏下,如何滋养我们的人际关系,如何利用有效的方式和技巧解决每天遇到的问题,如</a:t>
            </a:r>
            <a:br>
              <a:rPr dirty="0"/>
            </a:br>
            <a:r>
              <a:rPr lang="zh-CN" altLang="en-US" sz="1417" kern="0" dirty="0">
                <a:solidFill>
                  <a:srgbClr val="000000"/>
                </a:solidFill>
                <a:latin typeface="Times New Roman" pitchFamily="65" charset="-122"/>
                <a:ea typeface="宋体" pitchFamily="65" charset="-122"/>
              </a:rPr>
              <a:t>何形成新的、更好的解决问题的能力,无疑正变得越来越迫切。</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这些新的、更好的解决方式绝非“我的方式”或“你的方式”,而应当是“我们的方式”。换句话说,更</a:t>
            </a:r>
            <a:br/>
            <a:r>
              <a:rPr lang="zh-CN" altLang="en-US" sz="1417" kern="0" dirty="0">
                <a:solidFill>
                  <a:srgbClr val="000000"/>
                </a:solidFill>
                <a:latin typeface="Times New Roman" pitchFamily="65" charset="-122"/>
                <a:ea typeface="宋体" pitchFamily="65" charset="-122"/>
              </a:rPr>
              <a:t>有效的解决问题的方式必须具有协同效应。其应当是捆在一起的一把筷子,而不是散落一地的单个筷子,</a:t>
            </a:r>
            <a:br/>
            <a:r>
              <a:rPr lang="zh-CN" altLang="en-US" sz="1417" kern="0" dirty="0">
                <a:solidFill>
                  <a:srgbClr val="000000"/>
                </a:solidFill>
                <a:latin typeface="Times New Roman" pitchFamily="65" charset="-122"/>
                <a:ea typeface="宋体" pitchFamily="65" charset="-122"/>
              </a:rPr>
              <a:t>只有这样才能发挥出最大的效力。这种协同性可以体现在更好的决定、更好的人际关系、更好的决策过</a:t>
            </a:r>
            <a:br/>
            <a:r>
              <a:rPr lang="zh-CN" altLang="en-US" sz="1417" kern="0" dirty="0">
                <a:solidFill>
                  <a:srgbClr val="000000"/>
                </a:solidFill>
                <a:latin typeface="Times New Roman" pitchFamily="65" charset="-122"/>
                <a:ea typeface="宋体" pitchFamily="65" charset="-122"/>
              </a:rPr>
              <a:t>程、更高的决策实施承诺中,或是在这些因素中得到综合体现。这就是关键对话的意义所在。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关键对话指出,为鼓励对方,我们应当使用四种有效的倾听技巧营造安全感,让对方坦率说出</a:t>
            </a:r>
            <a:br/>
            <a:r>
              <a:rPr lang="zh-CN" altLang="en-US" sz="1417" kern="0" dirty="0">
                <a:solidFill>
                  <a:srgbClr val="000000"/>
                </a:solidFill>
                <a:latin typeface="Times New Roman" pitchFamily="65" charset="-122"/>
                <a:ea typeface="宋体" pitchFamily="65" charset="-122"/>
              </a:rPr>
              <a:t>内心的想法。这四种技巧分别是询问观点、确认感受、重新描述和主动引导,它们既可以解决沉默应对</a:t>
            </a:r>
            <a:br/>
            <a:r>
              <a:rPr lang="zh-CN" altLang="en-US" sz="1417" kern="0" dirty="0">
                <a:solidFill>
                  <a:srgbClr val="000000"/>
                </a:solidFill>
                <a:latin typeface="Times New Roman" pitchFamily="65" charset="-122"/>
                <a:ea typeface="宋体" pitchFamily="65" charset="-122"/>
              </a:rPr>
              <a:t>问题,也可以解决暴力应对问题。</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询问观点。鼓励对方说出想法,最简单直接的方式就是请他们开口表达。在对话中要想打破僵局,你只需</a:t>
            </a:r>
            <a:br/>
            <a:r>
              <a:rPr lang="zh-CN" altLang="en-US" sz="1417" kern="0" dirty="0">
                <a:solidFill>
                  <a:srgbClr val="000000"/>
                </a:solidFill>
                <a:latin typeface="Times New Roman" pitchFamily="65" charset="-122"/>
                <a:ea typeface="宋体" pitchFamily="65" charset="-122"/>
              </a:rPr>
              <a:t>理解对方的观点即可。当我们表现出真正的兴趣时,对方就不会迫于压力而陷入沉默或暴力了。常见的</a:t>
            </a:r>
            <a:br/>
            <a:r>
              <a:rPr lang="zh-CN" altLang="en-US" sz="1417" kern="0" dirty="0">
                <a:solidFill>
                  <a:srgbClr val="000000"/>
                </a:solidFill>
                <a:latin typeface="Times New Roman" pitchFamily="65" charset="-122"/>
                <a:ea typeface="宋体" pitchFamily="65" charset="-122"/>
              </a:rPr>
              <a:t>鼓励性话语如下所示。</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“发生什么事了?”</a:t>
            </a:r>
            <a:endParaRPr lang="zh-CN" altLang="en-US"/>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“我想听听你对这件事的看法。”</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“如果你有不同的观点,可以直接告诉我。”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“别担心你的想法和我不一致,我很愿意了解你的想法。”</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确认感受。如果直接询问无法让对方开口,你可以通过确认感受的方式营造更大的安全感。使用这种方</a:t>
            </a:r>
            <a:br/>
            <a:r>
              <a:rPr lang="zh-CN" altLang="en-US" sz="1417" kern="0" dirty="0">
                <a:solidFill>
                  <a:srgbClr val="000000"/>
                </a:solidFill>
                <a:latin typeface="Times New Roman" pitchFamily="65" charset="-122"/>
                <a:ea typeface="宋体" pitchFamily="65" charset="-122"/>
              </a:rPr>
              <a:t>式时,我们会客观描述在对方行为模式中观察到的细节,然后鼓励对方对此进行讨论。当对方的语气或体</a:t>
            </a:r>
            <a:br/>
            <a:r>
              <a:rPr lang="zh-CN" altLang="en-US" sz="1417" kern="0" dirty="0">
                <a:solidFill>
                  <a:srgbClr val="000000"/>
                </a:solidFill>
                <a:latin typeface="Times New Roman" pitchFamily="65" charset="-122"/>
                <a:ea typeface="宋体" pitchFamily="65" charset="-122"/>
              </a:rPr>
              <a:t>态和他们的表达内容不一致时,利用这种方法鼓励对方开口特别有效。例如:</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“没事,我很好。”</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“真的吗?从你说话的方式来看,好像感觉并不好。”</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“你嘴上说没事,可听起来不像没事的样子。”</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“你好像对我很生气。”</a:t>
            </a:r>
            <a:endParaRPr lang="zh-CN" altLang="en-US"/>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596991"/>
            <a:chOff x="720000" y="912801"/>
            <a:chExt cx="8505000" cy="3596991"/>
          </a:xfrm>
        </p:grpSpPr>
        <p:sp>
          <p:nvSpPr>
            <p:cNvPr id="2" name="TextBox 2"/>
            <p:cNvSpPr txBox="1"/>
            <p:nvPr/>
          </p:nvSpPr>
          <p:spPr>
            <a:xfrm>
              <a:off x="720000" y="912801"/>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重新描述。询问观点和确认感受能帮助你了解对方的部分想法。如果意识到对方为什么会出现特定的感</a:t>
              </a:r>
              <a:br/>
              <a:r>
                <a:rPr lang="zh-CN" altLang="en-US" sz="1417" kern="0" dirty="0">
                  <a:solidFill>
                    <a:srgbClr val="000000"/>
                  </a:solidFill>
                  <a:latin typeface="Times New Roman" pitchFamily="65" charset="-122"/>
                  <a:ea typeface="宋体" pitchFamily="65" charset="-122"/>
                </a:rPr>
                <a:t>受,你可以通过复述对方表达的方式营造更大的安全感。注意,复述指的不是一字不差地把对方的话重说</a:t>
              </a:r>
              <a:br/>
              <a:r>
                <a:rPr lang="zh-CN" altLang="en-US" sz="1417" kern="0" dirty="0">
                  <a:solidFill>
                    <a:srgbClr val="000000"/>
                  </a:solidFill>
                  <a:latin typeface="Times New Roman" pitchFamily="65" charset="-122"/>
                  <a:ea typeface="宋体" pitchFamily="65" charset="-122"/>
                </a:rPr>
                <a:t>一遍,而是用你自己的语言简略地说出自己了解的内容。</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例如:“好吧,你看看我的理解是否正确。你感到紧张是因为我对你的衣着表达了看法,这让你感到我太专</a:t>
              </a:r>
              <a:br/>
              <a:r>
                <a:rPr lang="zh-CN" altLang="en-US" sz="1417" kern="0" dirty="0">
                  <a:solidFill>
                    <a:srgbClr val="000000"/>
                  </a:solidFill>
                  <a:latin typeface="Times New Roman" pitchFamily="65" charset="-122"/>
                  <a:ea typeface="宋体" pitchFamily="65" charset="-122"/>
                </a:rPr>
                <a:t>制、太守旧,是这样吗?”</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主动引导。不可否认的是,有些时候尽管对方愿意袒露心声,但你能感觉到他们还是缺乏安全感。或者,他</a:t>
              </a:r>
              <a:br/>
              <a:r>
                <a:rPr lang="zh-CN" altLang="en-US" sz="1417" kern="0" dirty="0">
                  <a:solidFill>
                    <a:srgbClr val="000000"/>
                  </a:solidFill>
                  <a:latin typeface="Times New Roman" pitchFamily="65" charset="-122"/>
                  <a:ea typeface="宋体" pitchFamily="65" charset="-122"/>
                </a:rPr>
                <a:t>们仍处在暴力状态中,自己也说不清楚为什么会感觉愤怒。遇到这种情况,你就该使用主动引导技巧了。</a:t>
              </a:r>
              <a:br/>
              <a:r>
                <a:rPr lang="zh-CN" altLang="en-US" sz="1417" kern="0" dirty="0">
                  <a:solidFill>
                    <a:srgbClr val="000000"/>
                  </a:solidFill>
                  <a:latin typeface="Times New Roman" pitchFamily="65" charset="-122"/>
                  <a:ea typeface="宋体" pitchFamily="65" charset="-122"/>
                </a:rPr>
                <a:t>如果意识到对方没有充分表达内心的看法,还需要你做出努力时,你可以主动引导对方实现对话。</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主动引导是一种展示信念、承担风险、主动示弱和营造安全感的行为,目的是让对方彻底敞开心扉,说出</a:t>
              </a:r>
              <a:br/>
              <a:r>
                <a:rPr lang="zh-CN" altLang="en-US" sz="1417" kern="0" dirty="0">
                  <a:solidFill>
                    <a:srgbClr val="000000"/>
                  </a:solidFill>
                  <a:latin typeface="Times New Roman" pitchFamily="65" charset="-122"/>
                  <a:ea typeface="宋体" pitchFamily="65" charset="-122"/>
                </a:rPr>
                <a:t>内心的想法并同意你的做法。</a:t>
              </a:r>
              <a:endParaRPr lang="zh-CN" altLang="en-US"/>
            </a:p>
          </p:txBody>
        </p:sp>
        <p:sp>
          <p:nvSpPr>
            <p:cNvPr id="3" name="TextBox 2"/>
            <p:cNvSpPr txBox="1"/>
            <p:nvPr/>
          </p:nvSpPr>
          <p:spPr>
            <a:xfrm>
              <a:off x="720000" y="421996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(节选自《关键对话》,有删改)</a:t>
              </a:r>
              <a:endParaRPr lang="zh-CN" altLang="en-US" dirty="0"/>
            </a:p>
          </p:txBody>
        </p:sp>
      </p:gr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上述三则材料是围绕</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展开论述的。(2分)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对上述三则材料理解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A.三则材料分别从是什么、为什么、怎么办三个角度进行论述。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B.材料一指出“关键对话”的三个特征是“不同的观点、巨大的风险、强烈的情绪”。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C.材料二通过举例论证阐述了更有效的解决问题的方式必须具有协同效应。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D.材料三中作者认为展示信念,承担风险,主动示弱和营造安全感是主动引导行为。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疫情期间,因为使用电脑问题,小王与妈妈的对话陷入了僵局。请结合“材料三”重新设计对话,帮助小</a:t>
            </a:r>
            <a:br>
              <a:rPr dirty="0"/>
            </a:br>
            <a:r>
              <a:rPr lang="zh-CN" altLang="en-US" sz="1417" kern="0" dirty="0">
                <a:solidFill>
                  <a:srgbClr val="000000"/>
                </a:solidFill>
                <a:latin typeface="Times New Roman" pitchFamily="65" charset="-122"/>
                <a:ea typeface="宋体" pitchFamily="65" charset="-122"/>
              </a:rPr>
              <a:t>王达成目标。(3分)</a:t>
            </a:r>
            <a:endParaRPr lang="zh-CN" altLang="en-US" dirty="0"/>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0000" y="939876"/>
            <a:ext cx="8505000" cy="3473387"/>
            <a:chOff x="720000" y="939876"/>
            <a:chExt cx="8505000" cy="3473387"/>
          </a:xfrm>
        </p:grpSpPr>
        <p:sp>
          <p:nvSpPr>
            <p:cNvPr id="2" name="TextBox 2"/>
            <p:cNvSpPr txBox="1"/>
            <p:nvPr/>
          </p:nvSpPr>
          <p:spPr>
            <a:xfrm>
              <a:off x="720000" y="3075871"/>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[情境再现]</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小王:妈妈,我想用电脑查资料。</a:t>
              </a:r>
              <a:endParaRPr lang="zh-CN" altLang="en-US"/>
            </a:p>
          </p:txBody>
        </p:sp>
        <p:pic>
          <p:nvPicPr>
            <p:cNvPr id="3" name="图片 3" descr="textimage2.jpeg"/>
            <p:cNvPicPr>
              <a:picLocks noChangeAspect="1"/>
            </p:cNvPicPr>
            <p:nvPr/>
          </p:nvPicPr>
          <p:blipFill>
            <a:blip r:embed="rId4"/>
            <a:stretch>
              <a:fillRect/>
            </a:stretch>
          </p:blipFill>
          <p:spPr>
            <a:xfrm>
              <a:off x="3214679" y="939876"/>
              <a:ext cx="2500330" cy="1850244"/>
            </a:xfrm>
            <a:prstGeom prst="rect">
              <a:avLst/>
            </a:prstGeom>
          </p:spPr>
        </p:pic>
        <p:sp>
          <p:nvSpPr>
            <p:cNvPr id="4" name="TextBox 2"/>
            <p:cNvSpPr txBox="1"/>
            <p:nvPr/>
          </p:nvSpPr>
          <p:spPr>
            <a:xfrm>
              <a:off x="720000" y="3746157"/>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妈妈:你查资料是假,想玩游戏是真吧?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小王:哼!不查就不查!(因为受委屈采取了沉默和逃避的方式)</a:t>
              </a:r>
              <a:endParaRPr lang="zh-CN" altLang="en-US" dirty="0"/>
            </a:p>
          </p:txBody>
        </p:sp>
      </p:gr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3692347"/>
            <a:chOff x="720000" y="912801"/>
            <a:chExt cx="8505000" cy="3692347"/>
          </a:xfrm>
        </p:grpSpPr>
        <p:sp>
          <p:nvSpPr>
            <p:cNvPr id="2" name="TextBox 2"/>
            <p:cNvSpPr txBox="1"/>
            <p:nvPr/>
          </p:nvSpPr>
          <p:spPr>
            <a:xfrm>
              <a:off x="720000" y="912801"/>
              <a:ext cx="8505000" cy="26695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[重新设计]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小王:妈妈,我想用电脑查资料。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妈妈:你查资料是假,想玩游戏是真吧?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(询问观点)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妈妈:没错,我有这个担心。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(确认感受)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妈妈:是的,我确实担心。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小王:你是觉得我会因为使用电脑查资料而玩游戏,所以担心我,是这样吗?(重新描述)</a:t>
              </a:r>
              <a:endParaRPr lang="zh-CN" altLang="en-US" dirty="0"/>
            </a:p>
          </p:txBody>
        </p:sp>
        <p:sp>
          <p:nvSpPr>
            <p:cNvPr id="3" name="TextBox 2"/>
            <p:cNvSpPr txBox="1"/>
            <p:nvPr/>
          </p:nvSpPr>
          <p:spPr>
            <a:xfrm>
              <a:off x="720000" y="3604293"/>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妈妈:是的。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小王:③</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(主动引导)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妈妈:好的,我相信你。你用吧。</a:t>
              </a:r>
              <a:endParaRPr lang="zh-CN" altLang="en-US" dirty="0"/>
            </a:p>
          </p:txBody>
        </p:sp>
      </p:gr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9881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  (示例)既然改变别人难以实现,那就反思自己,改变自己。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本题考查学生理解关键语句的能力。议论文的谋篇布局都是围绕中心论点展开的,分析这一句话</a:t>
            </a:r>
            <a:br>
              <a:rPr dirty="0"/>
            </a:br>
            <a:r>
              <a:rPr lang="zh-CN" altLang="en-US" sz="1417" kern="0" dirty="0">
                <a:solidFill>
                  <a:srgbClr val="000000"/>
                </a:solidFill>
                <a:latin typeface="Times New Roman" pitchFamily="65" charset="-122"/>
                <a:ea typeface="宋体" pitchFamily="65" charset="-122"/>
              </a:rPr>
              <a:t>的含意,要结合文章的中心论点。</a:t>
            </a:r>
            <a:endParaRPr lang="zh-CN" altLang="en-US" dirty="0"/>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898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关键对话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本题考查学生把握文章主要内容的能力。材料一论述什么是“关键对话”,材料二论述为什么要</a:t>
            </a:r>
            <a:br>
              <a:rPr dirty="0"/>
            </a:br>
            <a:r>
              <a:rPr lang="zh-CN" altLang="en-US" sz="1417" kern="0" dirty="0">
                <a:solidFill>
                  <a:srgbClr val="000000"/>
                </a:solidFill>
                <a:latin typeface="Times New Roman" pitchFamily="65" charset="-122"/>
                <a:ea typeface="宋体" pitchFamily="65" charset="-122"/>
              </a:rPr>
              <a:t>重视“关键对话”,材料三论述如何开展“关键对话”。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材料二通过道理论证和比喻论证展开论述,没有采用举例论证。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①妈妈,您是担心我用电脑玩游戏吧?②您真的担心我?③妈妈,请您相信我,我只用电脑查资料,绝</a:t>
            </a:r>
            <a:br>
              <a:rPr dirty="0"/>
            </a:br>
            <a:r>
              <a:rPr lang="zh-CN" altLang="en-US" sz="1417" kern="0" dirty="0">
                <a:solidFill>
                  <a:srgbClr val="000000"/>
                </a:solidFill>
                <a:latin typeface="Times New Roman" pitchFamily="65" charset="-122"/>
                <a:ea typeface="宋体" pitchFamily="65" charset="-122"/>
              </a:rPr>
              <a:t>对不会玩游戏,好吗?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本题考查学生根据文本内容和情境合理表达的能力。结合材料三中对“询问观点”“确认感受”</a:t>
            </a:r>
            <a:br>
              <a:rPr dirty="0"/>
            </a:br>
            <a:r>
              <a:rPr lang="zh-CN" altLang="en-US" sz="1417" kern="0" dirty="0">
                <a:solidFill>
                  <a:srgbClr val="000000"/>
                </a:solidFill>
                <a:latin typeface="Times New Roman" pitchFamily="65" charset="-122"/>
                <a:ea typeface="宋体" pitchFamily="65" charset="-122"/>
              </a:rPr>
              <a:t>“主动引导”的介绍,围绕“不玩电脑游戏”表达,达成让妈妈同意自己使用电脑的目的。</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(2020湘西土家族苗族自治州,20—22)阅读李娜的《“吉祥”中的理想与现实》一文,完成1—3题。(1</a:t>
            </a:r>
            <a:br>
              <a:rPr dirty="0"/>
            </a:b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①中国传统的纹样图案,体现着中华民族的传统习俗和文化内涵。其中,最具实用性、流传范围最广的当</a:t>
            </a:r>
            <a:br>
              <a:rPr dirty="0"/>
            </a:br>
            <a:r>
              <a:rPr lang="zh-CN" altLang="en-US" sz="1417" kern="0" dirty="0">
                <a:solidFill>
                  <a:srgbClr val="000000"/>
                </a:solidFill>
                <a:latin typeface="Times New Roman" pitchFamily="65" charset="-122"/>
                <a:ea typeface="宋体" pitchFamily="65" charset="-122"/>
              </a:rPr>
              <a:t>属“吉祥图案”。其内容丰富繁博,表现形式多样,包含了先人精神与生活需求的方方面面。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②中国传统的装饰艺术不重“写实”重“传神”,不重“再现”重“表现”,其“物我同一”的审美观念,</a:t>
            </a:r>
            <a:br>
              <a:rPr dirty="0"/>
            </a:br>
            <a:r>
              <a:rPr lang="zh-CN" altLang="en-US" sz="1417" kern="0" dirty="0">
                <a:solidFill>
                  <a:srgbClr val="000000"/>
                </a:solidFill>
                <a:latin typeface="Times New Roman" pitchFamily="65" charset="-122"/>
                <a:ea typeface="宋体" pitchFamily="65" charset="-122"/>
              </a:rPr>
              <a:t>是中国文化和哲学观念的根本体现。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③形式上,“吉祥图案”一方面取“谐音”,组成吉祥的词汇;一方面以图形寓意、因物寓意,物吉图祥,主</a:t>
            </a:r>
            <a:br>
              <a:rPr dirty="0"/>
            </a:br>
            <a:r>
              <a:rPr lang="zh-CN" altLang="en-US" sz="1417" kern="0" dirty="0">
                <a:solidFill>
                  <a:srgbClr val="000000"/>
                </a:solidFill>
                <a:latin typeface="Times New Roman" pitchFamily="65" charset="-122"/>
                <a:ea typeface="宋体" pitchFamily="65" charset="-122"/>
              </a:rPr>
              <a:t>题鲜明突出。简洁凝练的艺术语言,巧妙的构思,独具匠心的组合,大胆的夸张取舍,象征性的表现手法,加</a:t>
            </a:r>
            <a:br>
              <a:rPr dirty="0"/>
            </a:br>
            <a:r>
              <a:rPr lang="zh-CN" altLang="en-US" sz="1417" kern="0" dirty="0">
                <a:solidFill>
                  <a:srgbClr val="000000"/>
                </a:solidFill>
                <a:latin typeface="Times New Roman" pitchFamily="65" charset="-122"/>
                <a:ea typeface="宋体" pitchFamily="65" charset="-122"/>
              </a:rPr>
              <a:t>之明快强烈的色彩,使吉祥图案呈现出别致的装饰风格,给人以尽善尽美的艺术感受和心灵慰藉。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④吉祥图案还具有两个特征:一是包含科学合理部分,是古人对自然规律的总结;二是以想象力和创造力,</a:t>
            </a:r>
            <a:endParaRPr lang="zh-CN" altLang="en-US" dirty="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体现了华夏儿女对于幸福的向往和追求至善至美的愿望。例如古人习惯凭云色察凶吉,五彩缤纷为祥云,</a:t>
            </a:r>
            <a:br/>
            <a:r>
              <a:rPr lang="zh-CN" altLang="en-US" sz="1417" kern="0" dirty="0">
                <a:solidFill>
                  <a:srgbClr val="000000"/>
                </a:solidFill>
                <a:latin typeface="Times New Roman" pitchFamily="65" charset="-122"/>
                <a:ea typeface="宋体" pitchFamily="65" charset="-122"/>
              </a:rPr>
              <a:t>黑云翻滚为恶云。在装饰上多以祥云来表现。云纹作为重要的装饰纹样,不仅形象丰富多样,形态优美饱</a:t>
            </a:r>
            <a:br/>
            <a:r>
              <a:rPr lang="zh-CN" altLang="en-US" sz="1417" kern="0" dirty="0">
                <a:solidFill>
                  <a:srgbClr val="000000"/>
                </a:solidFill>
                <a:latin typeface="Times New Roman" pitchFamily="65" charset="-122"/>
                <a:ea typeface="宋体" pitchFamily="65" charset="-122"/>
              </a:rPr>
              <a:t>满,更具有中国图案特有的意境美。</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⑤此外,吉祥图案不仅表明了人们对于未来的希望和祈盼,同时寓意着人们改变生存环境的艰苦努力、征</a:t>
            </a:r>
            <a:br/>
            <a:r>
              <a:rPr lang="zh-CN" altLang="en-US" sz="1417" kern="0" dirty="0">
                <a:solidFill>
                  <a:srgbClr val="000000"/>
                </a:solidFill>
                <a:latin typeface="Times New Roman" pitchFamily="65" charset="-122"/>
                <a:ea typeface="宋体" pitchFamily="65" charset="-122"/>
              </a:rPr>
              <a:t>服困难的伟大意志以及不屈的决心和力量。例如,龙、凤、麒麟等虚拟的“神物”形象和纹样,是先人在</a:t>
            </a:r>
            <a:br/>
            <a:r>
              <a:rPr lang="zh-CN" altLang="en-US" sz="1417" kern="0" dirty="0">
                <a:solidFill>
                  <a:srgbClr val="000000"/>
                </a:solidFill>
                <a:latin typeface="Times New Roman" pitchFamily="65" charset="-122"/>
                <a:ea typeface="宋体" pitchFamily="65" charset="-122"/>
              </a:rPr>
              <a:t>长期的生活生产实践中,由于遭受疾病、自然灾害、异邦或猛兽的侵袭,为了求得安稳平和的生活,渴望有</a:t>
            </a:r>
            <a:br/>
            <a:r>
              <a:rPr lang="zh-CN" altLang="en-US" sz="1417" kern="0" dirty="0">
                <a:solidFill>
                  <a:srgbClr val="000000"/>
                </a:solidFill>
                <a:latin typeface="Times New Roman" pitchFamily="65" charset="-122"/>
                <a:ea typeface="宋体" pitchFamily="65" charset="-122"/>
              </a:rPr>
              <a:t>一种保护神能驱灾避邪、安邦抚民而产生的。其造型大多集中了不同动物的特征,经过组合而成。伴随</a:t>
            </a:r>
            <a:br/>
            <a:r>
              <a:rPr lang="zh-CN" altLang="en-US" sz="1417" kern="0" dirty="0">
                <a:solidFill>
                  <a:srgbClr val="000000"/>
                </a:solidFill>
                <a:latin typeface="Times New Roman" pitchFamily="65" charset="-122"/>
                <a:ea typeface="宋体" pitchFamily="65" charset="-122"/>
              </a:rPr>
              <a:t>着社会的发展、各部落之间的互相吞并,“神物”纹图也随之改变或逐渐完善。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⑥凝聚着中华儿女智慧的吉祥图案,今天依然具有广泛的受众群体。现代生活中,无论是重大的节日、盛</a:t>
            </a:r>
            <a:br/>
            <a:r>
              <a:rPr lang="zh-CN" altLang="en-US" sz="1417" kern="0" dirty="0">
                <a:solidFill>
                  <a:srgbClr val="000000"/>
                </a:solidFill>
                <a:latin typeface="Times New Roman" pitchFamily="65" charset="-122"/>
                <a:ea typeface="宋体" pitchFamily="65" charset="-122"/>
              </a:rPr>
              <a:t>大的庆典,还是普通的祭祀、婚丧嫁娶等,都可以看到吉祥图案的影子。对于当今的艺术设计领域来说,如</a:t>
            </a:r>
            <a:br/>
            <a:r>
              <a:rPr lang="zh-CN" altLang="en-US" sz="1417" kern="0" dirty="0">
                <a:solidFill>
                  <a:srgbClr val="000000"/>
                </a:solidFill>
                <a:latin typeface="Times New Roman" pitchFamily="65" charset="-122"/>
                <a:ea typeface="宋体" pitchFamily="65" charset="-122"/>
              </a:rPr>
              <a:t>何将传统元素融入现代设计之中,深入研究传统艺术的精髓和内涵所在,无疑具有十分重要的现实意义。</a:t>
            </a:r>
            <a:endParaRPr lang="zh-CN" altLang="en-US"/>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2024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第⑤段主要运用了什么论证方法?有何作用?(4分)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请从下列三幅吉祥图案中找出一个相同元素,并依据对文章内容的理解说出这一元素的寓意。(4分)</a:t>
            </a:r>
            <a:endParaRPr lang="zh-CN" altLang="en-US" dirty="0"/>
          </a:p>
          <a:p>
            <a:pPr marL="0" indent="0" eaLnBrk="0" latinLnBrk="1" hangingPunct="0">
              <a:lnSpc>
                <a:spcPct val="150000"/>
              </a:lnSpc>
              <a:spcBef>
                <a:spcPts val="141"/>
              </a:spcBef>
              <a:buNone/>
            </a:pPr>
            <a:r>
              <a:rPr lang="zh-CN" altLang="en-US" sz="8230" kern="0" spc="49144"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610"/>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从全文看,“祥云图案”是如何体现“物我同一”这一审美观念的。(4分)</a:t>
            </a:r>
            <a:endParaRPr lang="zh-CN" altLang="en-US" dirty="0"/>
          </a:p>
        </p:txBody>
      </p:sp>
      <p:pic>
        <p:nvPicPr>
          <p:cNvPr id="3" name="图片 3" descr="textimage3.jpeg"/>
          <p:cNvPicPr>
            <a:picLocks noChangeAspect="1"/>
          </p:cNvPicPr>
          <p:nvPr/>
        </p:nvPicPr>
        <p:blipFill>
          <a:blip r:embed="rId4"/>
          <a:stretch>
            <a:fillRect/>
          </a:stretch>
        </p:blipFill>
        <p:spPr>
          <a:xfrm>
            <a:off x="1240380" y="1770057"/>
            <a:ext cx="6189140" cy="1917420"/>
          </a:xfrm>
          <a:prstGeom prst="rect">
            <a:avLst/>
          </a:prstGeom>
        </p:spPr>
      </p:pic>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举例论证,通过举出龙、凤、麒麟等“神物”形象来说明人们对未来的希望和祈盼,渴求安稳平</a:t>
            </a:r>
            <a:br>
              <a:rPr dirty="0"/>
            </a:br>
            <a:r>
              <a:rPr lang="zh-CN" altLang="en-US" sz="1417" kern="0" dirty="0">
                <a:solidFill>
                  <a:srgbClr val="000000"/>
                </a:solidFill>
                <a:latin typeface="Times New Roman" pitchFamily="65" charset="-122"/>
                <a:ea typeface="宋体" pitchFamily="65" charset="-122"/>
              </a:rPr>
              <a:t>和的生活。同时更具说服力,使人信服。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本题考查学生辨析论证方法、分析其作用的能力。“例如”是举例论证的标志词,作答时首先概</a:t>
            </a:r>
            <a:br>
              <a:rPr dirty="0"/>
            </a:br>
            <a:r>
              <a:rPr lang="zh-CN" altLang="en-US" sz="1417" kern="0" dirty="0">
                <a:solidFill>
                  <a:srgbClr val="000000"/>
                </a:solidFill>
                <a:latin typeface="Times New Roman" pitchFamily="65" charset="-122"/>
                <a:ea typeface="宋体" pitchFamily="65" charset="-122"/>
              </a:rPr>
              <a:t>括举了什么例子,然后指出该事例论证了什么论点。举例论证的作用一般是:论证有力,具有说服力。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相同的元素是:祥云(鹤、松)。古人习惯用云色察吉凶,用祥云这一元素可以体现华夏儿女对幸福</a:t>
            </a:r>
            <a:br>
              <a:rPr dirty="0"/>
            </a:br>
            <a:r>
              <a:rPr lang="zh-CN" altLang="en-US" sz="1417" kern="0" dirty="0">
                <a:solidFill>
                  <a:srgbClr val="000000"/>
                </a:solidFill>
                <a:latin typeface="Times New Roman" pitchFamily="65" charset="-122"/>
                <a:ea typeface="宋体" pitchFamily="65" charset="-122"/>
              </a:rPr>
              <a:t>的向往和对美善的向往,对吉祥如意的追求。(答鹤、松也可以,言之有理即可)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本题考查学生提取信息的能力。文章第④段中提到了吉祥图案的两个特征,提取关键信息,完成题</a:t>
            </a:r>
            <a:br>
              <a:rPr dirty="0"/>
            </a:br>
            <a:r>
              <a:rPr lang="zh-CN" altLang="en-US" sz="1417" kern="0" dirty="0">
                <a:solidFill>
                  <a:srgbClr val="000000"/>
                </a:solidFill>
                <a:latin typeface="Times New Roman" pitchFamily="65" charset="-122"/>
                <a:ea typeface="宋体" pitchFamily="65" charset="-122"/>
              </a:rPr>
              <a:t>目。</a:t>
            </a:r>
            <a:endParaRPr lang="zh-CN" altLang="en-US" dirty="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097919"/>
            <a:ext cx="8505000" cy="1672270"/>
            <a:chOff x="720000" y="1097919"/>
            <a:chExt cx="8505000" cy="1672270"/>
          </a:xfrm>
        </p:grpSpPr>
        <p:sp>
          <p:nvSpPr>
            <p:cNvPr id="2" name="TextBox 2"/>
            <p:cNvSpPr txBox="1"/>
            <p:nvPr/>
          </p:nvSpPr>
          <p:spPr>
            <a:xfrm>
              <a:off x="720000" y="1456959"/>
              <a:ext cx="8505000" cy="13132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形象丰富,形态饱满的云是“物”,是客观的;“祥”指“我”(人们)的美好愿望,是主观的;“祥云图案”则</a:t>
              </a:r>
              <a:br>
                <a:rPr dirty="0"/>
              </a:br>
              <a:r>
                <a:rPr lang="zh-CN" altLang="en-US" sz="1417" kern="0" dirty="0">
                  <a:solidFill>
                    <a:srgbClr val="000000"/>
                  </a:solidFill>
                  <a:latin typeface="Times New Roman" pitchFamily="65" charset="-122"/>
                  <a:ea typeface="宋体" pitchFamily="65" charset="-122"/>
                </a:rPr>
                <a:t>是主观愿望与客观事物的融合,达到“物我合一”的境界。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本题考查学生的理解和表达能力。作答时首先要答出“物”“我”在文中指代的具体内容,再结</a:t>
              </a:r>
              <a:br>
                <a:rPr dirty="0"/>
              </a:br>
              <a:r>
                <a:rPr lang="zh-CN" altLang="en-US" sz="1417" kern="0" dirty="0">
                  <a:solidFill>
                    <a:srgbClr val="000000"/>
                  </a:solidFill>
                  <a:latin typeface="Times New Roman" pitchFamily="65" charset="-122"/>
                  <a:ea typeface="宋体" pitchFamily="65" charset="-122"/>
                </a:rPr>
                <a:t>合文中对“祥云图案”的特征、寓意等的叙述来分析作答。</a:t>
              </a:r>
              <a:endParaRPr lang="zh-CN" altLang="en-US" dirty="0"/>
            </a:p>
          </p:txBody>
        </p:sp>
        <p:sp>
          <p:nvSpPr>
            <p:cNvPr id="3" name="TextBox 2"/>
            <p:cNvSpPr txBox="1"/>
            <p:nvPr/>
          </p:nvSpPr>
          <p:spPr>
            <a:xfrm>
              <a:off x="720000" y="109791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(示例)根据文章内容可知,“物”指的是图案本身,“我”指的是人们的感情和希望。色彩缤纷,</a:t>
              </a:r>
              <a:endParaRPr lang="zh-CN" altLang="en-US" dirty="0"/>
            </a:p>
          </p:txBody>
        </p:sp>
      </p:gr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(2019长沙,19—21)议论文阅读(8分)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爱国的内涵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①爱国是人类共有的感情,是我们民族精神的核心内容和各族人民共同的精神支柱,是中华民族传承了五</a:t>
            </a:r>
            <a:br>
              <a:rPr dirty="0"/>
            </a:br>
            <a:r>
              <a:rPr lang="zh-CN" altLang="en-US" sz="1417" kern="0" dirty="0">
                <a:solidFill>
                  <a:srgbClr val="000000"/>
                </a:solidFill>
                <a:latin typeface="Times New Roman" pitchFamily="65" charset="-122"/>
                <a:ea typeface="宋体" pitchFamily="65" charset="-122"/>
              </a:rPr>
              <a:t>千年的传统美德。新时代,我们青少年更应该懂得爱国的内涵。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②爱国的内涵是什么?陆游在《病起抒怀》中用一句“位卑未敢忘忧国”做了最好的诠释。历史上,屈原</a:t>
            </a:r>
            <a:br>
              <a:rPr dirty="0"/>
            </a:br>
            <a:r>
              <a:rPr lang="zh-CN" altLang="en-US" sz="1417" kern="0" dirty="0">
                <a:solidFill>
                  <a:srgbClr val="000000"/>
                </a:solidFill>
                <a:latin typeface="Times New Roman" pitchFamily="65" charset="-122"/>
                <a:ea typeface="宋体" pitchFamily="65" charset="-122"/>
              </a:rPr>
              <a:t>流放中仍眷恋楚国,苏武牧羊数十年心志不变,都是炎黄子孙心系祖国的写照。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③爱国的内涵是什么?曹植在《白马篇》中说得明白:“捐躯赴国难,视死忽如归。”文天祥《过零丁洋》</a:t>
            </a:r>
            <a:br>
              <a:rPr dirty="0"/>
            </a:br>
            <a:r>
              <a:rPr lang="zh-CN" altLang="en-US" sz="1417" kern="0" dirty="0">
                <a:solidFill>
                  <a:srgbClr val="000000"/>
                </a:solidFill>
                <a:latin typeface="Times New Roman" pitchFamily="65" charset="-122"/>
                <a:ea typeface="宋体" pitchFamily="65" charset="-122"/>
              </a:rPr>
              <a:t>中的“人生自古谁无死?留取丹心照汗青”,更是荡气回肠。近代无数仁人志士正是用鲜血和生命,诠释了</a:t>
            </a:r>
            <a:br>
              <a:rPr dirty="0"/>
            </a:br>
            <a:r>
              <a:rPr lang="zh-CN" altLang="en-US" sz="1417" kern="0" dirty="0">
                <a:solidFill>
                  <a:srgbClr val="000000"/>
                </a:solidFill>
                <a:latin typeface="Times New Roman" pitchFamily="65" charset="-122"/>
                <a:ea typeface="宋体" pitchFamily="65" charset="-122"/>
              </a:rPr>
              <a:t>中华民族的灵魂之歌。爱国就是要以身许国、不存杂念。这是中华民族薪火相传的灵魂。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④爱国的内涵是什么?西汉名将甘延寿流传千古的名句“明犯强汉者,虽远必诛”是最有力的回答。为保</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1070"/>
            <a:ext cx="8505000" cy="260545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卫祖国的河山,维护祖国的统一和领土完整,无数中华儿女执着坚守,奉献自己的青春和热血。戚继光,一代</a:t>
            </a:r>
            <a:br>
              <a:rPr dirty="0"/>
            </a:br>
            <a:r>
              <a:rPr lang="zh-CN" altLang="en-US" sz="1417" kern="0" dirty="0">
                <a:solidFill>
                  <a:srgbClr val="000000"/>
                </a:solidFill>
                <a:latin typeface="Times New Roman" pitchFamily="65" charset="-122"/>
                <a:ea typeface="宋体" pitchFamily="65" charset="-122"/>
              </a:rPr>
              <a:t>名将,面对倭寇入侵,奋起组建“戚家军”,潜心操练,英勇奋战,终于将倭寇赶出国门;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爱</a:t>
            </a:r>
            <a:br>
              <a:rPr dirty="0"/>
            </a:br>
            <a:r>
              <a:rPr lang="zh-CN" altLang="en-US" sz="1417" kern="0" dirty="0">
                <a:solidFill>
                  <a:srgbClr val="000000"/>
                </a:solidFill>
                <a:latin typeface="Times New Roman" pitchFamily="65" charset="-122"/>
                <a:ea typeface="宋体" pitchFamily="65" charset="-122"/>
              </a:rPr>
              <a:t>国要以维护祖国统一为己任。这是中华民族的根本利益所在。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⑤爱国的内涵是什么?爱国就是继承和弘扬中华民族的优秀传统文化。中华文化是世界上持续时间最长</a:t>
            </a:r>
            <a:br>
              <a:rPr dirty="0"/>
            </a:br>
            <a:r>
              <a:rPr lang="zh-CN" altLang="en-US" sz="1417" kern="0" dirty="0">
                <a:solidFill>
                  <a:srgbClr val="000000"/>
                </a:solidFill>
                <a:latin typeface="Times New Roman" pitchFamily="65" charset="-122"/>
                <a:ea typeface="宋体" pitchFamily="65" charset="-122"/>
              </a:rPr>
              <a:t>的文化,从先秦诸子百家到汉魏六朝歌赋,从唐诗宋词元曲到明清小说,中华文化经历了几千年的沉淀和发</a:t>
            </a:r>
            <a:br>
              <a:rPr dirty="0"/>
            </a:br>
            <a:r>
              <a:rPr lang="zh-CN" altLang="en-US" sz="1417" kern="0" dirty="0">
                <a:solidFill>
                  <a:srgbClr val="000000"/>
                </a:solidFill>
                <a:latin typeface="Times New Roman" pitchFamily="65" charset="-122"/>
                <a:ea typeface="宋体" pitchFamily="65" charset="-122"/>
              </a:rPr>
              <a:t>展,源远流长,博大精深。爱国要以敬重的态度继承和弘扬中华民族的优秀传统文化。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⑥“天下兴亡,匹夫有责。”我们青少年生活在一个幸福和谐的社会中,在全面建成小康社会、实现中华</a:t>
            </a:r>
            <a:br>
              <a:rPr dirty="0"/>
            </a:br>
            <a:r>
              <a:rPr lang="zh-CN" altLang="en-US" sz="1417" kern="0" dirty="0">
                <a:solidFill>
                  <a:srgbClr val="000000"/>
                </a:solidFill>
                <a:latin typeface="Times New Roman" pitchFamily="65" charset="-122"/>
                <a:ea typeface="宋体" pitchFamily="65" charset="-122"/>
              </a:rPr>
              <a:t>民族伟大复兴的奋进征途上,我们要肩负重任,做出自己的贡献。</a:t>
            </a:r>
            <a:endParaRPr lang="zh-CN" altLang="en-US" dirty="0"/>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56661"/>
            <a:ext cx="8505000" cy="3313726"/>
            <a:chOff x="720000" y="956661"/>
            <a:chExt cx="8505000" cy="3313726"/>
          </a:xfrm>
        </p:grpSpPr>
        <p:sp>
          <p:nvSpPr>
            <p:cNvPr id="2" name="TextBox 2"/>
            <p:cNvSpPr txBox="1"/>
            <p:nvPr/>
          </p:nvSpPr>
          <p:spPr>
            <a:xfrm>
              <a:off x="720000" y="1626458"/>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B.第②段采用引用论证和对比论证的方法,论证了爱国的内涵。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C.第⑤段从目的和行动上论证了继承和弘扬优秀传统文化的紧迫性。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D.全文从四个层面进行了论述,层层递进,结构清晰完整。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如果要在第④段的横线上补充一句话,下面最恰当的一项是(2分)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A.詹天佑,我国第一批留学生,学成回国,凭借杰出才能完成了京张铁路的修建,给了藐视中国的帝国主义一</a:t>
              </a:r>
              <a:br>
                <a:rPr dirty="0"/>
              </a:br>
              <a:r>
                <a:rPr lang="zh-CN" altLang="en-US" sz="1417" kern="0" dirty="0">
                  <a:solidFill>
                    <a:srgbClr val="000000"/>
                  </a:solidFill>
                  <a:latin typeface="Times New Roman" pitchFamily="65" charset="-122"/>
                  <a:ea typeface="宋体" pitchFamily="65" charset="-122"/>
                </a:rPr>
                <a:t>个有力回击。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B.任正非,75岁的华为公司创始人,在众多媒体面前表示:要拥抱世界,依靠全球创新发展,为中国企业砥砺</a:t>
              </a:r>
              <a:br>
                <a:rPr dirty="0"/>
              </a:br>
              <a:r>
                <a:rPr lang="zh-CN" altLang="en-US" sz="1417" kern="0" dirty="0">
                  <a:solidFill>
                    <a:srgbClr val="000000"/>
                  </a:solidFill>
                  <a:latin typeface="Times New Roman" pitchFamily="65" charset="-122"/>
                  <a:ea typeface="宋体" pitchFamily="65" charset="-122"/>
                </a:rPr>
                <a:t>奋进树立榜样。</a:t>
              </a:r>
              <a:endParaRPr lang="zh-CN" altLang="en-US" dirty="0"/>
            </a:p>
          </p:txBody>
        </p:sp>
        <p:sp>
          <p:nvSpPr>
            <p:cNvPr id="3" name="TextBox 2"/>
            <p:cNvSpPr txBox="1"/>
            <p:nvPr/>
          </p:nvSpPr>
          <p:spPr>
            <a:xfrm>
              <a:off x="720000" y="956661"/>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下面对文章的理解正确的一项是(2分)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A.第①段从“爱国是人类共有的感情”切入,引出议论对象“爱国的内涵”。</a:t>
              </a:r>
              <a:endParaRPr lang="zh-CN" altLang="en-US" dirty="0"/>
            </a:p>
          </p:txBody>
        </p:sp>
      </p:gr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370490"/>
            <a:ext cx="8505000" cy="1614013"/>
            <a:chOff x="720000" y="1370490"/>
            <a:chExt cx="8505000" cy="1614013"/>
          </a:xfrm>
        </p:grpSpPr>
        <p:sp>
          <p:nvSpPr>
            <p:cNvPr id="2" name="TextBox 2"/>
            <p:cNvSpPr txBox="1"/>
            <p:nvPr/>
          </p:nvSpPr>
          <p:spPr>
            <a:xfrm>
              <a:off x="720000" y="1996393"/>
              <a:ext cx="8505000" cy="9881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D.林俊德,一位将军,也是一位院士,他参与了中国全部的45次核试验,他人生75年都默默无闻,一直工作到</a:t>
              </a:r>
              <a:br>
                <a:rPr dirty="0"/>
              </a:br>
              <a:r>
                <a:rPr lang="zh-CN" altLang="en-US" sz="1417" kern="0" dirty="0">
                  <a:solidFill>
                    <a:srgbClr val="000000"/>
                  </a:solidFill>
                  <a:latin typeface="Times New Roman" pitchFamily="65" charset="-122"/>
                  <a:ea typeface="宋体" pitchFamily="65" charset="-122"/>
                </a:rPr>
                <a:t>生命的最后时刻。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爱国的内涵是什么?请依据文章的内容简要概括。(4分)</a:t>
              </a:r>
              <a:endParaRPr lang="zh-CN" altLang="en-US" dirty="0"/>
            </a:p>
          </p:txBody>
        </p:sp>
        <p:sp>
          <p:nvSpPr>
            <p:cNvPr id="3" name="TextBox 2"/>
            <p:cNvSpPr txBox="1"/>
            <p:nvPr/>
          </p:nvSpPr>
          <p:spPr>
            <a:xfrm>
              <a:off x="720000" y="137049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C.李文波,一个普通的南海守礁士兵,二十年坚守,他从健壮小伙变成了两鬓斑白的“小老头”,他就是守护</a:t>
              </a:r>
              <a:br>
                <a:rPr dirty="0"/>
              </a:br>
              <a:r>
                <a:rPr lang="zh-CN" altLang="en-US" sz="1417" kern="0" dirty="0">
                  <a:solidFill>
                    <a:srgbClr val="000000"/>
                  </a:solidFill>
                  <a:latin typeface="Times New Roman" pitchFamily="65" charset="-122"/>
                  <a:ea typeface="宋体" pitchFamily="65" charset="-122"/>
                </a:rPr>
                <a:t>祖国的一块坚不可摧的礁石!</a:t>
              </a:r>
              <a:endParaRPr lang="zh-CN" altLang="en-US" dirty="0"/>
            </a:p>
          </p:txBody>
        </p:sp>
      </p:gr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(2020岳阳,18—20)阅读下面议论性文章,完成各题。(8分)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感悟成功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①5月,内地已是春暖花开,而海拔5 000多米的唐古拉山上劲吹的暴风中却裹挟着纷飞的雪片。我同几个</a:t>
            </a:r>
            <a:br>
              <a:rPr dirty="0"/>
            </a:br>
            <a:r>
              <a:rPr lang="zh-CN" altLang="en-US" sz="1417" kern="0" dirty="0">
                <a:solidFill>
                  <a:srgbClr val="000000"/>
                </a:solidFill>
                <a:latin typeface="Times New Roman" pitchFamily="65" charset="-122"/>
                <a:ea typeface="宋体" pitchFamily="65" charset="-122"/>
              </a:rPr>
              <a:t>年轻的记者在青藏铁路沿线采访,正在昆仑山和唐古拉山之间那片高旷的荒原上。接到省青联发来一条</a:t>
            </a:r>
            <a:br>
              <a:rPr dirty="0"/>
            </a:br>
            <a:r>
              <a:rPr lang="zh-CN" altLang="en-US" sz="1417" kern="0" dirty="0">
                <a:solidFill>
                  <a:srgbClr val="000000"/>
                </a:solidFill>
                <a:latin typeface="Times New Roman" pitchFamily="65" charset="-122"/>
                <a:ea typeface="宋体" pitchFamily="65" charset="-122"/>
              </a:rPr>
              <a:t>短信,他们正在编辑一本书,需要曾经当选过省“十杰”青年的人谈谈感想,来“感悟成功”。我必须说,在</a:t>
            </a:r>
            <a:br>
              <a:rPr dirty="0"/>
            </a:br>
            <a:r>
              <a:rPr lang="zh-CN" altLang="en-US" sz="1417" kern="0" dirty="0">
                <a:solidFill>
                  <a:srgbClr val="000000"/>
                </a:solidFill>
                <a:latin typeface="Times New Roman" pitchFamily="65" charset="-122"/>
                <a:ea typeface="宋体" pitchFamily="65" charset="-122"/>
              </a:rPr>
              <a:t>这样一个海拔高度上,在这样一个四顾皆空茫之处,“成功”这样一个词从手机屏幕上跳进脑海,真的容易</a:t>
            </a:r>
            <a:br>
              <a:rPr dirty="0"/>
            </a:br>
            <a:r>
              <a:rPr lang="zh-CN" altLang="en-US" sz="1417" kern="0" dirty="0">
                <a:solidFill>
                  <a:srgbClr val="000000"/>
                </a:solidFill>
                <a:latin typeface="Times New Roman" pitchFamily="65" charset="-122"/>
                <a:ea typeface="宋体" pitchFamily="65" charset="-122"/>
              </a:rPr>
              <a:t>引起一种虚无之感。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②但这时,我的耳边响起一位欧洲古代哲人的诗句:名声看起来是多么美好,但这动听迷人的声音,不过是</a:t>
            </a:r>
            <a:br>
              <a:rPr dirty="0"/>
            </a:br>
            <a:r>
              <a:rPr lang="zh-CN" altLang="en-US" sz="1417" kern="0" dirty="0">
                <a:solidFill>
                  <a:srgbClr val="000000"/>
                </a:solidFill>
                <a:latin typeface="Times New Roman" pitchFamily="65" charset="-122"/>
                <a:ea typeface="宋体" pitchFamily="65" charset="-122"/>
              </a:rPr>
              <a:t>一曲回声。当我们谈论成功的时候,这样一种态度可能比一味的沉湎更有意义。这样的看法与态度,可能</a:t>
            </a:r>
            <a:br>
              <a:rPr dirty="0"/>
            </a:br>
            <a:r>
              <a:rPr lang="zh-CN" altLang="en-US" sz="1417" kern="0" dirty="0">
                <a:solidFill>
                  <a:srgbClr val="000000"/>
                </a:solidFill>
                <a:latin typeface="Times New Roman" pitchFamily="65" charset="-122"/>
                <a:ea typeface="宋体" pitchFamily="65" charset="-122"/>
              </a:rPr>
              <a:t>会使我们在面对所谓成功的时候,更加冷静与理智。对一个理性的人来说,成功是时代赐予的机遇,机遇总</a:t>
            </a:r>
            <a:br>
              <a:rPr dirty="0"/>
            </a:br>
            <a:r>
              <a:rPr lang="zh-CN" altLang="en-US" sz="1417" kern="0" dirty="0">
                <a:solidFill>
                  <a:srgbClr val="000000"/>
                </a:solidFill>
                <a:latin typeface="Times New Roman" pitchFamily="65" charset="-122"/>
                <a:ea typeface="宋体" pitchFamily="65" charset="-122"/>
              </a:rPr>
              <a:t>是暂时性的,所以,所谓成功,不过是重新出发时的一个起点,一个在同一行业领域中稍稍早于或略高于别人</a:t>
            </a:r>
            <a:endParaRPr lang="zh-CN" altLang="en-US" dirty="0"/>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2376"/>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本题考查学生理解文章内容的能力。B.第②段采用引用论证和举例论证的方法,论证了爱国</a:t>
            </a:r>
            <a:br>
              <a:rPr dirty="0"/>
            </a:br>
            <a:r>
              <a:rPr lang="zh-CN" altLang="en-US" sz="1417" kern="0" dirty="0">
                <a:solidFill>
                  <a:srgbClr val="000000"/>
                </a:solidFill>
                <a:latin typeface="Times New Roman" pitchFamily="65" charset="-122"/>
                <a:ea typeface="宋体" pitchFamily="65" charset="-122"/>
              </a:rPr>
              <a:t>的内涵,没有采用对比论证。C.第⑤段从目的和行动上论证了爱国的内涵之一就是继承和弘扬中华民族</a:t>
            </a:r>
            <a:br>
              <a:rPr dirty="0"/>
            </a:br>
            <a:r>
              <a:rPr lang="zh-CN" altLang="en-US" sz="1417" kern="0" dirty="0">
                <a:solidFill>
                  <a:srgbClr val="000000"/>
                </a:solidFill>
                <a:latin typeface="Times New Roman" pitchFamily="65" charset="-122"/>
                <a:ea typeface="宋体" pitchFamily="65" charset="-122"/>
              </a:rPr>
              <a:t>的优秀传统文化的态度。D.全文从四个层面进行了论述,这四个层面是并列关系,而非层层递进。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　</a:t>
            </a:r>
            <a:r>
              <a:rPr lang="zh-CN" altLang="en-US" sz="1417" kern="0" dirty="0">
                <a:solidFill>
                  <a:srgbClr val="000000"/>
                </a:solidFill>
                <a:latin typeface="Times New Roman" pitchFamily="65" charset="-122"/>
                <a:ea typeface="宋体" pitchFamily="65" charset="-122"/>
              </a:rPr>
              <a:t>本题考查学生对论据的辨析能力。第④段的论点是爱国的内涵是保卫祖国的河山,以维护祖</a:t>
            </a:r>
            <a:br>
              <a:rPr dirty="0"/>
            </a:br>
            <a:r>
              <a:rPr lang="zh-CN" altLang="en-US" sz="1417" kern="0" dirty="0">
                <a:solidFill>
                  <a:srgbClr val="000000"/>
                </a:solidFill>
                <a:latin typeface="Times New Roman" pitchFamily="65" charset="-122"/>
                <a:ea typeface="宋体" pitchFamily="65" charset="-122"/>
              </a:rPr>
              <a:t>国统一和领土完整为己任,这是中华民族的根本利益所在。A.詹天佑的事例体现的是学成之后不忘报效</a:t>
            </a:r>
            <a:br>
              <a:rPr dirty="0"/>
            </a:br>
            <a:r>
              <a:rPr lang="zh-CN" altLang="en-US" sz="1417" kern="0" dirty="0">
                <a:solidFill>
                  <a:srgbClr val="000000"/>
                </a:solidFill>
                <a:latin typeface="Times New Roman" pitchFamily="65" charset="-122"/>
                <a:ea typeface="宋体" pitchFamily="65" charset="-122"/>
              </a:rPr>
              <a:t>祖国。B.任正非的事例体现的是要放眼世界,奋斗不止。C.李文波的事例体现的是保卫祖国河山。D.林</a:t>
            </a:r>
            <a:br>
              <a:rPr dirty="0"/>
            </a:br>
            <a:r>
              <a:rPr lang="zh-CN" altLang="en-US" sz="1417" kern="0" dirty="0">
                <a:solidFill>
                  <a:srgbClr val="000000"/>
                </a:solidFill>
                <a:latin typeface="Times New Roman" pitchFamily="65" charset="-122"/>
                <a:ea typeface="宋体" pitchFamily="65" charset="-122"/>
              </a:rPr>
              <a:t>俊德的事例体现的是坚守岗位,默默无闻,鞠躬尽瘁,死而后已。</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爱国的内涵是心系祖国(“位卑未敢忘忧国”),(1分)以身许国,(1分)守护祖国(保卫祖国或维护祖</a:t>
            </a:r>
            <a:br>
              <a:rPr dirty="0"/>
            </a:br>
            <a:r>
              <a:rPr lang="zh-CN" altLang="en-US" sz="1417" kern="0" dirty="0">
                <a:solidFill>
                  <a:srgbClr val="000000"/>
                </a:solidFill>
                <a:latin typeface="Times New Roman" pitchFamily="65" charset="-122"/>
                <a:ea typeface="宋体" pitchFamily="65" charset="-122"/>
              </a:rPr>
              <a:t>国统一),(1分)传承文化(继承和弘扬文化)。(1分)</a:t>
            </a: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81908" y="1198553"/>
            <a:ext cx="8505000" cy="1638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(评分说明:共4分,意思相近便可。)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文章②—⑤段从四个方面论证爱国的具体内涵,每一段论证一个分论点,把握其中的关键信息——</a:t>
            </a:r>
            <a:br>
              <a:rPr dirty="0"/>
            </a:br>
            <a:r>
              <a:rPr lang="zh-CN" altLang="en-US" sz="1417" kern="0" dirty="0">
                <a:solidFill>
                  <a:srgbClr val="000000"/>
                </a:solidFill>
                <a:latin typeface="Times New Roman" pitchFamily="65" charset="-122"/>
                <a:ea typeface="宋体" pitchFamily="65" charset="-122"/>
              </a:rPr>
              <a:t>“都是炎黄子孙心系祖国的写照”“爱国就是要以身许国、不存杂念”“爱国要以维护祖国统一为己</a:t>
            </a:r>
            <a:br>
              <a:rPr dirty="0"/>
            </a:br>
            <a:r>
              <a:rPr lang="zh-CN" altLang="en-US" sz="1417" kern="0" dirty="0">
                <a:solidFill>
                  <a:srgbClr val="000000"/>
                </a:solidFill>
                <a:latin typeface="Times New Roman" pitchFamily="65" charset="-122"/>
                <a:ea typeface="宋体" pitchFamily="65" charset="-122"/>
              </a:rPr>
              <a:t>任。这是中华民族的根本利益所在”“爱国要以敬重的态度继承和弘扬中华民族的优秀传统文化”等,</a:t>
            </a:r>
            <a:br>
              <a:rPr dirty="0"/>
            </a:br>
            <a:r>
              <a:rPr lang="zh-CN" altLang="en-US" sz="1417" kern="0" dirty="0">
                <a:solidFill>
                  <a:srgbClr val="000000"/>
                </a:solidFill>
                <a:latin typeface="Times New Roman" pitchFamily="65" charset="-122"/>
                <a:ea typeface="宋体" pitchFamily="65" charset="-122"/>
              </a:rPr>
              <a:t>然后从中提炼概括即可。</a:t>
            </a:r>
            <a:endParaRPr lang="zh-CN" altLang="en-US" dirty="0"/>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(2017郴州,18—20)议论文阅读。(6分)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匠心之道“守破离”</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刘根生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①一部《战争与和平》,草婴翻译了6年。他一生追求像原著一样的艺术标准,翻译作品始终遵从六道工</a:t>
            </a:r>
            <a:br>
              <a:rPr dirty="0"/>
            </a:br>
            <a:r>
              <a:rPr lang="zh-CN" altLang="en-US" sz="1417" kern="0" dirty="0">
                <a:solidFill>
                  <a:srgbClr val="000000"/>
                </a:solidFill>
                <a:latin typeface="Times New Roman" pitchFamily="65" charset="-122"/>
                <a:ea typeface="宋体" pitchFamily="65" charset="-122"/>
              </a:rPr>
              <a:t>序:研读原著、译文、读译文、请人朗读、交编审、打磨求“神韵”。连环画泰斗贺友直的作品被称为</a:t>
            </a:r>
            <a:br>
              <a:rPr dirty="0"/>
            </a:br>
            <a:r>
              <a:rPr lang="zh-CN" altLang="en-US" sz="1417" kern="0" dirty="0">
                <a:solidFill>
                  <a:srgbClr val="000000"/>
                </a:solidFill>
                <a:latin typeface="Times New Roman" pitchFamily="65" charset="-122"/>
                <a:ea typeface="宋体" pitchFamily="65" charset="-122"/>
              </a:rPr>
              <a:t>“把故事画活了”,他生前却自称是个“大匠人”,“蜗居”闹市数十年,每日挥毫不止,在中国传统线描中</a:t>
            </a:r>
            <a:br>
              <a:rPr dirty="0"/>
            </a:br>
            <a:r>
              <a:rPr lang="zh-CN" altLang="en-US" sz="1417" kern="0" dirty="0">
                <a:solidFill>
                  <a:srgbClr val="000000"/>
                </a:solidFill>
                <a:latin typeface="Times New Roman" pitchFamily="65" charset="-122"/>
                <a:ea typeface="宋体" pitchFamily="65" charset="-122"/>
              </a:rPr>
              <a:t>融入西画写实造型方法,将线描艺术推向高峰。他们都有一个共同特点,就是独具匠心,终而造诣精深,成其</a:t>
            </a:r>
            <a:br>
              <a:rPr dirty="0"/>
            </a:br>
            <a:r>
              <a:rPr lang="zh-CN" altLang="en-US" sz="1417" kern="0" dirty="0">
                <a:solidFill>
                  <a:srgbClr val="000000"/>
                </a:solidFill>
                <a:latin typeface="Times New Roman" pitchFamily="65" charset="-122"/>
                <a:ea typeface="宋体" pitchFamily="65" charset="-122"/>
              </a:rPr>
              <a:t>大器。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②匠心之道,看似无着处,实则有迹可循。有一本叫《匠人精神》的书,这样讲成为一流工匠的“守破</a:t>
            </a:r>
            <a:br>
              <a:rPr dirty="0"/>
            </a:br>
            <a:r>
              <a:rPr lang="zh-CN" altLang="en-US" sz="1417" kern="0" dirty="0">
                <a:solidFill>
                  <a:srgbClr val="000000"/>
                </a:solidFill>
                <a:latin typeface="Times New Roman" pitchFamily="65" charset="-122"/>
                <a:ea typeface="宋体" pitchFamily="65" charset="-122"/>
              </a:rPr>
              <a:t>离”:跟着师傅修业谓之“守”,在传承中加入自己想法谓之“破”,开创自己新境界谓之“离”。由此我</a:t>
            </a:r>
            <a:endParaRPr lang="zh-CN" altLang="en-US" dirty="0"/>
          </a:p>
        </p:txBody>
      </p:sp>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61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们也可以引申为各行业的匠心之道:守,以理想为基,久久为功而不改初衷,精益求精而臻于至善;破,以思考</a:t>
            </a:r>
            <a:br/>
            <a:r>
              <a:rPr lang="zh-CN" altLang="en-US" sz="1417" kern="0" dirty="0">
                <a:solidFill>
                  <a:srgbClr val="000000"/>
                </a:solidFill>
                <a:latin typeface="Times New Roman" pitchFamily="65" charset="-122"/>
                <a:ea typeface="宋体" pitchFamily="65" charset="-122"/>
              </a:rPr>
              <a:t>为底,无思考则无变化,无变化则始终是老样子,学而思才能“芳林新叶催陈叶”;离,以创新为核,有非同寻</a:t>
            </a:r>
            <a:br/>
            <a:r>
              <a:rPr lang="zh-CN" altLang="en-US" sz="1417" kern="0" dirty="0">
                <a:solidFill>
                  <a:srgbClr val="000000"/>
                </a:solidFill>
                <a:latin typeface="Times New Roman" pitchFamily="65" charset="-122"/>
                <a:ea typeface="宋体" pitchFamily="65" charset="-122"/>
              </a:rPr>
              <a:t>常的构想,方能“人无我有,人有我强”。草婴、贺友直等的艺术造诣,可说是对此的生动诠释。善于“守</a:t>
            </a:r>
            <a:br/>
            <a:r>
              <a:rPr lang="zh-CN" altLang="en-US" sz="1417" kern="0" dirty="0">
                <a:solidFill>
                  <a:srgbClr val="000000"/>
                </a:solidFill>
                <a:latin typeface="Times New Roman" pitchFamily="65" charset="-122"/>
                <a:ea typeface="宋体" pitchFamily="65" charset="-122"/>
              </a:rPr>
              <a:t>破离”,何愁不能有所创造,有所成就?</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③守,</a:t>
            </a:r>
            <a:r>
              <a:rPr lang="zh-CN" altLang="en-US" sz="1417" u="sng" kern="0" dirty="0">
                <a:solidFill>
                  <a:srgbClr val="000000"/>
                </a:solidFill>
                <a:latin typeface="Times New Roman" pitchFamily="65" charset="-122"/>
                <a:ea typeface="宋体" pitchFamily="65" charset="-122"/>
              </a:rPr>
              <a:t>　A    </a:t>
            </a:r>
            <a:r>
              <a:rPr lang="zh-CN" altLang="en-US" sz="1417" kern="0" dirty="0">
                <a:solidFill>
                  <a:srgbClr val="000000"/>
                </a:solidFill>
                <a:latin typeface="Times New Roman" pitchFamily="65" charset="-122"/>
                <a:ea typeface="宋体" pitchFamily="65" charset="-122"/>
              </a:rPr>
              <a:t>。当年,法拉第要弟子每天记录实验结果,弟子觉得这事枯燥乏味没意义,不久就走了。后来,法</a:t>
            </a:r>
            <a:br/>
            <a:r>
              <a:rPr lang="zh-CN" altLang="en-US" sz="1417" kern="0" dirty="0">
                <a:solidFill>
                  <a:srgbClr val="000000"/>
                </a:solidFill>
                <a:latin typeface="Times New Roman" pitchFamily="65" charset="-122"/>
                <a:ea typeface="宋体" pitchFamily="65" charset="-122"/>
              </a:rPr>
              <a:t>拉第因电磁学方面的重大发现而获得殊荣,面对一事无成又找上门来的弟子,他说自己不过是把弟子认为</a:t>
            </a:r>
            <a:br/>
            <a:r>
              <a:rPr lang="zh-CN" altLang="en-US" sz="1417" kern="0" dirty="0">
                <a:solidFill>
                  <a:srgbClr val="000000"/>
                </a:solidFill>
                <a:latin typeface="Times New Roman" pitchFamily="65" charset="-122"/>
                <a:ea typeface="宋体" pitchFamily="65" charset="-122"/>
              </a:rPr>
              <a:t>没意义的事坚持了10年,在记下数千个“NO”之后,终于写下了一个“YES”。今天,有的研究者缺少坐</a:t>
            </a:r>
            <a:br/>
            <a:r>
              <a:rPr lang="zh-CN" altLang="en-US" sz="1417" kern="0" dirty="0">
                <a:solidFill>
                  <a:srgbClr val="000000"/>
                </a:solidFill>
                <a:latin typeface="Times New Roman" pitchFamily="65" charset="-122"/>
                <a:ea typeface="宋体" pitchFamily="65" charset="-122"/>
              </a:rPr>
              <a:t>“十年冷板凳”的决心和毅力,耐不了寂寞,稳不住心神。有的人在立项资助“诱惑”下,频繁转换科研</a:t>
            </a:r>
            <a:br/>
            <a:r>
              <a:rPr lang="zh-CN" altLang="en-US" sz="1417" kern="0" dirty="0">
                <a:solidFill>
                  <a:srgbClr val="000000"/>
                </a:solidFill>
                <a:latin typeface="Times New Roman" pitchFamily="65" charset="-122"/>
                <a:ea typeface="宋体" pitchFamily="65" charset="-122"/>
              </a:rPr>
              <a:t>“频道”,甲地优惠到甲地,乙地优惠又跑回乙地。心上长草“守不住”,飘移不定,又如何能把一件事干到</a:t>
            </a:r>
            <a:br/>
            <a:r>
              <a:rPr lang="zh-CN" altLang="en-US" sz="1417" kern="0" dirty="0">
                <a:solidFill>
                  <a:srgbClr val="000000"/>
                </a:solidFill>
                <a:latin typeface="Times New Roman" pitchFamily="65" charset="-122"/>
                <a:ea typeface="宋体" pitchFamily="65" charset="-122"/>
              </a:rPr>
              <a:t>极致?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④破,</a:t>
            </a:r>
            <a:r>
              <a:rPr lang="zh-CN" altLang="en-US" sz="1417" u="sng" kern="0" dirty="0">
                <a:solidFill>
                  <a:srgbClr val="000000"/>
                </a:solidFill>
                <a:latin typeface="Times New Roman" pitchFamily="65" charset="-122"/>
                <a:ea typeface="宋体" pitchFamily="65" charset="-122"/>
              </a:rPr>
              <a:t>　B    </a:t>
            </a:r>
            <a:r>
              <a:rPr lang="zh-CN" altLang="en-US" sz="1417" kern="0" dirty="0">
                <a:solidFill>
                  <a:srgbClr val="000000"/>
                </a:solidFill>
                <a:latin typeface="Times New Roman" pitchFamily="65" charset="-122"/>
                <a:ea typeface="宋体" pitchFamily="65" charset="-122"/>
              </a:rPr>
              <a:t>。齐白石说:“学我者生,似我者死。”这是要后人不能止步于临摹,而要学其神韵善突破。一</a:t>
            </a:r>
            <a:endParaRPr lang="zh-CN" altLang="en-US"/>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种现象存在已久,学某某而安于做“小某某”或“小小某某”。如同“受过训练的跳蚤”,即使盖板已拿</a:t>
            </a:r>
            <a:br/>
            <a:r>
              <a:rPr lang="zh-CN" altLang="en-US" sz="1417" kern="0" dirty="0">
                <a:solidFill>
                  <a:srgbClr val="000000"/>
                </a:solidFill>
                <a:latin typeface="Times New Roman" pitchFamily="65" charset="-122"/>
                <a:ea typeface="宋体" pitchFamily="65" charset="-122"/>
              </a:rPr>
              <a:t>掉,也不会越过原有高度。没有“破”,“守”则成墨守成规,“离”则无从谈起。没有最好,只有更好。前</a:t>
            </a:r>
            <a:br/>
            <a:r>
              <a:rPr lang="zh-CN" altLang="en-US" sz="1417" kern="0" dirty="0">
                <a:solidFill>
                  <a:srgbClr val="000000"/>
                </a:solidFill>
                <a:latin typeface="Times New Roman" pitchFamily="65" charset="-122"/>
                <a:ea typeface="宋体" pitchFamily="65" charset="-122"/>
              </a:rPr>
              <a:t>人技艺再高,也终究有局限性。小疑小进,大疑大进。扬前人所长而补其短,方能在推陈出新中别开生面。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⑤离,</a:t>
            </a:r>
            <a:r>
              <a:rPr lang="zh-CN" altLang="en-US" sz="1417" u="sng" kern="0" dirty="0">
                <a:solidFill>
                  <a:srgbClr val="000000"/>
                </a:solidFill>
                <a:latin typeface="Times New Roman" pitchFamily="65" charset="-122"/>
                <a:ea typeface="宋体" pitchFamily="65" charset="-122"/>
              </a:rPr>
              <a:t>　C    </a:t>
            </a:r>
            <a:r>
              <a:rPr lang="zh-CN" altLang="en-US" sz="1417" kern="0" dirty="0">
                <a:solidFill>
                  <a:srgbClr val="000000"/>
                </a:solidFill>
                <a:latin typeface="Times New Roman" pitchFamily="65" charset="-122"/>
                <a:ea typeface="宋体" pitchFamily="65" charset="-122"/>
              </a:rPr>
              <a:t>。当年,女科学家麦克林托克发现“跳跃基因”。因其“离经叛道”,同行骂她疯了。多年后,</a:t>
            </a:r>
            <a:br/>
            <a:r>
              <a:rPr lang="zh-CN" altLang="en-US" sz="1417" kern="0" dirty="0">
                <a:solidFill>
                  <a:srgbClr val="000000"/>
                </a:solidFill>
                <a:latin typeface="Times New Roman" pitchFamily="65" charset="-122"/>
                <a:ea typeface="宋体" pitchFamily="65" charset="-122"/>
              </a:rPr>
              <a:t>其成果才得到承认,她也因此获诺贝尔奖。“破”属于推陈出新,是横向进步;“离”属于颠覆性创新,是</a:t>
            </a:r>
            <a:br/>
            <a:r>
              <a:rPr lang="zh-CN" altLang="en-US" sz="1417" kern="0" dirty="0">
                <a:solidFill>
                  <a:srgbClr val="000000"/>
                </a:solidFill>
                <a:latin typeface="Times New Roman" pitchFamily="65" charset="-122"/>
                <a:ea typeface="宋体" pitchFamily="65" charset="-122"/>
              </a:rPr>
              <a:t>纵向进步。历史的高峰永无止境,“不日新者必日退”。多些颠覆性创新,才会有一个又一个“山外山、</a:t>
            </a:r>
            <a:br/>
            <a:r>
              <a:rPr lang="zh-CN" altLang="en-US" sz="1417" kern="0" dirty="0">
                <a:solidFill>
                  <a:srgbClr val="000000"/>
                </a:solidFill>
                <a:latin typeface="Times New Roman" pitchFamily="65" charset="-122"/>
                <a:ea typeface="宋体" pitchFamily="65" charset="-122"/>
              </a:rPr>
              <a:t>峰外峰”。对新发现应先察而勿先骂,宽容“离经叛道”,激励“异想天开”,为颠覆性创新批量出现营造</a:t>
            </a:r>
            <a:br/>
            <a:r>
              <a:rPr lang="zh-CN" altLang="en-US" sz="1417" kern="0" dirty="0">
                <a:solidFill>
                  <a:srgbClr val="000000"/>
                </a:solidFill>
                <a:latin typeface="Times New Roman" pitchFamily="65" charset="-122"/>
                <a:ea typeface="宋体" pitchFamily="65" charset="-122"/>
              </a:rPr>
              <a:t>优良土壤。</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⑥“技可进乎道,艺可通乎神。”匠心是精雕细刻和精益求精之心,是追求卓越不断超越之心,是破除成见</a:t>
            </a:r>
            <a:br/>
            <a:r>
              <a:rPr lang="zh-CN" altLang="en-US" sz="1417" kern="0" dirty="0">
                <a:solidFill>
                  <a:srgbClr val="000000"/>
                </a:solidFill>
                <a:latin typeface="Times New Roman" pitchFamily="65" charset="-122"/>
                <a:ea typeface="宋体" pitchFamily="65" charset="-122"/>
              </a:rPr>
              <a:t>不断创新之心。匠心之道贵在“守破离”。</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(选自《人民日报》)</a:t>
            </a:r>
            <a:endParaRPr lang="zh-CN" altLang="en-US"/>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84777"/>
            <a:ext cx="8505000" cy="3642800"/>
            <a:chOff x="720000" y="984777"/>
            <a:chExt cx="8505000" cy="3642800"/>
          </a:xfrm>
        </p:grpSpPr>
        <p:sp>
          <p:nvSpPr>
            <p:cNvPr id="2" name="TextBox 2"/>
            <p:cNvSpPr txBox="1"/>
            <p:nvPr/>
          </p:nvSpPr>
          <p:spPr>
            <a:xfrm>
              <a:off x="720000" y="984777"/>
              <a:ext cx="8505000" cy="33531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请把下列三句话放入文中A、B、C处。(填序号)(2分)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①意味着在突破和完善中超越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②意味着在颠覆成见中寻求新发现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③意味着长久等待和超常吃苦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B.</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C.</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本文论证思路清晰,请按提示把横线上的内容补充完整。(2分)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①用草婴和贺友直的事例引出论述的话题→②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→④强调“匠心之道贵在‘守破离’”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阅读③—⑤段,想一想下面这个论据放入哪一段比较合适,为什么?(2分)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昔孔夫子领七十二弟子周游列国十余年,不舍不弃,不离不散。风霜雨雪没有停止他前进的步伐,电掣雷鸣</a:t>
              </a:r>
              <a:endParaRPr lang="zh-CN" altLang="en-US" dirty="0"/>
            </a:p>
          </p:txBody>
        </p:sp>
        <p:sp>
          <p:nvSpPr>
            <p:cNvPr id="3" name="TextBox 2"/>
            <p:cNvSpPr txBox="1"/>
            <p:nvPr/>
          </p:nvSpPr>
          <p:spPr>
            <a:xfrm>
              <a:off x="720000" y="4302455"/>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没有摧毁他坚定的信念,饥饿贫寒没有熄灭他胸中的炽热,国君冷眼没有磨灭他克己复礼的意志。</a:t>
              </a:r>
              <a:endParaRPr lang="zh-CN" altLang="en-US"/>
            </a:p>
          </p:txBody>
        </p:sp>
      </p:gr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A.③　B.①　C.②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第③段以法拉第坚持10年的例子强调“守”意味着要耐住寂寞,稳住心神,这与第③句中的“长久</a:t>
            </a:r>
            <a:br>
              <a:rPr dirty="0"/>
            </a:br>
            <a:r>
              <a:rPr lang="zh-CN" altLang="en-US" sz="1417" kern="0" dirty="0">
                <a:solidFill>
                  <a:srgbClr val="000000"/>
                </a:solidFill>
                <a:latin typeface="Times New Roman" pitchFamily="65" charset="-122"/>
                <a:ea typeface="宋体" pitchFamily="65" charset="-122"/>
              </a:rPr>
              <a:t>等待”“超常吃苦”是相契合的;第④段的总结句“扬前人所长而补其短,方能在推陈出新中别开生面”</a:t>
            </a:r>
            <a:br>
              <a:rPr dirty="0"/>
            </a:br>
            <a:r>
              <a:rPr lang="zh-CN" altLang="en-US" sz="1417" kern="0" dirty="0">
                <a:solidFill>
                  <a:srgbClr val="000000"/>
                </a:solidFill>
                <a:latin typeface="Times New Roman" pitchFamily="65" charset="-122"/>
                <a:ea typeface="宋体" pitchFamily="65" charset="-122"/>
              </a:rPr>
              <a:t>与第①句中的“在突破和完善中超越”传达的意思是一致的;第⑤段中的关键句“‘离’属于颠覆性创</a:t>
            </a:r>
            <a:br>
              <a:rPr dirty="0"/>
            </a:br>
            <a:r>
              <a:rPr lang="zh-CN" altLang="en-US" sz="1417" kern="0" dirty="0">
                <a:solidFill>
                  <a:srgbClr val="000000"/>
                </a:solidFill>
                <a:latin typeface="Times New Roman" pitchFamily="65" charset="-122"/>
                <a:ea typeface="宋体" pitchFamily="65" charset="-122"/>
              </a:rPr>
              <a:t>新,是纵向进步”与第②句中的“在颠覆成见中寻求新发现”相吻合。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   ②总说何谓“守破离”　③分别论述“守”“破”“离”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本题考查把握论证思路、概括内容的能力。概括文本相关部分的内容,把握文段关键词句是最快</a:t>
            </a:r>
            <a:br>
              <a:rPr dirty="0"/>
            </a:br>
            <a:r>
              <a:rPr lang="zh-CN" altLang="en-US" sz="1417" kern="0" dirty="0">
                <a:solidFill>
                  <a:srgbClr val="000000"/>
                </a:solidFill>
                <a:latin typeface="Times New Roman" pitchFamily="65" charset="-122"/>
                <a:ea typeface="宋体" pitchFamily="65" charset="-122"/>
              </a:rPr>
              <a:t>捷的解答方法。第②段承接第①段的话题“匠心之道”提出“守破离”,③④⑤段的中心句分别是每一</a:t>
            </a:r>
            <a:br>
              <a:rPr dirty="0"/>
            </a:br>
            <a:r>
              <a:rPr lang="zh-CN" altLang="en-US" sz="1417" kern="0" dirty="0">
                <a:solidFill>
                  <a:srgbClr val="000000"/>
                </a:solidFill>
                <a:latin typeface="Times New Roman" pitchFamily="65" charset="-122"/>
                <a:ea typeface="宋体" pitchFamily="65" charset="-122"/>
              </a:rPr>
              <a:t>段的第一句,分别论述“守”“破”“离”。第⑥段总结全文,强调中心论点。</a:t>
            </a:r>
            <a:endParaRPr lang="zh-CN" altLang="en-US" dirty="0"/>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762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放入第③段。孔子这个论据证明了第③段的观点:守,意味着长久的等待和超常吃苦。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概括材料的主要内容:孔子领七十二弟子周游列国十余年,不管外界环境多么恶劣都坚守自己的信</a:t>
            </a:r>
            <a:br>
              <a:rPr dirty="0"/>
            </a:br>
            <a:r>
              <a:rPr lang="zh-CN" altLang="en-US" sz="1417" kern="0" dirty="0">
                <a:solidFill>
                  <a:srgbClr val="000000"/>
                </a:solidFill>
                <a:latin typeface="Times New Roman" pitchFamily="65" charset="-122"/>
                <a:ea typeface="宋体" pitchFamily="65" charset="-122"/>
              </a:rPr>
              <a:t>念。突出强调了孔子的“守”,这可以作为事实论据论证第③段的观点“守,意味着长久等待和超长吃</a:t>
            </a:r>
            <a:br>
              <a:rPr dirty="0"/>
            </a:br>
            <a:r>
              <a:rPr lang="zh-CN" altLang="en-US" sz="1417" kern="0" dirty="0">
                <a:solidFill>
                  <a:srgbClr val="000000"/>
                </a:solidFill>
                <a:latin typeface="Times New Roman" pitchFamily="65" charset="-122"/>
                <a:ea typeface="宋体" pitchFamily="65" charset="-122"/>
              </a:rPr>
              <a:t>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议论文的论据分为两种:事实论据和道理论据。事实论据包括史实、典型的事例、确凿的数</a:t>
            </a:r>
            <a:br>
              <a:rPr dirty="0"/>
            </a:br>
            <a:r>
              <a:rPr lang="zh-CN" altLang="en-US" sz="1417" kern="0" dirty="0">
                <a:solidFill>
                  <a:srgbClr val="000000"/>
                </a:solidFill>
                <a:latin typeface="Times New Roman" pitchFamily="65" charset="-122"/>
                <a:ea typeface="宋体" pitchFamily="65" charset="-122"/>
              </a:rPr>
              <a:t>据等;道理论据一般包括人们公认的正确可行的道理、格言、定理等。</a:t>
            </a:r>
            <a:endParaRPr lang="zh-CN" altLang="en-US" dirty="0"/>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832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(2016长沙,18—20)议论文阅读。(8分)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担当是引领人生的旗帜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在短短一万多字的《论语》中,“君子”这个词竟出现了一百多次。大圣人孔子在为我们勾勒出人们心</a:t>
            </a:r>
            <a:br>
              <a:rPr dirty="0"/>
            </a:br>
            <a:r>
              <a:rPr lang="zh-CN" altLang="en-US" sz="1417" kern="0" dirty="0">
                <a:solidFill>
                  <a:srgbClr val="000000"/>
                </a:solidFill>
                <a:latin typeface="Times New Roman" pitchFamily="65" charset="-122"/>
                <a:ea typeface="宋体" pitchFamily="65" charset="-122"/>
              </a:rPr>
              <a:t>目中理想的君子形象的同时,也提出了君子最基本的人格标准:做一个有担当的人。担当精神,是我们核心</a:t>
            </a:r>
            <a:br>
              <a:rPr dirty="0"/>
            </a:br>
            <a:r>
              <a:rPr lang="zh-CN" altLang="en-US" sz="1417" kern="0" dirty="0">
                <a:solidFill>
                  <a:srgbClr val="000000"/>
                </a:solidFill>
                <a:latin typeface="Times New Roman" pitchFamily="65" charset="-122"/>
                <a:ea typeface="宋体" pitchFamily="65" charset="-122"/>
              </a:rPr>
              <a:t>素养中的一个重要部分。我们若想在成功的道路上走得更远,就应该培养自己的担当精神。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那么,我们怎样才能拥有担当精神呢?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担当是一种责任。玄奘西去印度,跋山涉水,历经千难万险,始终牢记取经的职责,行程五万余里,终于将佛</a:t>
            </a:r>
            <a:br>
              <a:rPr dirty="0"/>
            </a:br>
            <a:r>
              <a:rPr lang="zh-CN" altLang="en-US" sz="1417" kern="0" dirty="0">
                <a:solidFill>
                  <a:srgbClr val="000000"/>
                </a:solidFill>
                <a:latin typeface="Times New Roman" pitchFamily="65" charset="-122"/>
                <a:ea typeface="宋体" pitchFamily="65" charset="-122"/>
              </a:rPr>
              <a:t>教圣经带到了中国并发扬光大。[甲]由此可见,责任是我们拥有担当精神的首要条件,在历史的长河里,许</a:t>
            </a:r>
            <a:br>
              <a:rPr dirty="0"/>
            </a:br>
            <a:r>
              <a:rPr lang="zh-CN" altLang="en-US" sz="1417" kern="0" dirty="0">
                <a:solidFill>
                  <a:srgbClr val="000000"/>
                </a:solidFill>
                <a:latin typeface="Times New Roman" pitchFamily="65" charset="-122"/>
                <a:ea typeface="宋体" pitchFamily="65" charset="-122"/>
              </a:rPr>
              <a:t>多有志之士身处困境时,都是依靠责任感克服重重困难,担当起自己的责任的。</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　①    </a:t>
            </a:r>
            <a:r>
              <a:rPr lang="zh-CN" altLang="en-US" sz="1417" kern="0" dirty="0">
                <a:solidFill>
                  <a:srgbClr val="000000"/>
                </a:solidFill>
                <a:latin typeface="Times New Roman" pitchFamily="65" charset="-122"/>
                <a:ea typeface="宋体" pitchFamily="65" charset="-122"/>
              </a:rPr>
              <a:t>。鸦片祸国之际,林则徐以“苟利国家生死以,岂因祸福避趋之”的勇气挺身而出,披肝沥胆,虎门销</a:t>
            </a:r>
            <a:endParaRPr lang="zh-CN" altLang="en-US" dirty="0"/>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3259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烟;戊戌变法时,谭嗣同毅然拒绝他人劝他逃跑的建议,以“我自横刀向天笑”的勇气直面保守派的屠刀,</a:t>
            </a:r>
            <a:br>
              <a:rPr dirty="0"/>
            </a:br>
            <a:r>
              <a:rPr lang="zh-CN" altLang="en-US" sz="1417" kern="0" dirty="0">
                <a:solidFill>
                  <a:srgbClr val="000000"/>
                </a:solidFill>
                <a:latin typeface="Times New Roman" pitchFamily="65" charset="-122"/>
                <a:ea typeface="宋体" pitchFamily="65" charset="-122"/>
              </a:rPr>
              <a:t>以鲜血捍卫了自己的变法理想。由此可见,</a:t>
            </a:r>
            <a:r>
              <a:rPr lang="zh-CN" altLang="en-US" sz="1417" u="sng" kern="0" dirty="0">
                <a:solidFill>
                  <a:srgbClr val="000000"/>
                </a:solidFill>
                <a:latin typeface="Times New Roman" pitchFamily="65" charset="-122"/>
                <a:ea typeface="宋体" pitchFamily="65" charset="-122"/>
              </a:rPr>
              <a:t>　②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担当是一种境界。古往今来,有许多义士仁人,心怀天下苍生,向我们诠释着担当的境界。虽然遭遇贬谪,范</a:t>
            </a:r>
            <a:br>
              <a:rPr dirty="0"/>
            </a:br>
            <a:r>
              <a:rPr lang="zh-CN" altLang="en-US" sz="1417" kern="0" dirty="0">
                <a:solidFill>
                  <a:srgbClr val="000000"/>
                </a:solidFill>
                <a:latin typeface="Times New Roman" pitchFamily="65" charset="-122"/>
                <a:ea typeface="宋体" pitchFamily="65" charset="-122"/>
              </a:rPr>
              <a:t>仲淹依然保持“先天下之忧而忧,后天下之乐而乐”的境界;[乙]孔子曾经说过:“士而怀居,不足以为士</a:t>
            </a:r>
            <a:br>
              <a:rPr dirty="0"/>
            </a:br>
            <a:r>
              <a:rPr lang="zh-CN" altLang="en-US" sz="1417" kern="0" dirty="0">
                <a:solidFill>
                  <a:srgbClr val="000000"/>
                </a:solidFill>
                <a:latin typeface="Times New Roman" pitchFamily="65" charset="-122"/>
                <a:ea typeface="宋体" pitchFamily="65" charset="-122"/>
              </a:rPr>
              <a:t>矣。”意思是说,如果一个人整天只想着自己的小家庭,那么这个人就不可能成为真正的君子。由此可见,</a:t>
            </a:r>
            <a:br>
              <a:rPr dirty="0"/>
            </a:br>
            <a:r>
              <a:rPr lang="zh-CN" altLang="en-US" sz="1417" kern="0" dirty="0">
                <a:solidFill>
                  <a:srgbClr val="000000"/>
                </a:solidFill>
                <a:latin typeface="Times New Roman" pitchFamily="65" charset="-122"/>
                <a:ea typeface="宋体" pitchFamily="65" charset="-122"/>
              </a:rPr>
              <a:t>境界能使我们的担当变得更有价值,更有意义。当我们从“小我”的世界里走出,拥有放眼天下的胸怀时,</a:t>
            </a:r>
            <a:br>
              <a:rPr dirty="0"/>
            </a:br>
            <a:r>
              <a:rPr lang="zh-CN" altLang="en-US" sz="1417" kern="0" dirty="0">
                <a:solidFill>
                  <a:srgbClr val="000000"/>
                </a:solidFill>
                <a:latin typeface="Times New Roman" pitchFamily="65" charset="-122"/>
                <a:ea typeface="宋体" pitchFamily="65" charset="-122"/>
              </a:rPr>
              <a:t>我们所做的一切就会被注入时间的防腐剂,流芳千古。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担当是生命水平高下的水银柱,是引领我们书写美好人生的旗帜。一代又一代,一辈又一辈,先人们用实际</a:t>
            </a:r>
            <a:br>
              <a:rPr dirty="0"/>
            </a:br>
            <a:r>
              <a:rPr lang="zh-CN" altLang="en-US" sz="1417" kern="0" dirty="0">
                <a:solidFill>
                  <a:srgbClr val="000000"/>
                </a:solidFill>
                <a:latin typeface="Times New Roman" pitchFamily="65" charset="-122"/>
                <a:ea typeface="宋体" pitchFamily="65" charset="-122"/>
              </a:rPr>
              <a:t>行动告诉我们:做人,必须要有所担当!</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的起点。成功不是登山,登上了珠穆朗玛峰,这世界便不再有更高的山峰。更何况,也不会有一个登顶者,一</a:t>
            </a:r>
            <a:br/>
            <a:r>
              <a:rPr lang="zh-CN" altLang="en-US" sz="1417" kern="0" dirty="0">
                <a:solidFill>
                  <a:srgbClr val="000000"/>
                </a:solidFill>
                <a:latin typeface="Times New Roman" pitchFamily="65" charset="-122"/>
                <a:ea typeface="宋体" pitchFamily="65" charset="-122"/>
              </a:rPr>
              <a:t>直待在最高处。他必须下来,这是自然规律,是天道对人的一种制约。这种制约让人自省,让人感到自身力</a:t>
            </a:r>
            <a:br/>
            <a:r>
              <a:rPr lang="zh-CN" altLang="en-US" sz="1417" kern="0" dirty="0">
                <a:solidFill>
                  <a:srgbClr val="000000"/>
                </a:solidFill>
                <a:latin typeface="Times New Roman" pitchFamily="65" charset="-122"/>
                <a:ea typeface="宋体" pitchFamily="65" charset="-122"/>
              </a:rPr>
              <a:t>量的同时,也感到自身的局限。自然和历史的规律不会让一个幸运的登顶者在世界的绝顶处永远沉醉于</a:t>
            </a:r>
            <a:br/>
            <a:r>
              <a:rPr lang="zh-CN" altLang="en-US" sz="1417" kern="0" dirty="0">
                <a:solidFill>
                  <a:srgbClr val="000000"/>
                </a:solidFill>
                <a:latin typeface="Times New Roman" pitchFamily="65" charset="-122"/>
                <a:ea typeface="宋体" pitchFamily="65" charset="-122"/>
              </a:rPr>
              <a:t>成功的眩晕!所以,我想,感悟成功,就是感悟成功的内涵。</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③成功者可能走向新的成功,成功者也可能在辉煌一刻后,走入永远的平凡。这里,就有了两种危险。一种,</a:t>
            </a:r>
            <a:br/>
            <a:r>
              <a:rPr lang="zh-CN" altLang="en-US" sz="1417" kern="0" dirty="0">
                <a:solidFill>
                  <a:srgbClr val="000000"/>
                </a:solidFill>
                <a:latin typeface="Times New Roman" pitchFamily="65" charset="-122"/>
                <a:ea typeface="宋体" pitchFamily="65" charset="-122"/>
              </a:rPr>
              <a:t>成功者头上套着光环,开始远离自己的事业,谋取更多的功名;一种,把短暂的成功当成永远的幻觉,犹如一</a:t>
            </a:r>
            <a:br/>
            <a:r>
              <a:rPr lang="zh-CN" altLang="en-US" sz="1417" kern="0" dirty="0">
                <a:solidFill>
                  <a:srgbClr val="000000"/>
                </a:solidFill>
                <a:latin typeface="Times New Roman" pitchFamily="65" charset="-122"/>
                <a:ea typeface="宋体" pitchFamily="65" charset="-122"/>
              </a:rPr>
              <a:t>个在过多的氧气中昏昏欲睡的人。其实,不同海拔氧气的含量早由自然规律做了规定,因为缺氧而眩晕,因</a:t>
            </a:r>
            <a:br/>
            <a:r>
              <a:rPr lang="zh-CN" altLang="en-US" sz="1417" kern="0" dirty="0">
                <a:solidFill>
                  <a:srgbClr val="000000"/>
                </a:solidFill>
                <a:latin typeface="Times New Roman" pitchFamily="65" charset="-122"/>
                <a:ea typeface="宋体" pitchFamily="65" charset="-122"/>
              </a:rPr>
              <a:t>为氧气过多而昏睡,都是人自身的不适应。自然界就用这样的方式提醒人类,并根据人类的适应程度优胜</a:t>
            </a:r>
            <a:br/>
            <a:r>
              <a:rPr lang="zh-CN" altLang="en-US" sz="1417" kern="0" dirty="0">
                <a:solidFill>
                  <a:srgbClr val="000000"/>
                </a:solidFill>
                <a:latin typeface="Times New Roman" pitchFamily="65" charset="-122"/>
                <a:ea typeface="宋体" pitchFamily="65" charset="-122"/>
              </a:rPr>
              <a:t>劣汰。而在人生的道路上,社会的机制也是一个永恒的法则,它制造成功,也制造失败。在用成功制造成功</a:t>
            </a:r>
            <a:br/>
            <a:r>
              <a:rPr lang="zh-CN" altLang="en-US" sz="1417" kern="0" dirty="0">
                <a:solidFill>
                  <a:srgbClr val="000000"/>
                </a:solidFill>
                <a:latin typeface="Times New Roman" pitchFamily="65" charset="-122"/>
                <a:ea typeface="宋体" pitchFamily="65" charset="-122"/>
              </a:rPr>
              <a:t>的同时,也用成功制造出更多的失败。所以,我想,感悟成功,</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④今天,社会对成功者的所谓关注,过于注重成功本身,而不太关注走向成功的途径,这其实才是全社会应该</a:t>
            </a:r>
            <a:endParaRPr lang="zh-CN" altLang="en-US"/>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269991"/>
            <a:ext cx="8505000" cy="2988526"/>
            <a:chOff x="720000" y="912801"/>
            <a:chExt cx="8505000" cy="2988526"/>
          </a:xfrm>
        </p:grpSpPr>
        <p:sp>
          <p:nvSpPr>
            <p:cNvPr id="2" name="TextBox 2"/>
            <p:cNvSpPr txBox="1"/>
            <p:nvPr/>
          </p:nvSpPr>
          <p:spPr>
            <a:xfrm>
              <a:off x="720000" y="1244574"/>
              <a:ext cx="8505000" cy="26567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A.君子的担当。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B.若想成为君子,就必须有所担当。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C.担当是引领人生的旗帜。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D.我们应该培养自己的担当精神。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从下面四句话中选择最恰当的两句分别填入文中的[甲][乙]两处,最恰当的一项是(2分)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①司马迁因“李陵之祸”饱受摧残,但不忘自己的使命,依然坚持写作,创作出了堪称“史家之绝唱,无韵之</a:t>
              </a:r>
              <a:br>
                <a:rPr dirty="0"/>
              </a:br>
              <a:r>
                <a:rPr lang="zh-CN" altLang="en-US" sz="1417" kern="0" dirty="0">
                  <a:solidFill>
                    <a:srgbClr val="000000"/>
                  </a:solidFill>
                  <a:latin typeface="Times New Roman" pitchFamily="65" charset="-122"/>
                  <a:ea typeface="宋体" pitchFamily="65" charset="-122"/>
                </a:rPr>
                <a:t>离骚”的巨著《史记》。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②在痛苦失意中,李白并没有丧失信心,依然坚信“长风破浪会有时,直挂云帆济沧海”。</a:t>
              </a:r>
              <a:endParaRPr lang="zh-CN" altLang="en-US" dirty="0"/>
            </a:p>
          </p:txBody>
        </p:sp>
        <p:sp>
          <p:nvSpPr>
            <p:cNvPr id="3" name="TextBox 2"/>
            <p:cNvSpPr txBox="1"/>
            <p:nvPr/>
          </p:nvSpPr>
          <p:spPr>
            <a:xfrm>
              <a:off x="720000" y="91280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对本文的中心论点概括最恰当、最简明的一项是(2分)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gr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960537"/>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A.①②　　　B.①③　　　C.②③　　　D.②④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根据文意,在文中两处空白处填上适当的句子。(4分)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4" name="TextBox 2"/>
          <p:cNvSpPr txBox="1"/>
          <p:nvPr/>
        </p:nvSpPr>
        <p:spPr>
          <a:xfrm>
            <a:off x="720000" y="1269991"/>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③虽然茅屋被秋风吹破,境遇困苦的杜甫仍心忧天下,高呼“安得广厦千万间,大庇天下寒士俱欢颜”。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④虽然有高官厚禄的诱惑,庄子还是选择在濮水边悠然垂钓,享受山林中晴岚落日的美好。</a:t>
            </a:r>
            <a:endParaRPr lang="zh-CN" altLang="en-US" dirty="0"/>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本文的中心论点是第一段的最后一句,“我们若想在成功的道路上走得更远,就应该培养自己</a:t>
            </a:r>
            <a:br>
              <a:rPr dirty="0"/>
            </a:br>
            <a:r>
              <a:rPr lang="zh-CN" altLang="en-US" sz="1417" kern="0" dirty="0">
                <a:solidFill>
                  <a:srgbClr val="000000"/>
                </a:solidFill>
                <a:latin typeface="Times New Roman" pitchFamily="65" charset="-122"/>
                <a:ea typeface="宋体" pitchFamily="65" charset="-122"/>
              </a:rPr>
              <a:t>的担当精神”。D项最接近。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a:t>
            </a:r>
            <a:r>
              <a:rPr lang="zh-CN" altLang="en-US" sz="1417" kern="0" dirty="0">
                <a:solidFill>
                  <a:srgbClr val="000000"/>
                </a:solidFill>
                <a:latin typeface="Times New Roman" pitchFamily="65" charset="-122"/>
                <a:ea typeface="宋体" pitchFamily="65" charset="-122"/>
              </a:rPr>
              <a:t>　明确论点是作者对所议论的问题(事件、现象、人物、观念等)所持的见解和主张。议论文的</a:t>
            </a:r>
            <a:br>
              <a:rPr dirty="0"/>
            </a:br>
            <a:r>
              <a:rPr lang="zh-CN" altLang="en-US" sz="1417" kern="0" dirty="0">
                <a:solidFill>
                  <a:srgbClr val="000000"/>
                </a:solidFill>
                <a:latin typeface="Times New Roman" pitchFamily="65" charset="-122"/>
                <a:ea typeface="宋体" pitchFamily="65" charset="-122"/>
              </a:rPr>
              <a:t>中心论点一般是标题或首段、末段中的某一句。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司马迁完成《史记》是有责任心的表现,所以[甲]处填①;杜甫的举动是心忧天下,和第五段的</a:t>
            </a:r>
            <a:br>
              <a:rPr dirty="0"/>
            </a:br>
            <a:r>
              <a:rPr lang="zh-CN" altLang="en-US" sz="1417" kern="0" dirty="0">
                <a:solidFill>
                  <a:srgbClr val="000000"/>
                </a:solidFill>
                <a:latin typeface="Times New Roman" pitchFamily="65" charset="-122"/>
                <a:ea typeface="宋体" pitchFamily="65" charset="-122"/>
              </a:rPr>
              <a:t>意境相符,所以[乙]处填③。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思路分析</a:t>
            </a:r>
            <a:r>
              <a:rPr lang="zh-CN" altLang="en-US" sz="1417" kern="0" dirty="0">
                <a:solidFill>
                  <a:srgbClr val="000000"/>
                </a:solidFill>
                <a:latin typeface="Times New Roman" pitchFamily="65" charset="-122"/>
                <a:ea typeface="宋体" pitchFamily="65" charset="-122"/>
              </a:rPr>
              <a:t>　[甲][乙]所在的段落论述的分论点分别是“担当是一种责任”“担当是一种境界”,①②③④</a:t>
            </a:r>
            <a:br>
              <a:rPr dirty="0"/>
            </a:br>
            <a:r>
              <a:rPr lang="zh-CN" altLang="en-US" sz="1417" kern="0" dirty="0">
                <a:solidFill>
                  <a:srgbClr val="000000"/>
                </a:solidFill>
                <a:latin typeface="Times New Roman" pitchFamily="65" charset="-122"/>
                <a:ea typeface="宋体" pitchFamily="65" charset="-122"/>
              </a:rPr>
              <a:t>四句话突显的重点分别是责任心、自信、境界、无为随性,对号入座,得出答案。</a:t>
            </a:r>
            <a:endParaRPr lang="zh-CN" altLang="en-US" dirty="0"/>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1146757"/>
            <a:ext cx="8505000" cy="1980622"/>
            <a:chOff x="720000" y="1146757"/>
            <a:chExt cx="8505000" cy="1980622"/>
          </a:xfrm>
        </p:grpSpPr>
        <p:sp>
          <p:nvSpPr>
            <p:cNvPr id="2" name="TextBox 2"/>
            <p:cNvSpPr txBox="1"/>
            <p:nvPr/>
          </p:nvSpPr>
          <p:spPr>
            <a:xfrm>
              <a:off x="720000" y="1453203"/>
              <a:ext cx="8505000" cy="167417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任,敢于挺身而出,担当重任(意思相近即可)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①实际上是仿写,根据上下两个段落的第一句,“担当是一种责任”“担当是一种境界”,结合其所</a:t>
              </a:r>
              <a:br>
                <a:rPr dirty="0"/>
              </a:br>
              <a:r>
                <a:rPr lang="zh-CN" altLang="en-US" sz="1417" kern="0" dirty="0">
                  <a:solidFill>
                    <a:srgbClr val="000000"/>
                  </a:solidFill>
                  <a:latin typeface="Times New Roman" pitchFamily="65" charset="-122"/>
                  <a:ea typeface="宋体" pitchFamily="65" charset="-122"/>
                </a:rPr>
                <a:t>在的段落中的关键词“勇气”即可得出答案。②是对该段的总结,围绕“勇气”的作用来组织语言。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思路分析　文章的第三、四、五段是并列式的段落,从第三、五段中获得启示,①的格式是“担当是一</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种</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”。②是对论据的提炼概括,是对整段的总结。</a:t>
              </a:r>
              <a:endParaRPr lang="zh-CN" altLang="en-US" dirty="0"/>
            </a:p>
          </p:txBody>
        </p:sp>
        <p:sp>
          <p:nvSpPr>
            <p:cNvPr id="3" name="TextBox 2"/>
            <p:cNvSpPr txBox="1"/>
            <p:nvPr/>
          </p:nvSpPr>
          <p:spPr>
            <a:xfrm>
              <a:off x="720000" y="114675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①担当是一种勇气(意思相近即可)　②勇气能使我们在国家危亡、民族大义面前,不忘自己的责</a:t>
              </a:r>
              <a:endParaRPr lang="zh-CN" altLang="en-US" dirty="0"/>
            </a:p>
          </p:txBody>
        </p:sp>
      </p:grpSp>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r>
              <a:rPr lang="zh-CN" altLang="en-US" sz="1417" kern="0" dirty="0">
                <a:solidFill>
                  <a:srgbClr val="000000"/>
                </a:solidFill>
                <a:latin typeface="Times New Roman" pitchFamily="65" charset="-122"/>
                <a:ea typeface="宋体" pitchFamily="65" charset="-122"/>
              </a:rPr>
              <a:t>(2020安徽,9—12)阅读下文,回答问题。(17分)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儿童在教育过程中的成长,一定意义上就是在重演人类的发展史。我们的祖先通过劳动实现了人类文明</a:t>
            </a:r>
            <a:br>
              <a:rPr dirty="0"/>
            </a:br>
            <a:r>
              <a:rPr lang="zh-CN" altLang="en-US" sz="1417" kern="0" dirty="0">
                <a:solidFill>
                  <a:srgbClr val="000000"/>
                </a:solidFill>
                <a:latin typeface="Times New Roman" pitchFamily="65" charset="-122"/>
                <a:ea typeface="宋体" pitchFamily="65" charset="-122"/>
              </a:rPr>
              <a:t>的提升,我们每个人,特别是在儿童阶段的成长,都离不开劳动的淬炼。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《朱子家训》中说:“黎明即起,洒扫庭除,要内外整洁。”可见,古人讲究从细节培养生活自理的劳动习</a:t>
            </a:r>
            <a:br>
              <a:rPr dirty="0"/>
            </a:br>
            <a:r>
              <a:rPr lang="zh-CN" altLang="en-US" sz="1417" kern="0" dirty="0">
                <a:solidFill>
                  <a:srgbClr val="000000"/>
                </a:solidFill>
                <a:latin typeface="Times New Roman" pitchFamily="65" charset="-122"/>
                <a:ea typeface="宋体" pitchFamily="65" charset="-122"/>
              </a:rPr>
              <a:t>惯,从而保持身体和精神的基本健康。现在有的家长却不让孩子做家务或参加其他劳动,习惯大包大揽,目</a:t>
            </a:r>
            <a:br>
              <a:rPr dirty="0"/>
            </a:br>
            <a:r>
              <a:rPr lang="zh-CN" altLang="en-US" sz="1417" kern="0" dirty="0">
                <a:solidFill>
                  <a:srgbClr val="000000"/>
                </a:solidFill>
                <a:latin typeface="Times New Roman" pitchFamily="65" charset="-122"/>
                <a:ea typeface="宋体" pitchFamily="65" charset="-122"/>
              </a:rPr>
              <a:t>的是让孩子多点时间读书学习。然而,这却剥夺了孩子一个非常重要的全面“学以成人”的机会。家长</a:t>
            </a:r>
            <a:br>
              <a:rPr dirty="0"/>
            </a:br>
            <a:r>
              <a:rPr lang="zh-CN" altLang="en-US" sz="1417" kern="0" dirty="0">
                <a:solidFill>
                  <a:srgbClr val="000000"/>
                </a:solidFill>
                <a:latin typeface="Times New Roman" pitchFamily="65" charset="-122"/>
                <a:ea typeface="宋体" pitchFamily="65" charset="-122"/>
              </a:rPr>
              <a:t>这样的做法,并不一定能帮助孩子提升学业成绩,反而可能会让孩子在人格发展上出现不足,难以形成良好</a:t>
            </a:r>
            <a:br>
              <a:rPr dirty="0"/>
            </a:br>
            <a:r>
              <a:rPr lang="zh-CN" altLang="en-US" sz="1417" kern="0" dirty="0">
                <a:solidFill>
                  <a:srgbClr val="000000"/>
                </a:solidFill>
                <a:latin typeface="Times New Roman" pitchFamily="65" charset="-122"/>
                <a:ea typeface="宋体" pitchFamily="65" charset="-122"/>
              </a:rPr>
              <a:t>的意志品质和责任意识。我们必须谨记:尽管人类文明有了长足的发展,但劳动仍然是我们“学以成人”</a:t>
            </a:r>
            <a:br>
              <a:rPr dirty="0"/>
            </a:br>
            <a:r>
              <a:rPr lang="zh-CN" altLang="en-US" sz="1417" kern="0" dirty="0">
                <a:solidFill>
                  <a:srgbClr val="000000"/>
                </a:solidFill>
                <a:latin typeface="Times New Roman" pitchFamily="65" charset="-122"/>
                <a:ea typeface="宋体" pitchFamily="65" charset="-122"/>
              </a:rPr>
              <a:t>的基础性活动。</a:t>
            </a:r>
            <a:endParaRPr lang="zh-CN" altLang="en-US" dirty="0"/>
          </a:p>
        </p:txBody>
      </p:sp>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现代社会,劳动教育并不只是要锻炼体质,还要让儿童在劳动中学会生存,学会合作,学会创造,提高动手能</a:t>
            </a:r>
            <a:br>
              <a:rPr dirty="0"/>
            </a:br>
            <a:r>
              <a:rPr lang="zh-CN" altLang="en-US" sz="1417" kern="0" dirty="0">
                <a:solidFill>
                  <a:srgbClr val="000000"/>
                </a:solidFill>
                <a:latin typeface="Times New Roman" pitchFamily="65" charset="-122"/>
                <a:ea typeface="宋体" pitchFamily="65" charset="-122"/>
              </a:rPr>
              <a:t>力。这对于德育、智育、体育、美育都有重要影响。比如说,人类往往在劳动中创造美的世界,让儿童学</a:t>
            </a:r>
            <a:br>
              <a:rPr dirty="0"/>
            </a:br>
            <a:r>
              <a:rPr lang="zh-CN" altLang="en-US" sz="1417" kern="0" dirty="0">
                <a:solidFill>
                  <a:srgbClr val="000000"/>
                </a:solidFill>
                <a:latin typeface="Times New Roman" pitchFamily="65" charset="-122"/>
                <a:ea typeface="宋体" pitchFamily="65" charset="-122"/>
              </a:rPr>
              <a:t>习通过劳动创造美的世界,可以提升儿童的审美情趣。由于劳动教育关涉诸多方面的教育,因此必须系</a:t>
            </a:r>
            <a:br>
              <a:rPr dirty="0"/>
            </a:br>
            <a:r>
              <a:rPr lang="zh-CN" altLang="en-US" sz="1417" kern="0" dirty="0">
                <a:solidFill>
                  <a:srgbClr val="000000"/>
                </a:solidFill>
                <a:latin typeface="Times New Roman" pitchFamily="65" charset="-122"/>
                <a:ea typeface="宋体" pitchFamily="65" charset="-122"/>
              </a:rPr>
              <a:t>统、合理地加以推进。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(选自韩震《劳动是学以成人的基础》,《光明日报》2019年1月28日,有删改)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2019年长沙市普通中学教育质量综合评价数据显示:我市普通中学学生普遍具有正确的劳动价值观。86.</a:t>
            </a:r>
            <a:br>
              <a:rPr dirty="0"/>
            </a:br>
            <a:r>
              <a:rPr lang="zh-CN" altLang="en-US" sz="1417" kern="0" dirty="0">
                <a:solidFill>
                  <a:srgbClr val="000000"/>
                </a:solidFill>
                <a:latin typeface="Times New Roman" pitchFamily="65" charset="-122"/>
                <a:ea typeface="宋体" pitchFamily="65" charset="-122"/>
              </a:rPr>
              <a:t>79%的初中生和84.14%的高中生能正确认识劳动价值、尊重劳动、崇尚劳动;70.61%的初中生和72.38%</a:t>
            </a:r>
            <a:br>
              <a:rPr dirty="0"/>
            </a:br>
            <a:r>
              <a:rPr lang="zh-CN" altLang="en-US" sz="1417" kern="0" dirty="0">
                <a:solidFill>
                  <a:srgbClr val="000000"/>
                </a:solidFill>
                <a:latin typeface="Times New Roman" pitchFamily="65" charset="-122"/>
                <a:ea typeface="宋体" pitchFamily="65" charset="-122"/>
              </a:rPr>
              <a:t>的高中生热爱劳动;68.75%的初中生、76.97%的高中生将集中体现吃苦耐劳、敬业奋斗精神的“科学</a:t>
            </a:r>
            <a:endParaRPr lang="zh-CN" altLang="en-US" dirty="0"/>
          </a:p>
        </p:txBody>
      </p:sp>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6887"/>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家、教师、医生、工程师、警察、军人”等作为自己未来的理想职业。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调研也发现,我市仍有部分学生劳动习惯有待加强。1.65%的初中生和1.69%的高中生表示在家中“从</a:t>
            </a:r>
            <a:br>
              <a:rPr dirty="0"/>
            </a:br>
            <a:r>
              <a:rPr lang="zh-CN" altLang="en-US" sz="1417" kern="0" dirty="0">
                <a:solidFill>
                  <a:srgbClr val="000000"/>
                </a:solidFill>
                <a:latin typeface="Times New Roman" pitchFamily="65" charset="-122"/>
                <a:ea typeface="宋体" pitchFamily="65" charset="-122"/>
              </a:rPr>
              <a:t>不”主动做力所能及的家务,26.66%的初中生和26.9%的高中生表示在家中“偶尔”主动做力所能及的家</a:t>
            </a:r>
            <a:br>
              <a:rPr dirty="0"/>
            </a:br>
            <a:r>
              <a:rPr lang="zh-CN" altLang="en-US" sz="1417" kern="0" dirty="0">
                <a:solidFill>
                  <a:srgbClr val="000000"/>
                </a:solidFill>
                <a:latin typeface="Times New Roman" pitchFamily="65" charset="-122"/>
                <a:ea typeface="宋体" pitchFamily="65" charset="-122"/>
              </a:rPr>
              <a:t>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(摘自《长沙发布“中小学校劳动教育评价指标”》,《长沙晚报》2020年4月16日)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中华民族是一个勤于劳动、善于创造的民族。从《尚书》中的“克勤于邦、克俭于家”,到《国语》中</a:t>
            </a:r>
            <a:br>
              <a:rPr dirty="0"/>
            </a:br>
            <a:r>
              <a:rPr lang="zh-CN" altLang="en-US" sz="1417" kern="0" dirty="0">
                <a:solidFill>
                  <a:srgbClr val="000000"/>
                </a:solidFill>
                <a:latin typeface="Times New Roman" pitchFamily="65" charset="-122"/>
                <a:ea typeface="宋体" pitchFamily="65" charset="-122"/>
              </a:rPr>
              <a:t>的“劳则思,思则善心生”,再到《朱子家训》中的“黎明即起,洒扫庭除,要内外整洁”,诸多古训格言都</a:t>
            </a:r>
            <a:br>
              <a:rPr dirty="0"/>
            </a:br>
            <a:r>
              <a:rPr lang="zh-CN" altLang="en-US" sz="1417" kern="0" dirty="0">
                <a:solidFill>
                  <a:srgbClr val="000000"/>
                </a:solidFill>
                <a:latin typeface="Times New Roman" pitchFamily="65" charset="-122"/>
                <a:ea typeface="宋体" pitchFamily="65" charset="-122"/>
              </a:rPr>
              <a:t>彰显了勤俭自持的中华传统美德。当今时代,随着经济社会发展,劳动形态发生巨大变化。这就要求劳动</a:t>
            </a:r>
            <a:endParaRPr lang="zh-CN" altLang="en-US" dirty="0"/>
          </a:p>
        </p:txBody>
      </p:sp>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9000" y="683667"/>
            <a:ext cx="8505000" cy="3151553"/>
            <a:chOff x="720000" y="984239"/>
            <a:chExt cx="8505000" cy="3151553"/>
          </a:xfrm>
        </p:grpSpPr>
        <p:sp>
          <p:nvSpPr>
            <p:cNvPr id="2" name="TextBox 2"/>
            <p:cNvSpPr txBox="1"/>
            <p:nvPr/>
          </p:nvSpPr>
          <p:spPr>
            <a:xfrm>
              <a:off x="720000" y="984239"/>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教育与新技术、新产业、新业态相呼应,挖掘劳动教育新内涵,创新劳动教育形式,鼓励学生运用多学科知</a:t>
              </a:r>
              <a:br>
                <a:rPr dirty="0"/>
              </a:br>
              <a:r>
                <a:rPr lang="zh-CN" altLang="en-US" sz="1417" kern="0" dirty="0">
                  <a:solidFill>
                    <a:srgbClr val="000000"/>
                  </a:solidFill>
                  <a:latin typeface="Times New Roman" pitchFamily="65" charset="-122"/>
                  <a:ea typeface="宋体" pitchFamily="65" charset="-122"/>
                </a:rPr>
                <a:t>识,开展创造性劳动,使新时代劳动教育适应科技发展和产业变革要求。劳动教育要与立德、增智、强</a:t>
              </a:r>
              <a:br>
                <a:rPr dirty="0"/>
              </a:br>
              <a:r>
                <a:rPr lang="zh-CN" altLang="en-US" sz="1417" kern="0" dirty="0">
                  <a:solidFill>
                    <a:srgbClr val="000000"/>
                  </a:solidFill>
                  <a:latin typeface="Times New Roman" pitchFamily="65" charset="-122"/>
                  <a:ea typeface="宋体" pitchFamily="65" charset="-122"/>
                </a:rPr>
                <a:t>体、育美相结合,实现道德的提升、智慧的增长、体质的强健、美感的涵养,进一步彰显劳动教育在新时</a:t>
              </a:r>
              <a:br>
                <a:rPr dirty="0"/>
              </a:br>
              <a:r>
                <a:rPr lang="zh-CN" altLang="en-US" sz="1417" kern="0" dirty="0">
                  <a:solidFill>
                    <a:srgbClr val="000000"/>
                  </a:solidFill>
                  <a:latin typeface="Times New Roman" pitchFamily="65" charset="-122"/>
                  <a:ea typeface="宋体" pitchFamily="65" charset="-122"/>
                </a:rPr>
                <a:t>代的综合育人价值。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(选自刘余莉《积极开展新时代劳动教育》,《人民日报》2020年4月30日,有删改)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根据以上材料,下列理解和判断,不正确的一项是(3分)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A.儿童若缺少劳动,可能会在人格发展上出现不足,难以形成良好的意志品质和责任意识。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B.对儿童而言,劳动教育必须系统、合理地加以推进,因为这会关涉到诸多方面的教育。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C.长沙市普通中学学生中,把工程师作为自己未来理想职业的,初中生比高中生的比例高。</a:t>
              </a:r>
              <a:endParaRPr lang="zh-CN" altLang="en-US" dirty="0"/>
            </a:p>
          </p:txBody>
        </p:sp>
        <p:sp>
          <p:nvSpPr>
            <p:cNvPr id="3" name="TextBox 2"/>
            <p:cNvSpPr txBox="1"/>
            <p:nvPr/>
          </p:nvSpPr>
          <p:spPr>
            <a:xfrm>
              <a:off x="720000" y="384596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D.材料一阐述了劳动和劳动教育的重要性,材料三阐述了新时代如何积极开展劳动教育。</a:t>
              </a:r>
              <a:endParaRPr lang="zh-CN" altLang="en-US" dirty="0"/>
            </a:p>
          </p:txBody>
        </p:sp>
      </p:grpSp>
      <p:sp>
        <p:nvSpPr>
          <p:cNvPr id="5" name="TextBox 2">
            <a:extLst>
              <a:ext uri="{FF2B5EF4-FFF2-40B4-BE49-F238E27FC236}">
                <a16:creationId xmlns:a16="http://schemas.microsoft.com/office/drawing/2014/main" id="{BCDF6188-A154-435B-A61E-EA76AF3155D1}"/>
              </a:ext>
            </a:extLst>
          </p:cNvPr>
          <p:cNvSpPr txBox="1"/>
          <p:nvPr/>
        </p:nvSpPr>
        <p:spPr>
          <a:xfrm>
            <a:off x="640631" y="3822291"/>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材料一第二段采用了多种论证方法,请指出其中的一种,说说它有什么作用。(3分)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请根据上述三则材料,说说新时代中小学开展劳动教育应当注意哪些方面的问题。(6分)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材料一中说“人类往往在劳动中创造美的世界”,请联系你的生活经历,谈谈对这句话的认识。(5分)</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573839"/>
            <a:chOff x="720000" y="912801"/>
            <a:chExt cx="8505000" cy="3573839"/>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本题考查理解与分析文章内容的能力。根据材料二第一段中“68.75%的初中生、76.97%的</a:t>
              </a:r>
              <a:br>
                <a:rPr dirty="0"/>
              </a:br>
              <a:r>
                <a:rPr lang="zh-CN" altLang="en-US" sz="1417" kern="0" dirty="0">
                  <a:solidFill>
                    <a:srgbClr val="000000"/>
                  </a:solidFill>
                  <a:latin typeface="Times New Roman" pitchFamily="65" charset="-122"/>
                  <a:ea typeface="宋体" pitchFamily="65" charset="-122"/>
                </a:rPr>
                <a:t>高中生</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理想职业”可知,长沙市普通中学学生中,把包括工程师在内的“集中体现吃苦耐劳、敬业奋</a:t>
              </a:r>
              <a:br>
                <a:rPr dirty="0"/>
              </a:br>
              <a:r>
                <a:rPr lang="zh-CN" altLang="en-US" sz="1417" kern="0" dirty="0">
                  <a:solidFill>
                    <a:srgbClr val="000000"/>
                  </a:solidFill>
                  <a:latin typeface="Times New Roman" pitchFamily="65" charset="-122"/>
                  <a:ea typeface="宋体" pitchFamily="65" charset="-122"/>
                </a:rPr>
                <a:t>斗精神”的职业作为自己未来理想职业的,初中生比高中生的比例低。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(示例1)引用论证。引用《朱子家训》,表明古人重视从生活细节培养劳动习惯,从而论证了家长</a:t>
              </a:r>
              <a:br>
                <a:rPr dirty="0"/>
              </a:br>
              <a:r>
                <a:rPr lang="zh-CN" altLang="en-US" sz="1417" kern="0" dirty="0">
                  <a:solidFill>
                    <a:srgbClr val="000000"/>
                  </a:solidFill>
                  <a:latin typeface="Times New Roman" pitchFamily="65" charset="-122"/>
                  <a:ea typeface="宋体" pitchFamily="65" charset="-122"/>
                </a:rPr>
                <a:t>让孩子接受劳动教育的重要性。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(示例2)对比论证。把家长大包大揽的目的与实际结果作对比,阐述了家长不让孩子接受劳动教育的危害,</a:t>
              </a:r>
              <a:br>
                <a:rPr dirty="0"/>
              </a:br>
              <a:r>
                <a:rPr lang="zh-CN" altLang="en-US" sz="1417" kern="0" dirty="0">
                  <a:solidFill>
                    <a:srgbClr val="000000"/>
                  </a:solidFill>
                  <a:latin typeface="Times New Roman" pitchFamily="65" charset="-122"/>
                  <a:ea typeface="宋体" pitchFamily="65" charset="-122"/>
                </a:rPr>
                <a:t>从而论证了劳动仍然是我们“学以成人”的基础性活动。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(示例3)道理论证。剖析家长大包大揽,不让孩子做家务的危害,论证了劳动仍然是我们“学以成人”的基</a:t>
              </a:r>
              <a:br>
                <a:rPr dirty="0"/>
              </a:br>
              <a:r>
                <a:rPr lang="zh-CN" altLang="en-US" sz="1417" kern="0" dirty="0">
                  <a:solidFill>
                    <a:srgbClr val="000000"/>
                  </a:solidFill>
                  <a:latin typeface="Times New Roman" pitchFamily="65" charset="-122"/>
                  <a:ea typeface="宋体" pitchFamily="65" charset="-122"/>
                </a:rPr>
                <a:t>础性活动。</a:t>
              </a:r>
              <a:endParaRPr lang="zh-CN" altLang="en-US" dirty="0"/>
            </a:p>
          </p:txBody>
        </p:sp>
        <p:sp>
          <p:nvSpPr>
            <p:cNvPr id="3" name="TextBox 2"/>
            <p:cNvSpPr txBox="1"/>
            <p:nvPr/>
          </p:nvSpPr>
          <p:spPr>
            <a:xfrm>
              <a:off x="720000" y="419681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(“论证方法”1分;“作用”2分。意思对即可)</a:t>
              </a:r>
              <a:endParaRPr lang="zh-CN" altLang="en-US" dirty="0"/>
            </a:p>
          </p:txBody>
        </p:sp>
      </p:grpSp>
    </p:spTree>
    <p:custDataLst>
      <p:custData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本题考查学生对论证方法及其作用的分析能力。回答作用时,需要结合具体的内容和文章的分论</a:t>
            </a:r>
            <a:br>
              <a:rPr dirty="0"/>
            </a:br>
            <a:r>
              <a:rPr lang="zh-CN" altLang="en-US" sz="1417" kern="0" dirty="0">
                <a:solidFill>
                  <a:srgbClr val="000000"/>
                </a:solidFill>
                <a:latin typeface="Times New Roman" pitchFamily="65" charset="-122"/>
                <a:ea typeface="宋体" pitchFamily="65" charset="-122"/>
              </a:rPr>
              <a:t>点或论点来分析。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　</a:t>
            </a:r>
            <a:r>
              <a:rPr lang="zh-CN" altLang="en-US" sz="1417" kern="0" dirty="0">
                <a:solidFill>
                  <a:srgbClr val="000000"/>
                </a:solidFill>
                <a:latin typeface="Times New Roman" pitchFamily="65" charset="-122"/>
                <a:ea typeface="宋体" pitchFamily="65" charset="-122"/>
              </a:rPr>
              <a:t>常用论证方法及其作用:①举例论证:通过典型事例加以论证,从而使论证更具体、更有说服</a:t>
            </a:r>
            <a:br>
              <a:rPr dirty="0"/>
            </a:br>
            <a:r>
              <a:rPr lang="zh-CN" altLang="en-US" sz="1417" kern="0" dirty="0">
                <a:solidFill>
                  <a:srgbClr val="000000"/>
                </a:solidFill>
                <a:latin typeface="Times New Roman" pitchFamily="65" charset="-122"/>
                <a:ea typeface="宋体" pitchFamily="65" charset="-122"/>
              </a:rPr>
              <a:t>力;②道理论证:通过讲道理的方式证明论点,使论证更概括、更深入、更有力;③对比论证:把</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和</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作对比,突出作者所要表达的观点;④比喻论证:把</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比作</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,使论证生动形象、浅显易懂。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①要让学生在劳动中学会生存,学会合作,学会创造,提高动手能力。②要端正学生劳动价值观,注</a:t>
            </a:r>
            <a:br>
              <a:rPr dirty="0"/>
            </a:br>
            <a:r>
              <a:rPr lang="zh-CN" altLang="en-US" sz="1417" kern="0" dirty="0">
                <a:solidFill>
                  <a:srgbClr val="000000"/>
                </a:solidFill>
                <a:latin typeface="Times New Roman" pitchFamily="65" charset="-122"/>
                <a:ea typeface="宋体" pitchFamily="65" charset="-122"/>
              </a:rPr>
              <a:t>意培养学生的劳动习惯。③要使劳动教育适应科技发展和产业变革要求。④要与立德、增智、强体、育</a:t>
            </a:r>
            <a:br>
              <a:rPr dirty="0"/>
            </a:br>
            <a:r>
              <a:rPr lang="zh-CN" altLang="en-US" sz="1417" kern="0" dirty="0">
                <a:solidFill>
                  <a:srgbClr val="000000"/>
                </a:solidFill>
                <a:latin typeface="Times New Roman" pitchFamily="65" charset="-122"/>
                <a:ea typeface="宋体" pitchFamily="65" charset="-122"/>
              </a:rPr>
              <a:t>美相结合。⑤要重视与家庭教育形成合力。(每点2分。意思对即可。答对三点得满分)</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04.xml><?xml version="1.0" encoding="utf-8"?>
<CustomerInfo>
  <UserName>dell</UserName>
  <CompanyName/>
  <MachineID>A189</MachineID>
  <ToolID>ljRTAAAAKGU=</ToolID>
  <Data><![CDATA[bGpSVEFBQUFLR1U9]]></Data>
</CustomerInfo>
</file>

<file path=customXml/item105.xml><?xml version="1.0" encoding="utf-8"?>
<CustomerInfo>
  <UserName>dell</UserName>
  <CompanyName/>
  <MachineID>A189</MachineID>
  <ToolID>ljRTAAAAKGU=</ToolID>
  <Data><![CDATA[bGpSVEFBQUFLR1U9]]></Data>
</CustomerInfo>
</file>

<file path=customXml/item106.xml><?xml version="1.0" encoding="utf-8"?>
<CustomerInfo>
  <UserName>dell</UserName>
  <CompanyName/>
  <MachineID>A189</MachineID>
  <ToolID>ljRTAAAAKGU=</ToolID>
  <Data><![CDATA[bGpSVEFBQUFLR1U9]]></Data>
</CustomerInfo>
</file>

<file path=customXml/item107.xml><?xml version="1.0" encoding="utf-8"?>
<CustomerInfo>
  <UserName>dell</UserName>
  <CompanyName/>
  <MachineID>A189</MachineID>
  <ToolID>ljRTAAAAKGU=</ToolID>
  <Data><![CDATA[bGpSVEFBQUFLR1U9]]></Data>
</CustomerInfo>
</file>

<file path=customXml/item108.xml><?xml version="1.0" encoding="utf-8"?>
<CustomerInfo>
  <UserName>dell</UserName>
  <CompanyName/>
  <MachineID>A189</MachineID>
  <ToolID>ljRTAAAAKGU=</ToolID>
  <Data><![CDATA[bGpSVEFBQUFLR1U9]]></Data>
</CustomerInfo>
</file>

<file path=customXml/item109.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10.xml><?xml version="1.0" encoding="utf-8"?>
<CustomerInfo>
  <UserName>dell</UserName>
  <CompanyName/>
  <MachineID>A189</MachineID>
  <ToolID>ljRTAAAAKGU=</ToolID>
  <Data><![CDATA[bGpSVEFBQUFLR1U9]]></Data>
</CustomerInfo>
</file>

<file path=customXml/item111.xml><?xml version="1.0" encoding="utf-8"?>
<CustomerInfo>
  <UserName>dell</UserName>
  <CompanyName/>
  <MachineID>A189</MachineID>
  <ToolID>ljRTAAAAKGU=</ToolID>
  <Data><![CDATA[bGpSVEFBQUFLR1U9]]></Data>
</CustomerInfo>
</file>

<file path=customXml/item112.xml><?xml version="1.0" encoding="utf-8"?>
<CustomerInfo>
  <UserName>dell</UserName>
  <CompanyName/>
  <MachineID>A189</MachineID>
  <ToolID>ljRTAAAAKGU=</ToolID>
  <Data><![CDATA[bGpSVEFBQUFLR1U9]]></Data>
</CustomerInfo>
</file>

<file path=customXml/item113.xml><?xml version="1.0" encoding="utf-8"?>
<CustomerInfo>
  <UserName>dell</UserName>
  <CompanyName/>
  <MachineID>A189</MachineID>
  <ToolID>ljRTAAAAKGU=</ToolID>
  <Data><![CDATA[bGpSVEFBQUFLR1U9]]></Data>
</CustomerInfo>
</file>

<file path=customXml/item114.xml><?xml version="1.0" encoding="utf-8"?>
<CustomerInfo>
  <UserName>dell</UserName>
  <CompanyName/>
  <MachineID>A189</MachineID>
  <ToolID>ljRTAAAAKGU=</ToolID>
  <Data><![CDATA[bGpSVEFBQUFLR1U9]]></Data>
</CustomerInfo>
</file>

<file path=customXml/item115.xml><?xml version="1.0" encoding="utf-8"?>
<CustomerInfo>
  <UserName>dell</UserName>
  <CompanyName/>
  <MachineID>A189</MachineID>
  <ToolID>ljRTAAAAKGU=</ToolID>
  <Data><![CDATA[bGpSVEFBQUFLR1U9]]></Data>
</CustomerInfo>
</file>

<file path=customXml/item116.xml><?xml version="1.0" encoding="utf-8"?>
<CustomerInfo>
  <UserName>dell</UserName>
  <CompanyName/>
  <MachineID>A189</MachineID>
  <ToolID>ljRTAAAAKGU=</ToolID>
  <Data><![CDATA[bGpSVEFBQUFLR1U9]]></Data>
</CustomerInfo>
</file>

<file path=customXml/item117.xml><?xml version="1.0" encoding="utf-8"?>
<CustomerInfo>
  <UserName>dell</UserName>
  <CompanyName/>
  <MachineID>A189</MachineID>
  <ToolID>ljRTAAAAKGU=</ToolID>
  <Data><![CDATA[bGpSVEFBQUFLR1U9]]></Data>
</CustomerInfo>
</file>

<file path=customXml/item118.xml><?xml version="1.0" encoding="utf-8"?>
<CustomerInfo>
  <UserName>dell</UserName>
  <CompanyName/>
  <MachineID>A189</MachineID>
  <ToolID>ljRTAAAAKGU=</ToolID>
  <Data><![CDATA[bGpSVEFBQUFLR1U9]]></Data>
</CustomerInfo>
</file>

<file path=customXml/item119.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20.xml><?xml version="1.0" encoding="utf-8"?>
<CustomerInfo>
  <UserName>dell</UserName>
  <CompanyName/>
  <MachineID>A189</MachineID>
  <ToolID>ljRTAAAAKGU=</ToolID>
  <Data><![CDATA[bGpSVEFBQUFLR1U9]]></Data>
</CustomerInfo>
</file>

<file path=customXml/item121.xml><?xml version="1.0" encoding="utf-8"?>
<CustomerInfo>
  <UserName>dell</UserName>
  <CompanyName/>
  <MachineID>A189</MachineID>
  <ToolID>ljRTAAAAKGU=</ToolID>
  <Data><![CDATA[bGpSVEFBQUFLR1U9]]></Data>
</CustomerInfo>
</file>

<file path=customXml/item122.xml><?xml version="1.0" encoding="utf-8"?>
<CustomerInfo>
  <UserName>dell</UserName>
  <CompanyName/>
  <MachineID>A189</MachineID>
  <ToolID>ljRTAAAAKGU=</ToolID>
  <Data><![CDATA[bGpSVEFBQUFLR1U9]]></Data>
</CustomerInfo>
</file>

<file path=customXml/item123.xml><?xml version="1.0" encoding="utf-8"?>
<CustomerInfo>
  <UserName>dell</UserName>
  <CompanyName/>
  <MachineID>A189</MachineID>
  <ToolID>ljRTAAAAKGU=</ToolID>
  <Data><![CDATA[bGpSVEFBQUFLR1U9]]></Data>
</CustomerInfo>
</file>

<file path=customXml/item124.xml><?xml version="1.0" encoding="utf-8"?>
<CustomerInfo>
  <UserName>dell</UserName>
  <CompanyName/>
  <MachineID>A189</MachineID>
  <ToolID>ljRTAAAAKGU=</ToolID>
  <Data><![CDATA[bGpSVEFBQUFLR1U9]]></Data>
</CustomerInfo>
</file>

<file path=customXml/item125.xml><?xml version="1.0" encoding="utf-8"?>
<CustomerInfo>
  <UserName>dell</UserName>
  <CompanyName/>
  <MachineID>A189</MachineID>
  <ToolID>ljRTAAAAKGU=</ToolID>
  <Data><![CDATA[bGpSVEFBQUFLR1U9]]></Data>
</CustomerInfo>
</file>

<file path=customXml/item126.xml><?xml version="1.0" encoding="utf-8"?>
<CustomerInfo>
  <UserName>dell</UserName>
  <CompanyName/>
  <MachineID>A189</MachineID>
  <ToolID>ljRTAAAAKGU=</ToolID>
  <Data><![CDATA[bGpSVEFBQUFLR1U9]]></Data>
</CustomerInfo>
</file>

<file path=customXml/item127.xml><?xml version="1.0" encoding="utf-8"?>
<CustomerInfo>
  <UserName>dell</UserName>
  <CompanyName/>
  <MachineID>A189</MachineID>
  <ToolID>ljRTAAAAKGU=</ToolID>
  <Data><![CDATA[bGpSVEFBQUFLR1U9]]></Data>
</CustomerInfo>
</file>

<file path=customXml/item128.xml><?xml version="1.0" encoding="utf-8"?>
<CustomerInfo>
  <UserName>dell</UserName>
  <CompanyName/>
  <MachineID>A189</MachineID>
  <ToolID>ljRTAAAAKGU=</ToolID>
  <Data><![CDATA[bGpSVEFBQUFLR1U9]]></Data>
</CustomerInfo>
</file>

<file path=customXml/item129.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30.xml><?xml version="1.0" encoding="utf-8"?>
<CustomerInfo>
  <UserName>dell</UserName>
  <CompanyName/>
  <MachineID>A189</MachineID>
  <ToolID>ljRTAAAAKGU=</ToolID>
  <Data><![CDATA[bGpSVEFBQUFLR1U9]]></Data>
</CustomerInfo>
</file>

<file path=customXml/item131.xml><?xml version="1.0" encoding="utf-8"?>
<CustomerInfo>
  <UserName>dell</UserName>
  <CompanyName/>
  <MachineID>A189</MachineID>
  <ToolID>ljRTAAAAKGU=</ToolID>
  <Data><![CDATA[bGpSVEFBQUFLR1U9]]></Data>
</CustomerInfo>
</file>

<file path=customXml/item132.xml><?xml version="1.0" encoding="utf-8"?>
<CustomerInfo>
  <UserName>dell</UserName>
  <CompanyName/>
  <MachineID>A189</MachineID>
  <ToolID>ljRTAAAAKGU=</ToolID>
  <Data><![CDATA[bGpSVEFBQUFLR1U9]]></Data>
</CustomerInfo>
</file>

<file path=customXml/item133.xml><?xml version="1.0" encoding="utf-8"?>
<CustomerInfo>
  <UserName>dell</UserName>
  <CompanyName/>
  <MachineID>A189</MachineID>
  <ToolID>ljRTAAAAKGU=</ToolID>
  <Data><![CDATA[bGpSVEFBQUFLR1U9]]></Data>
</CustomerInfo>
</file>

<file path=customXml/item134.xml><?xml version="1.0" encoding="utf-8"?>
<CustomerInfo>
  <UserName>dell</UserName>
  <CompanyName/>
  <MachineID>A189</MachineID>
  <ToolID>ljRTAAAAKGU=</ToolID>
  <Data><![CDATA[bGpSVEFBQUFLR1U9]]></Data>
</CustomerInfo>
</file>

<file path=customXml/item135.xml><?xml version="1.0" encoding="utf-8"?>
<CustomerInfo>
  <UserName>dell</UserName>
  <CompanyName/>
  <MachineID>A189</MachineID>
  <ToolID>ljRTAAAAKGU=</ToolID>
  <Data><![CDATA[bGpSVEFBQUFLR1U9]]></Data>
</CustomerInfo>
</file>

<file path=customXml/item136.xml><?xml version="1.0" encoding="utf-8"?>
<CustomerInfo>
  <UserName>dell</UserName>
  <CompanyName/>
  <MachineID>A189</MachineID>
  <ToolID>ljRTAAAAKGU=</ToolID>
  <Data><![CDATA[bGpSVEFBQUFLR1U9]]></Data>
</CustomerInfo>
</file>

<file path=customXml/item137.xml><?xml version="1.0" encoding="utf-8"?>
<CustomerInfo>
  <UserName>dell</UserName>
  <CompanyName/>
  <MachineID>A189</MachineID>
  <ToolID>ljRTAAAAKGU=</ToolID>
  <Data><![CDATA[bGpSVEFBQUFLR1U9]]></Data>
</CustomerInfo>
</file>

<file path=customXml/item138.xml><?xml version="1.0" encoding="utf-8"?>
<CustomerInfo>
  <UserName>dell</UserName>
  <CompanyName/>
  <MachineID>A189</MachineID>
  <ToolID>ljRTAAAAKGU=</ToolID>
  <Data><![CDATA[bGpSVEFBQUFLR1U9]]></Data>
</CustomerInfo>
</file>

<file path=customXml/item139.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40.xml><?xml version="1.0" encoding="utf-8"?>
<CustomerInfo>
  <UserName>dell</UserName>
  <CompanyName/>
  <MachineID>A189</MachineID>
  <ToolID>ljRTAAAAKGU=</ToolID>
  <Data><![CDATA[bGpSVEFBQUFLR1U9]]></Data>
</CustomerInfo>
</file>

<file path=customXml/item141.xml><?xml version="1.0" encoding="utf-8"?>
<CustomerInfo>
  <UserName>dell</UserName>
  <CompanyName/>
  <MachineID>A189</MachineID>
  <ToolID>ljRTAAAAKGU=</ToolID>
  <Data><![CDATA[bGpSVEFBQUFLR1U9]]></Data>
</CustomerInfo>
</file>

<file path=customXml/item142.xml><?xml version="1.0" encoding="utf-8"?>
<CustomerInfo>
  <UserName>dell</UserName>
  <CompanyName/>
  <MachineID>A189</MachineID>
  <ToolID>ljRTAAAAKGU=</ToolID>
  <Data><![CDATA[bGpSVEFBQUFLR1U9]]></Data>
</CustomerInfo>
</file>

<file path=customXml/item143.xml><?xml version="1.0" encoding="utf-8"?>
<CustomerInfo>
  <UserName>dell</UserName>
  <CompanyName/>
  <MachineID>A189</MachineID>
  <ToolID>ljRTAAAAKGU=</ToolID>
  <Data><![CDATA[bGpSVEFBQUFLR1U9]]></Data>
</CustomerInfo>
</file>

<file path=customXml/item144.xml><?xml version="1.0" encoding="utf-8"?>
<CustomerInfo>
  <UserName>dell</UserName>
  <CompanyName/>
  <MachineID>A189</MachineID>
  <ToolID>ljRTAAAAKGU=</ToolID>
  <Data><![CDATA[bGpSVEFBQUFLR1U9]]></Data>
</CustomerInfo>
</file>

<file path=customXml/item145.xml><?xml version="1.0" encoding="utf-8"?>
<CustomerInfo>
  <UserName>dell</UserName>
  <CompanyName/>
  <MachineID>A189</MachineID>
  <ToolID>ljRTAAAAKGU=</ToolID>
  <Data><![CDATA[bGpSVEFBQUFLR1U9]]></Data>
</CustomerInfo>
</file>

<file path=customXml/item146.xml><?xml version="1.0" encoding="utf-8"?>
<CustomerInfo>
  <UserName>dell</UserName>
  <CompanyName/>
  <MachineID>A189</MachineID>
  <ToolID>ljRTAAAAKGU=</ToolID>
  <Data><![CDATA[bGpSVEFBQUFLR1U9]]></Data>
</CustomerInfo>
</file>

<file path=customXml/item147.xml><?xml version="1.0" encoding="utf-8"?>
<CustomerInfo>
  <UserName>dell</UserName>
  <CompanyName/>
  <MachineID>A189</MachineID>
  <ToolID>ljRTAAAAKGU=</ToolID>
  <Data><![CDATA[bGpSVEFBQUFLR1U9]]></Data>
</CustomerInfo>
</file>

<file path=customXml/item148.xml><?xml version="1.0" encoding="utf-8"?>
<CustomerInfo>
  <UserName>dell</UserName>
  <CompanyName/>
  <MachineID>A189</MachineID>
  <ToolID>ljRTAAAAKGU=</ToolID>
  <Data><![CDATA[bGpSVEFBQUFLR1U9]]></Data>
</CustomerInfo>
</file>

<file path=customXml/item149.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50.xml><?xml version="1.0" encoding="utf-8"?>
<CustomerInfo>
  <UserName>dell</UserName>
  <CompanyName/>
  <MachineID>A189</MachineID>
  <ToolID>ljRTAAAAKGU=</ToolID>
  <Data><![CDATA[bGpSVEFBQUFLR1U9]]></Data>
</CustomerInfo>
</file>

<file path=customXml/item151.xml><?xml version="1.0" encoding="utf-8"?>
<CustomerInfo>
  <UserName>dell</UserName>
  <CompanyName/>
  <MachineID>A189</MachineID>
  <ToolID>ljRTAAAAKGU=</ToolID>
  <Data><![CDATA[bGpSVEFBQUFLR1U9]]></Data>
</CustomerInfo>
</file>

<file path=customXml/item152.xml><?xml version="1.0" encoding="utf-8"?>
<CustomerInfo>
  <UserName>dell</UserName>
  <CompanyName/>
  <MachineID>A189</MachineID>
  <ToolID>ljRTAAAAKGU=</ToolID>
  <Data><![CDATA[bGpSVEFBQUFLR1U9]]></Data>
</CustomerInfo>
</file>

<file path=customXml/item153.xml><?xml version="1.0" encoding="utf-8"?>
<CustomerInfo>
  <UserName>dell</UserName>
  <CompanyName/>
  <MachineID>A189</MachineID>
  <ToolID>ljRTAAAAKGU=</ToolID>
  <Data><![CDATA[bGpSVEFBQUFLR1U9]]></Data>
</CustomerInfo>
</file>

<file path=customXml/item154.xml><?xml version="1.0" encoding="utf-8"?>
<CustomerInfo>
  <UserName>dell</UserName>
  <CompanyName/>
  <MachineID>A189</MachineID>
  <ToolID>ljRTAAAAKGU=</ToolID>
  <Data><![CDATA[bGpSVEFBQUFLR1U9]]></Data>
</CustomerInfo>
</file>

<file path=customXml/item155.xml><?xml version="1.0" encoding="utf-8"?>
<CustomerInfo>
  <UserName>dell</UserName>
  <CompanyName/>
  <MachineID>A189</MachineID>
  <ToolID>ljRTAAAAKGU=</ToolID>
  <Data><![CDATA[bGpSVEFBQUFLR1U9]]></Data>
</CustomerInfo>
</file>

<file path=customXml/item156.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8646188B-9515-4854-AD1F-2A13E42945D5}">
  <ds:schemaRefs/>
</ds:datastoreItem>
</file>

<file path=customXml/itemProps10.xml><?xml version="1.0" encoding="utf-8"?>
<ds:datastoreItem xmlns:ds="http://schemas.openxmlformats.org/officeDocument/2006/customXml" ds:itemID="{1F4D7ED4-372A-4953-A987-BE3FB86428BB}">
  <ds:schemaRefs/>
</ds:datastoreItem>
</file>

<file path=customXml/itemProps100.xml><?xml version="1.0" encoding="utf-8"?>
<ds:datastoreItem xmlns:ds="http://schemas.openxmlformats.org/officeDocument/2006/customXml" ds:itemID="{7BC05F3F-54D9-4133-BB17-2044E884E045}">
  <ds:schemaRefs/>
</ds:datastoreItem>
</file>

<file path=customXml/itemProps101.xml><?xml version="1.0" encoding="utf-8"?>
<ds:datastoreItem xmlns:ds="http://schemas.openxmlformats.org/officeDocument/2006/customXml" ds:itemID="{A17F471E-DE21-46D7-BBB0-851FE614C5D1}">
  <ds:schemaRefs/>
</ds:datastoreItem>
</file>

<file path=customXml/itemProps102.xml><?xml version="1.0" encoding="utf-8"?>
<ds:datastoreItem xmlns:ds="http://schemas.openxmlformats.org/officeDocument/2006/customXml" ds:itemID="{73D45DCF-B8D4-46DB-AE7E-BE0B9DFD825E}">
  <ds:schemaRefs/>
</ds:datastoreItem>
</file>

<file path=customXml/itemProps103.xml><?xml version="1.0" encoding="utf-8"?>
<ds:datastoreItem xmlns:ds="http://schemas.openxmlformats.org/officeDocument/2006/customXml" ds:itemID="{27A8964D-FA5A-4FAD-A37F-BA763493CE40}">
  <ds:schemaRefs/>
</ds:datastoreItem>
</file>

<file path=customXml/itemProps104.xml><?xml version="1.0" encoding="utf-8"?>
<ds:datastoreItem xmlns:ds="http://schemas.openxmlformats.org/officeDocument/2006/customXml" ds:itemID="{9673FFE5-465D-425F-8F8F-50EF1C572C41}">
  <ds:schemaRefs/>
</ds:datastoreItem>
</file>

<file path=customXml/itemProps105.xml><?xml version="1.0" encoding="utf-8"?>
<ds:datastoreItem xmlns:ds="http://schemas.openxmlformats.org/officeDocument/2006/customXml" ds:itemID="{737904C3-C061-4E63-A0FD-DA7A8F1775D0}">
  <ds:schemaRefs/>
</ds:datastoreItem>
</file>

<file path=customXml/itemProps106.xml><?xml version="1.0" encoding="utf-8"?>
<ds:datastoreItem xmlns:ds="http://schemas.openxmlformats.org/officeDocument/2006/customXml" ds:itemID="{B98F2CC0-8D89-4212-9D9B-A206A00308ED}">
  <ds:schemaRefs/>
</ds:datastoreItem>
</file>

<file path=customXml/itemProps107.xml><?xml version="1.0" encoding="utf-8"?>
<ds:datastoreItem xmlns:ds="http://schemas.openxmlformats.org/officeDocument/2006/customXml" ds:itemID="{0DFE1665-378F-4B88-AD9D-313F74A54AFC}">
  <ds:schemaRefs/>
</ds:datastoreItem>
</file>

<file path=customXml/itemProps108.xml><?xml version="1.0" encoding="utf-8"?>
<ds:datastoreItem xmlns:ds="http://schemas.openxmlformats.org/officeDocument/2006/customXml" ds:itemID="{F2D0A0BD-AAF6-4260-9C69-98AA73A44ECA}">
  <ds:schemaRefs/>
</ds:datastoreItem>
</file>

<file path=customXml/itemProps109.xml><?xml version="1.0" encoding="utf-8"?>
<ds:datastoreItem xmlns:ds="http://schemas.openxmlformats.org/officeDocument/2006/customXml" ds:itemID="{D0B9ED66-5957-4E6A-B1FA-406FC00BE9E1}">
  <ds:schemaRefs/>
</ds:datastoreItem>
</file>

<file path=customXml/itemProps11.xml><?xml version="1.0" encoding="utf-8"?>
<ds:datastoreItem xmlns:ds="http://schemas.openxmlformats.org/officeDocument/2006/customXml" ds:itemID="{C41B97E0-3AE4-4EC7-ABE3-ECE0739B01FA}">
  <ds:schemaRefs/>
</ds:datastoreItem>
</file>

<file path=customXml/itemProps110.xml><?xml version="1.0" encoding="utf-8"?>
<ds:datastoreItem xmlns:ds="http://schemas.openxmlformats.org/officeDocument/2006/customXml" ds:itemID="{CEDD6F71-DE2C-44AE-B506-4F036063FEE1}">
  <ds:schemaRefs/>
</ds:datastoreItem>
</file>

<file path=customXml/itemProps111.xml><?xml version="1.0" encoding="utf-8"?>
<ds:datastoreItem xmlns:ds="http://schemas.openxmlformats.org/officeDocument/2006/customXml" ds:itemID="{BE327120-38A9-41A6-93A4-89EAA2C0DCB8}">
  <ds:schemaRefs/>
</ds:datastoreItem>
</file>

<file path=customXml/itemProps112.xml><?xml version="1.0" encoding="utf-8"?>
<ds:datastoreItem xmlns:ds="http://schemas.openxmlformats.org/officeDocument/2006/customXml" ds:itemID="{2F5A6995-C66F-47B1-88AD-2023C7B0CCED}">
  <ds:schemaRefs/>
</ds:datastoreItem>
</file>

<file path=customXml/itemProps113.xml><?xml version="1.0" encoding="utf-8"?>
<ds:datastoreItem xmlns:ds="http://schemas.openxmlformats.org/officeDocument/2006/customXml" ds:itemID="{BE5705EC-898F-41DA-947B-004EAD3554D6}">
  <ds:schemaRefs/>
</ds:datastoreItem>
</file>

<file path=customXml/itemProps114.xml><?xml version="1.0" encoding="utf-8"?>
<ds:datastoreItem xmlns:ds="http://schemas.openxmlformats.org/officeDocument/2006/customXml" ds:itemID="{1350EEB6-4344-44D0-A04D-274B9C4E0C18}">
  <ds:schemaRefs/>
</ds:datastoreItem>
</file>

<file path=customXml/itemProps115.xml><?xml version="1.0" encoding="utf-8"?>
<ds:datastoreItem xmlns:ds="http://schemas.openxmlformats.org/officeDocument/2006/customXml" ds:itemID="{12955883-F1B8-4420-8E24-79EE08AC1498}">
  <ds:schemaRefs/>
</ds:datastoreItem>
</file>

<file path=customXml/itemProps116.xml><?xml version="1.0" encoding="utf-8"?>
<ds:datastoreItem xmlns:ds="http://schemas.openxmlformats.org/officeDocument/2006/customXml" ds:itemID="{2451426A-3B22-4D6A-B350-BB2E009BD6D3}">
  <ds:schemaRefs/>
</ds:datastoreItem>
</file>

<file path=customXml/itemProps117.xml><?xml version="1.0" encoding="utf-8"?>
<ds:datastoreItem xmlns:ds="http://schemas.openxmlformats.org/officeDocument/2006/customXml" ds:itemID="{572B131C-00F3-4013-8A44-00B3529FB751}">
  <ds:schemaRefs/>
</ds:datastoreItem>
</file>

<file path=customXml/itemProps118.xml><?xml version="1.0" encoding="utf-8"?>
<ds:datastoreItem xmlns:ds="http://schemas.openxmlformats.org/officeDocument/2006/customXml" ds:itemID="{9233AE9D-ED9F-41B3-87A9-5A49A703E26E}">
  <ds:schemaRefs/>
</ds:datastoreItem>
</file>

<file path=customXml/itemProps119.xml><?xml version="1.0" encoding="utf-8"?>
<ds:datastoreItem xmlns:ds="http://schemas.openxmlformats.org/officeDocument/2006/customXml" ds:itemID="{6407965B-B352-4867-9FAA-611A6067E8B8}">
  <ds:schemaRefs/>
</ds:datastoreItem>
</file>

<file path=customXml/itemProps12.xml><?xml version="1.0" encoding="utf-8"?>
<ds:datastoreItem xmlns:ds="http://schemas.openxmlformats.org/officeDocument/2006/customXml" ds:itemID="{005F861E-EFCA-42B0-92C0-5904821F1118}">
  <ds:schemaRefs/>
</ds:datastoreItem>
</file>

<file path=customXml/itemProps120.xml><?xml version="1.0" encoding="utf-8"?>
<ds:datastoreItem xmlns:ds="http://schemas.openxmlformats.org/officeDocument/2006/customXml" ds:itemID="{900D2EF9-DBEE-46FF-AA56-072C034185CF}">
  <ds:schemaRefs/>
</ds:datastoreItem>
</file>

<file path=customXml/itemProps121.xml><?xml version="1.0" encoding="utf-8"?>
<ds:datastoreItem xmlns:ds="http://schemas.openxmlformats.org/officeDocument/2006/customXml" ds:itemID="{BF4769C0-5EB9-442B-85E2-1BB1E9F4A49E}">
  <ds:schemaRefs/>
</ds:datastoreItem>
</file>

<file path=customXml/itemProps122.xml><?xml version="1.0" encoding="utf-8"?>
<ds:datastoreItem xmlns:ds="http://schemas.openxmlformats.org/officeDocument/2006/customXml" ds:itemID="{4D063FCC-53AE-42D5-9EF3-E0FC5799AD0F}">
  <ds:schemaRefs/>
</ds:datastoreItem>
</file>

<file path=customXml/itemProps123.xml><?xml version="1.0" encoding="utf-8"?>
<ds:datastoreItem xmlns:ds="http://schemas.openxmlformats.org/officeDocument/2006/customXml" ds:itemID="{64866A3E-DAAF-4F00-92D5-C630031ACBFE}">
  <ds:schemaRefs/>
</ds:datastoreItem>
</file>

<file path=customXml/itemProps124.xml><?xml version="1.0" encoding="utf-8"?>
<ds:datastoreItem xmlns:ds="http://schemas.openxmlformats.org/officeDocument/2006/customXml" ds:itemID="{C851BC06-1D22-42AB-8161-5CCB8A6D04BB}">
  <ds:schemaRefs/>
</ds:datastoreItem>
</file>

<file path=customXml/itemProps125.xml><?xml version="1.0" encoding="utf-8"?>
<ds:datastoreItem xmlns:ds="http://schemas.openxmlformats.org/officeDocument/2006/customXml" ds:itemID="{642D19AF-9A10-4387-9ABE-BAA660C1370D}">
  <ds:schemaRefs/>
</ds:datastoreItem>
</file>

<file path=customXml/itemProps126.xml><?xml version="1.0" encoding="utf-8"?>
<ds:datastoreItem xmlns:ds="http://schemas.openxmlformats.org/officeDocument/2006/customXml" ds:itemID="{B844FF09-79BA-44FB-83B6-D0B989A8D711}">
  <ds:schemaRefs/>
</ds:datastoreItem>
</file>

<file path=customXml/itemProps127.xml><?xml version="1.0" encoding="utf-8"?>
<ds:datastoreItem xmlns:ds="http://schemas.openxmlformats.org/officeDocument/2006/customXml" ds:itemID="{19459EA5-49E3-4B0D-9D94-0728833D9F00}">
  <ds:schemaRefs/>
</ds:datastoreItem>
</file>

<file path=customXml/itemProps128.xml><?xml version="1.0" encoding="utf-8"?>
<ds:datastoreItem xmlns:ds="http://schemas.openxmlformats.org/officeDocument/2006/customXml" ds:itemID="{C539B15D-4EF9-4884-B389-D82DBA250A6E}">
  <ds:schemaRefs/>
</ds:datastoreItem>
</file>

<file path=customXml/itemProps129.xml><?xml version="1.0" encoding="utf-8"?>
<ds:datastoreItem xmlns:ds="http://schemas.openxmlformats.org/officeDocument/2006/customXml" ds:itemID="{E02CE8BD-165A-42D2-A9E2-E40B4BE1EC6D}">
  <ds:schemaRefs/>
</ds:datastoreItem>
</file>

<file path=customXml/itemProps13.xml><?xml version="1.0" encoding="utf-8"?>
<ds:datastoreItem xmlns:ds="http://schemas.openxmlformats.org/officeDocument/2006/customXml" ds:itemID="{1B1D6317-D199-43DF-8866-0E5BE7C700D2}">
  <ds:schemaRefs/>
</ds:datastoreItem>
</file>

<file path=customXml/itemProps130.xml><?xml version="1.0" encoding="utf-8"?>
<ds:datastoreItem xmlns:ds="http://schemas.openxmlformats.org/officeDocument/2006/customXml" ds:itemID="{F46B003E-3E98-4678-97E6-3C6F85490243}">
  <ds:schemaRefs/>
</ds:datastoreItem>
</file>

<file path=customXml/itemProps131.xml><?xml version="1.0" encoding="utf-8"?>
<ds:datastoreItem xmlns:ds="http://schemas.openxmlformats.org/officeDocument/2006/customXml" ds:itemID="{E189F311-9E59-4F35-B825-7214023C512E}">
  <ds:schemaRefs/>
</ds:datastoreItem>
</file>

<file path=customXml/itemProps132.xml><?xml version="1.0" encoding="utf-8"?>
<ds:datastoreItem xmlns:ds="http://schemas.openxmlformats.org/officeDocument/2006/customXml" ds:itemID="{8733FDCD-5AE5-4B8F-ADFB-CBA887A6118A}">
  <ds:schemaRefs/>
</ds:datastoreItem>
</file>

<file path=customXml/itemProps133.xml><?xml version="1.0" encoding="utf-8"?>
<ds:datastoreItem xmlns:ds="http://schemas.openxmlformats.org/officeDocument/2006/customXml" ds:itemID="{864E6874-7F46-4579-8FC1-DFE97A65ABDB}">
  <ds:schemaRefs/>
</ds:datastoreItem>
</file>

<file path=customXml/itemProps134.xml><?xml version="1.0" encoding="utf-8"?>
<ds:datastoreItem xmlns:ds="http://schemas.openxmlformats.org/officeDocument/2006/customXml" ds:itemID="{7CBECF73-6211-41D4-8DEA-10A396D4AFA3}">
  <ds:schemaRefs/>
</ds:datastoreItem>
</file>

<file path=customXml/itemProps135.xml><?xml version="1.0" encoding="utf-8"?>
<ds:datastoreItem xmlns:ds="http://schemas.openxmlformats.org/officeDocument/2006/customXml" ds:itemID="{D3EAF4B6-6D1F-4B2E-8FC9-8DE4638E41C3}">
  <ds:schemaRefs/>
</ds:datastoreItem>
</file>

<file path=customXml/itemProps136.xml><?xml version="1.0" encoding="utf-8"?>
<ds:datastoreItem xmlns:ds="http://schemas.openxmlformats.org/officeDocument/2006/customXml" ds:itemID="{7494613B-C1B1-4F3B-B97B-BD2E4C87E82F}">
  <ds:schemaRefs/>
</ds:datastoreItem>
</file>

<file path=customXml/itemProps137.xml><?xml version="1.0" encoding="utf-8"?>
<ds:datastoreItem xmlns:ds="http://schemas.openxmlformats.org/officeDocument/2006/customXml" ds:itemID="{E837E79F-2D9A-41ED-8B99-4AC780292FC1}">
  <ds:schemaRefs/>
</ds:datastoreItem>
</file>

<file path=customXml/itemProps138.xml><?xml version="1.0" encoding="utf-8"?>
<ds:datastoreItem xmlns:ds="http://schemas.openxmlformats.org/officeDocument/2006/customXml" ds:itemID="{4B38148D-822B-4F00-BA83-14AF352AED9E}">
  <ds:schemaRefs/>
</ds:datastoreItem>
</file>

<file path=customXml/itemProps139.xml><?xml version="1.0" encoding="utf-8"?>
<ds:datastoreItem xmlns:ds="http://schemas.openxmlformats.org/officeDocument/2006/customXml" ds:itemID="{B2431593-CD78-48AE-ABC4-354510864619}">
  <ds:schemaRefs/>
</ds:datastoreItem>
</file>

<file path=customXml/itemProps14.xml><?xml version="1.0" encoding="utf-8"?>
<ds:datastoreItem xmlns:ds="http://schemas.openxmlformats.org/officeDocument/2006/customXml" ds:itemID="{C6DF4144-3BB6-4140-A5E0-E9E0BB83212E}">
  <ds:schemaRefs/>
</ds:datastoreItem>
</file>

<file path=customXml/itemProps140.xml><?xml version="1.0" encoding="utf-8"?>
<ds:datastoreItem xmlns:ds="http://schemas.openxmlformats.org/officeDocument/2006/customXml" ds:itemID="{025E7F47-5799-42ED-A7E1-5C90F6867DE9}">
  <ds:schemaRefs/>
</ds:datastoreItem>
</file>

<file path=customXml/itemProps141.xml><?xml version="1.0" encoding="utf-8"?>
<ds:datastoreItem xmlns:ds="http://schemas.openxmlformats.org/officeDocument/2006/customXml" ds:itemID="{16C9EFD8-13CE-415C-9269-98951CB3C581}">
  <ds:schemaRefs/>
</ds:datastoreItem>
</file>

<file path=customXml/itemProps142.xml><?xml version="1.0" encoding="utf-8"?>
<ds:datastoreItem xmlns:ds="http://schemas.openxmlformats.org/officeDocument/2006/customXml" ds:itemID="{E0C97191-4B30-448B-916F-206982D951A9}">
  <ds:schemaRefs/>
</ds:datastoreItem>
</file>

<file path=customXml/itemProps143.xml><?xml version="1.0" encoding="utf-8"?>
<ds:datastoreItem xmlns:ds="http://schemas.openxmlformats.org/officeDocument/2006/customXml" ds:itemID="{83B4E8AE-40C2-4EDF-9154-E5448E2027F0}">
  <ds:schemaRefs/>
</ds:datastoreItem>
</file>

<file path=customXml/itemProps144.xml><?xml version="1.0" encoding="utf-8"?>
<ds:datastoreItem xmlns:ds="http://schemas.openxmlformats.org/officeDocument/2006/customXml" ds:itemID="{35031FC0-DE68-42C7-8F83-25167E2DBCD8}">
  <ds:schemaRefs/>
</ds:datastoreItem>
</file>

<file path=customXml/itemProps145.xml><?xml version="1.0" encoding="utf-8"?>
<ds:datastoreItem xmlns:ds="http://schemas.openxmlformats.org/officeDocument/2006/customXml" ds:itemID="{42714F76-6640-4783-BF6B-B0C8171FCA08}">
  <ds:schemaRefs/>
</ds:datastoreItem>
</file>

<file path=customXml/itemProps146.xml><?xml version="1.0" encoding="utf-8"?>
<ds:datastoreItem xmlns:ds="http://schemas.openxmlformats.org/officeDocument/2006/customXml" ds:itemID="{A9A2EF60-73D1-4E65-A20A-5A1BB306A55D}">
  <ds:schemaRefs/>
</ds:datastoreItem>
</file>

<file path=customXml/itemProps147.xml><?xml version="1.0" encoding="utf-8"?>
<ds:datastoreItem xmlns:ds="http://schemas.openxmlformats.org/officeDocument/2006/customXml" ds:itemID="{227B16CA-AE9D-468C-B149-D2314E6112CC}">
  <ds:schemaRefs/>
</ds:datastoreItem>
</file>

<file path=customXml/itemProps148.xml><?xml version="1.0" encoding="utf-8"?>
<ds:datastoreItem xmlns:ds="http://schemas.openxmlformats.org/officeDocument/2006/customXml" ds:itemID="{5BCC4FD4-B56B-46B0-AAD7-715449C0B3CF}">
  <ds:schemaRefs/>
</ds:datastoreItem>
</file>

<file path=customXml/itemProps149.xml><?xml version="1.0" encoding="utf-8"?>
<ds:datastoreItem xmlns:ds="http://schemas.openxmlformats.org/officeDocument/2006/customXml" ds:itemID="{00A7F7EF-CBEA-45C1-AC0D-E046CDF24083}">
  <ds:schemaRefs/>
</ds:datastoreItem>
</file>

<file path=customXml/itemProps15.xml><?xml version="1.0" encoding="utf-8"?>
<ds:datastoreItem xmlns:ds="http://schemas.openxmlformats.org/officeDocument/2006/customXml" ds:itemID="{45F793CA-FD39-48C1-8D28-A279645487B0}">
  <ds:schemaRefs/>
</ds:datastoreItem>
</file>

<file path=customXml/itemProps150.xml><?xml version="1.0" encoding="utf-8"?>
<ds:datastoreItem xmlns:ds="http://schemas.openxmlformats.org/officeDocument/2006/customXml" ds:itemID="{FB902C9C-76AA-4541-BD0F-F4C19F0B04A0}">
  <ds:schemaRefs/>
</ds:datastoreItem>
</file>

<file path=customXml/itemProps151.xml><?xml version="1.0" encoding="utf-8"?>
<ds:datastoreItem xmlns:ds="http://schemas.openxmlformats.org/officeDocument/2006/customXml" ds:itemID="{6491F6D2-C436-463D-B60A-4705D7A851BA}">
  <ds:schemaRefs/>
</ds:datastoreItem>
</file>

<file path=customXml/itemProps152.xml><?xml version="1.0" encoding="utf-8"?>
<ds:datastoreItem xmlns:ds="http://schemas.openxmlformats.org/officeDocument/2006/customXml" ds:itemID="{9BEE275A-C1E5-428D-8E8C-9CDD3B1E50E7}">
  <ds:schemaRefs/>
</ds:datastoreItem>
</file>

<file path=customXml/itemProps153.xml><?xml version="1.0" encoding="utf-8"?>
<ds:datastoreItem xmlns:ds="http://schemas.openxmlformats.org/officeDocument/2006/customXml" ds:itemID="{339E61F2-CC21-49B0-9495-8C7173D74F86}">
  <ds:schemaRefs/>
</ds:datastoreItem>
</file>

<file path=customXml/itemProps154.xml><?xml version="1.0" encoding="utf-8"?>
<ds:datastoreItem xmlns:ds="http://schemas.openxmlformats.org/officeDocument/2006/customXml" ds:itemID="{F93FC6CD-0A31-42BB-981D-830A92BC3820}">
  <ds:schemaRefs/>
</ds:datastoreItem>
</file>

<file path=customXml/itemProps155.xml><?xml version="1.0" encoding="utf-8"?>
<ds:datastoreItem xmlns:ds="http://schemas.openxmlformats.org/officeDocument/2006/customXml" ds:itemID="{B371F2F4-504C-48CA-8673-BFEF93B28C62}">
  <ds:schemaRefs/>
</ds:datastoreItem>
</file>

<file path=customXml/itemProps156.xml><?xml version="1.0" encoding="utf-8"?>
<ds:datastoreItem xmlns:ds="http://schemas.openxmlformats.org/officeDocument/2006/customXml" ds:itemID="{C7890157-F3A2-4F76-B8B1-62FADCC0D128}">
  <ds:schemaRefs/>
</ds:datastoreItem>
</file>

<file path=customXml/itemProps16.xml><?xml version="1.0" encoding="utf-8"?>
<ds:datastoreItem xmlns:ds="http://schemas.openxmlformats.org/officeDocument/2006/customXml" ds:itemID="{5519B245-CD70-4E0B-A710-25D696A705F7}">
  <ds:schemaRefs/>
</ds:datastoreItem>
</file>

<file path=customXml/itemProps17.xml><?xml version="1.0" encoding="utf-8"?>
<ds:datastoreItem xmlns:ds="http://schemas.openxmlformats.org/officeDocument/2006/customXml" ds:itemID="{BA5FB816-1C0E-4439-AE36-D8B7498F6E9C}">
  <ds:schemaRefs/>
</ds:datastoreItem>
</file>

<file path=customXml/itemProps18.xml><?xml version="1.0" encoding="utf-8"?>
<ds:datastoreItem xmlns:ds="http://schemas.openxmlformats.org/officeDocument/2006/customXml" ds:itemID="{A3313A62-8595-4148-BDF6-3226DFF703B0}">
  <ds:schemaRefs/>
</ds:datastoreItem>
</file>

<file path=customXml/itemProps19.xml><?xml version="1.0" encoding="utf-8"?>
<ds:datastoreItem xmlns:ds="http://schemas.openxmlformats.org/officeDocument/2006/customXml" ds:itemID="{E2FEC792-AF8D-435B-B16E-629B9B0B41A1}">
  <ds:schemaRefs/>
</ds:datastoreItem>
</file>

<file path=customXml/itemProps2.xml><?xml version="1.0" encoding="utf-8"?>
<ds:datastoreItem xmlns:ds="http://schemas.openxmlformats.org/officeDocument/2006/customXml" ds:itemID="{802F91BE-0A1D-4F7C-8C0D-450B8BB0DF84}">
  <ds:schemaRefs/>
</ds:datastoreItem>
</file>

<file path=customXml/itemProps20.xml><?xml version="1.0" encoding="utf-8"?>
<ds:datastoreItem xmlns:ds="http://schemas.openxmlformats.org/officeDocument/2006/customXml" ds:itemID="{F8FBAADB-2B0F-480C-897C-8FE1E800F272}">
  <ds:schemaRefs/>
</ds:datastoreItem>
</file>

<file path=customXml/itemProps21.xml><?xml version="1.0" encoding="utf-8"?>
<ds:datastoreItem xmlns:ds="http://schemas.openxmlformats.org/officeDocument/2006/customXml" ds:itemID="{8F0AB58B-CDB7-4F5B-A77F-B247F1B6765D}">
  <ds:schemaRefs/>
</ds:datastoreItem>
</file>

<file path=customXml/itemProps22.xml><?xml version="1.0" encoding="utf-8"?>
<ds:datastoreItem xmlns:ds="http://schemas.openxmlformats.org/officeDocument/2006/customXml" ds:itemID="{AFD3D641-6658-479E-A121-031ABF23A016}">
  <ds:schemaRefs/>
</ds:datastoreItem>
</file>

<file path=customXml/itemProps23.xml><?xml version="1.0" encoding="utf-8"?>
<ds:datastoreItem xmlns:ds="http://schemas.openxmlformats.org/officeDocument/2006/customXml" ds:itemID="{F7DEB390-8B20-42BE-9479-E9BABD2CD6FB}">
  <ds:schemaRefs/>
</ds:datastoreItem>
</file>

<file path=customXml/itemProps24.xml><?xml version="1.0" encoding="utf-8"?>
<ds:datastoreItem xmlns:ds="http://schemas.openxmlformats.org/officeDocument/2006/customXml" ds:itemID="{9B983479-733F-4147-999C-C4E75A88CE6A}">
  <ds:schemaRefs/>
</ds:datastoreItem>
</file>

<file path=customXml/itemProps25.xml><?xml version="1.0" encoding="utf-8"?>
<ds:datastoreItem xmlns:ds="http://schemas.openxmlformats.org/officeDocument/2006/customXml" ds:itemID="{0ACC52BB-4E27-4472-9957-6332B6372341}">
  <ds:schemaRefs/>
</ds:datastoreItem>
</file>

<file path=customXml/itemProps26.xml><?xml version="1.0" encoding="utf-8"?>
<ds:datastoreItem xmlns:ds="http://schemas.openxmlformats.org/officeDocument/2006/customXml" ds:itemID="{CCF356D6-0939-4776-A6D0-89174DD17AA5}">
  <ds:schemaRefs/>
</ds:datastoreItem>
</file>

<file path=customXml/itemProps27.xml><?xml version="1.0" encoding="utf-8"?>
<ds:datastoreItem xmlns:ds="http://schemas.openxmlformats.org/officeDocument/2006/customXml" ds:itemID="{9E72CAA1-590B-4B49-AD6B-656A6EA30426}">
  <ds:schemaRefs/>
</ds:datastoreItem>
</file>

<file path=customXml/itemProps28.xml><?xml version="1.0" encoding="utf-8"?>
<ds:datastoreItem xmlns:ds="http://schemas.openxmlformats.org/officeDocument/2006/customXml" ds:itemID="{2EED9D47-46EC-463C-B869-D31934977ED8}">
  <ds:schemaRefs/>
</ds:datastoreItem>
</file>

<file path=customXml/itemProps29.xml><?xml version="1.0" encoding="utf-8"?>
<ds:datastoreItem xmlns:ds="http://schemas.openxmlformats.org/officeDocument/2006/customXml" ds:itemID="{0E9208C6-C570-4A1C-B66F-6FF675615D36}">
  <ds:schemaRefs/>
</ds:datastoreItem>
</file>

<file path=customXml/itemProps3.xml><?xml version="1.0" encoding="utf-8"?>
<ds:datastoreItem xmlns:ds="http://schemas.openxmlformats.org/officeDocument/2006/customXml" ds:itemID="{26F771A8-7FDE-4EF2-BF86-88E75DE63A55}">
  <ds:schemaRefs/>
</ds:datastoreItem>
</file>

<file path=customXml/itemProps30.xml><?xml version="1.0" encoding="utf-8"?>
<ds:datastoreItem xmlns:ds="http://schemas.openxmlformats.org/officeDocument/2006/customXml" ds:itemID="{2B8C7C6C-3299-441F-8E49-9624F9AEB3BB}">
  <ds:schemaRefs/>
</ds:datastoreItem>
</file>

<file path=customXml/itemProps31.xml><?xml version="1.0" encoding="utf-8"?>
<ds:datastoreItem xmlns:ds="http://schemas.openxmlformats.org/officeDocument/2006/customXml" ds:itemID="{85794512-14F2-4D25-B6CB-6371D5EB16A5}">
  <ds:schemaRefs/>
</ds:datastoreItem>
</file>

<file path=customXml/itemProps32.xml><?xml version="1.0" encoding="utf-8"?>
<ds:datastoreItem xmlns:ds="http://schemas.openxmlformats.org/officeDocument/2006/customXml" ds:itemID="{62E7BF3F-787B-4045-952C-C7CCBB7A188B}">
  <ds:schemaRefs/>
</ds:datastoreItem>
</file>

<file path=customXml/itemProps33.xml><?xml version="1.0" encoding="utf-8"?>
<ds:datastoreItem xmlns:ds="http://schemas.openxmlformats.org/officeDocument/2006/customXml" ds:itemID="{1AAEA97C-4B7D-417E-BFEB-18A63C8863AD}">
  <ds:schemaRefs/>
</ds:datastoreItem>
</file>

<file path=customXml/itemProps34.xml><?xml version="1.0" encoding="utf-8"?>
<ds:datastoreItem xmlns:ds="http://schemas.openxmlformats.org/officeDocument/2006/customXml" ds:itemID="{EE55E00A-CF31-4440-A8F7-4B0ABC83A4D1}">
  <ds:schemaRefs/>
</ds:datastoreItem>
</file>

<file path=customXml/itemProps35.xml><?xml version="1.0" encoding="utf-8"?>
<ds:datastoreItem xmlns:ds="http://schemas.openxmlformats.org/officeDocument/2006/customXml" ds:itemID="{7B1BD918-D393-4644-8AFF-50354B0DD928}">
  <ds:schemaRefs/>
</ds:datastoreItem>
</file>

<file path=customXml/itemProps36.xml><?xml version="1.0" encoding="utf-8"?>
<ds:datastoreItem xmlns:ds="http://schemas.openxmlformats.org/officeDocument/2006/customXml" ds:itemID="{AD12A00C-744E-4465-B073-C43CCD7043F4}">
  <ds:schemaRefs/>
</ds:datastoreItem>
</file>

<file path=customXml/itemProps37.xml><?xml version="1.0" encoding="utf-8"?>
<ds:datastoreItem xmlns:ds="http://schemas.openxmlformats.org/officeDocument/2006/customXml" ds:itemID="{0884680B-8D7F-4B34-9D4C-403C2BA762C5}">
  <ds:schemaRefs/>
</ds:datastoreItem>
</file>

<file path=customXml/itemProps38.xml><?xml version="1.0" encoding="utf-8"?>
<ds:datastoreItem xmlns:ds="http://schemas.openxmlformats.org/officeDocument/2006/customXml" ds:itemID="{738EADB9-35FA-402D-BA1D-30822F51F7CC}">
  <ds:schemaRefs/>
</ds:datastoreItem>
</file>

<file path=customXml/itemProps39.xml><?xml version="1.0" encoding="utf-8"?>
<ds:datastoreItem xmlns:ds="http://schemas.openxmlformats.org/officeDocument/2006/customXml" ds:itemID="{7EBC132D-9DE7-4FC4-AD24-DE9FE554CA8E}">
  <ds:schemaRefs/>
</ds:datastoreItem>
</file>

<file path=customXml/itemProps4.xml><?xml version="1.0" encoding="utf-8"?>
<ds:datastoreItem xmlns:ds="http://schemas.openxmlformats.org/officeDocument/2006/customXml" ds:itemID="{9B683E86-EFC2-4B20-9A6B-3EE96F96AE5D}">
  <ds:schemaRefs/>
</ds:datastoreItem>
</file>

<file path=customXml/itemProps40.xml><?xml version="1.0" encoding="utf-8"?>
<ds:datastoreItem xmlns:ds="http://schemas.openxmlformats.org/officeDocument/2006/customXml" ds:itemID="{703D0B1B-B927-48D1-A3D7-99606AA56948}">
  <ds:schemaRefs/>
</ds:datastoreItem>
</file>

<file path=customXml/itemProps41.xml><?xml version="1.0" encoding="utf-8"?>
<ds:datastoreItem xmlns:ds="http://schemas.openxmlformats.org/officeDocument/2006/customXml" ds:itemID="{4BFCAFE5-EAD4-4FA4-9296-A899B425AD9D}">
  <ds:schemaRefs/>
</ds:datastoreItem>
</file>

<file path=customXml/itemProps42.xml><?xml version="1.0" encoding="utf-8"?>
<ds:datastoreItem xmlns:ds="http://schemas.openxmlformats.org/officeDocument/2006/customXml" ds:itemID="{6A7ADE04-F80C-4431-B3EC-65B73054BD56}">
  <ds:schemaRefs/>
</ds:datastoreItem>
</file>

<file path=customXml/itemProps43.xml><?xml version="1.0" encoding="utf-8"?>
<ds:datastoreItem xmlns:ds="http://schemas.openxmlformats.org/officeDocument/2006/customXml" ds:itemID="{FDCCED50-36EC-4F5F-8E03-8C9ED06BB004}">
  <ds:schemaRefs/>
</ds:datastoreItem>
</file>

<file path=customXml/itemProps44.xml><?xml version="1.0" encoding="utf-8"?>
<ds:datastoreItem xmlns:ds="http://schemas.openxmlformats.org/officeDocument/2006/customXml" ds:itemID="{34F7C015-C24C-4630-8B87-656E24C1DA34}">
  <ds:schemaRefs/>
</ds:datastoreItem>
</file>

<file path=customXml/itemProps45.xml><?xml version="1.0" encoding="utf-8"?>
<ds:datastoreItem xmlns:ds="http://schemas.openxmlformats.org/officeDocument/2006/customXml" ds:itemID="{09AD5D80-950B-41FC-B892-E70D795F85C8}">
  <ds:schemaRefs/>
</ds:datastoreItem>
</file>

<file path=customXml/itemProps46.xml><?xml version="1.0" encoding="utf-8"?>
<ds:datastoreItem xmlns:ds="http://schemas.openxmlformats.org/officeDocument/2006/customXml" ds:itemID="{EF941975-5ED8-4051-927B-BDE27EA75194}">
  <ds:schemaRefs/>
</ds:datastoreItem>
</file>

<file path=customXml/itemProps47.xml><?xml version="1.0" encoding="utf-8"?>
<ds:datastoreItem xmlns:ds="http://schemas.openxmlformats.org/officeDocument/2006/customXml" ds:itemID="{48BF949A-3A69-4818-8C62-5BA6B757A9EA}">
  <ds:schemaRefs/>
</ds:datastoreItem>
</file>

<file path=customXml/itemProps48.xml><?xml version="1.0" encoding="utf-8"?>
<ds:datastoreItem xmlns:ds="http://schemas.openxmlformats.org/officeDocument/2006/customXml" ds:itemID="{352EA7F5-15BC-45F5-B14C-914474A0994D}">
  <ds:schemaRefs/>
</ds:datastoreItem>
</file>

<file path=customXml/itemProps49.xml><?xml version="1.0" encoding="utf-8"?>
<ds:datastoreItem xmlns:ds="http://schemas.openxmlformats.org/officeDocument/2006/customXml" ds:itemID="{A00AF959-BB82-4D29-9042-BC829CE8C47E}">
  <ds:schemaRefs/>
</ds:datastoreItem>
</file>

<file path=customXml/itemProps5.xml><?xml version="1.0" encoding="utf-8"?>
<ds:datastoreItem xmlns:ds="http://schemas.openxmlformats.org/officeDocument/2006/customXml" ds:itemID="{17D0A208-F0A7-4600-AD62-AF3E867C4F3B}">
  <ds:schemaRefs/>
</ds:datastoreItem>
</file>

<file path=customXml/itemProps50.xml><?xml version="1.0" encoding="utf-8"?>
<ds:datastoreItem xmlns:ds="http://schemas.openxmlformats.org/officeDocument/2006/customXml" ds:itemID="{86AC6D8E-CB01-4845-8B86-BEA391CFB9B4}">
  <ds:schemaRefs/>
</ds:datastoreItem>
</file>

<file path=customXml/itemProps51.xml><?xml version="1.0" encoding="utf-8"?>
<ds:datastoreItem xmlns:ds="http://schemas.openxmlformats.org/officeDocument/2006/customXml" ds:itemID="{1C963861-6C0D-475B-9EED-D18F6A39B6C9}">
  <ds:schemaRefs/>
</ds:datastoreItem>
</file>

<file path=customXml/itemProps52.xml><?xml version="1.0" encoding="utf-8"?>
<ds:datastoreItem xmlns:ds="http://schemas.openxmlformats.org/officeDocument/2006/customXml" ds:itemID="{401EF8EF-642E-494E-96BD-8046DD6835C7}">
  <ds:schemaRefs/>
</ds:datastoreItem>
</file>

<file path=customXml/itemProps53.xml><?xml version="1.0" encoding="utf-8"?>
<ds:datastoreItem xmlns:ds="http://schemas.openxmlformats.org/officeDocument/2006/customXml" ds:itemID="{D96DCD26-138E-4496-8C97-4CFE4104F3AC}">
  <ds:schemaRefs/>
</ds:datastoreItem>
</file>

<file path=customXml/itemProps54.xml><?xml version="1.0" encoding="utf-8"?>
<ds:datastoreItem xmlns:ds="http://schemas.openxmlformats.org/officeDocument/2006/customXml" ds:itemID="{7D042A31-9A2A-4D6B-BE3C-1B8C92D6C2C5}">
  <ds:schemaRefs/>
</ds:datastoreItem>
</file>

<file path=customXml/itemProps55.xml><?xml version="1.0" encoding="utf-8"?>
<ds:datastoreItem xmlns:ds="http://schemas.openxmlformats.org/officeDocument/2006/customXml" ds:itemID="{A8295217-59C2-48C4-BD58-FFD6B9FE4321}">
  <ds:schemaRefs/>
</ds:datastoreItem>
</file>

<file path=customXml/itemProps56.xml><?xml version="1.0" encoding="utf-8"?>
<ds:datastoreItem xmlns:ds="http://schemas.openxmlformats.org/officeDocument/2006/customXml" ds:itemID="{53DF8BF3-72E1-4FE3-B69B-C3BF6EDB6189}">
  <ds:schemaRefs/>
</ds:datastoreItem>
</file>

<file path=customXml/itemProps57.xml><?xml version="1.0" encoding="utf-8"?>
<ds:datastoreItem xmlns:ds="http://schemas.openxmlformats.org/officeDocument/2006/customXml" ds:itemID="{7BAFCE78-DCDE-4CB2-828E-06EF13A1BB87}">
  <ds:schemaRefs/>
</ds:datastoreItem>
</file>

<file path=customXml/itemProps58.xml><?xml version="1.0" encoding="utf-8"?>
<ds:datastoreItem xmlns:ds="http://schemas.openxmlformats.org/officeDocument/2006/customXml" ds:itemID="{7288E9E9-39C9-4568-B33E-B34A04C6C09E}">
  <ds:schemaRefs/>
</ds:datastoreItem>
</file>

<file path=customXml/itemProps59.xml><?xml version="1.0" encoding="utf-8"?>
<ds:datastoreItem xmlns:ds="http://schemas.openxmlformats.org/officeDocument/2006/customXml" ds:itemID="{9DA80040-B398-49A3-B618-00356C9BC436}">
  <ds:schemaRefs/>
</ds:datastoreItem>
</file>

<file path=customXml/itemProps6.xml><?xml version="1.0" encoding="utf-8"?>
<ds:datastoreItem xmlns:ds="http://schemas.openxmlformats.org/officeDocument/2006/customXml" ds:itemID="{BEB26774-C946-473D-9D5D-BAF2A379E503}">
  <ds:schemaRefs/>
</ds:datastoreItem>
</file>

<file path=customXml/itemProps60.xml><?xml version="1.0" encoding="utf-8"?>
<ds:datastoreItem xmlns:ds="http://schemas.openxmlformats.org/officeDocument/2006/customXml" ds:itemID="{3CF68A64-C64B-45A2-A9E1-41E1221892E6}">
  <ds:schemaRefs/>
</ds:datastoreItem>
</file>

<file path=customXml/itemProps61.xml><?xml version="1.0" encoding="utf-8"?>
<ds:datastoreItem xmlns:ds="http://schemas.openxmlformats.org/officeDocument/2006/customXml" ds:itemID="{6278C484-A6B7-4D59-97EB-D96701D0E68A}">
  <ds:schemaRefs/>
</ds:datastoreItem>
</file>

<file path=customXml/itemProps62.xml><?xml version="1.0" encoding="utf-8"?>
<ds:datastoreItem xmlns:ds="http://schemas.openxmlformats.org/officeDocument/2006/customXml" ds:itemID="{7165F662-DFCD-4F95-9DC4-5D420F599CEA}">
  <ds:schemaRefs/>
</ds:datastoreItem>
</file>

<file path=customXml/itemProps63.xml><?xml version="1.0" encoding="utf-8"?>
<ds:datastoreItem xmlns:ds="http://schemas.openxmlformats.org/officeDocument/2006/customXml" ds:itemID="{8AA6F5DE-55FD-42FC-BE26-BFD9D9CC80D1}">
  <ds:schemaRefs/>
</ds:datastoreItem>
</file>

<file path=customXml/itemProps64.xml><?xml version="1.0" encoding="utf-8"?>
<ds:datastoreItem xmlns:ds="http://schemas.openxmlformats.org/officeDocument/2006/customXml" ds:itemID="{C93AE490-81F1-4603-8BE7-67E80B1ED3A9}">
  <ds:schemaRefs/>
</ds:datastoreItem>
</file>

<file path=customXml/itemProps65.xml><?xml version="1.0" encoding="utf-8"?>
<ds:datastoreItem xmlns:ds="http://schemas.openxmlformats.org/officeDocument/2006/customXml" ds:itemID="{98EFFBF6-DE8A-4DF9-95A8-5E1AC0619748}">
  <ds:schemaRefs/>
</ds:datastoreItem>
</file>

<file path=customXml/itemProps66.xml><?xml version="1.0" encoding="utf-8"?>
<ds:datastoreItem xmlns:ds="http://schemas.openxmlformats.org/officeDocument/2006/customXml" ds:itemID="{91A41031-D323-486B-84FB-8D37736940DC}">
  <ds:schemaRefs/>
</ds:datastoreItem>
</file>

<file path=customXml/itemProps67.xml><?xml version="1.0" encoding="utf-8"?>
<ds:datastoreItem xmlns:ds="http://schemas.openxmlformats.org/officeDocument/2006/customXml" ds:itemID="{C7C7D20F-FA22-449A-8F09-9CAE52872A7C}">
  <ds:schemaRefs/>
</ds:datastoreItem>
</file>

<file path=customXml/itemProps68.xml><?xml version="1.0" encoding="utf-8"?>
<ds:datastoreItem xmlns:ds="http://schemas.openxmlformats.org/officeDocument/2006/customXml" ds:itemID="{6A0DFD18-FD95-49E8-AE29-D00356780064}">
  <ds:schemaRefs/>
</ds:datastoreItem>
</file>

<file path=customXml/itemProps69.xml><?xml version="1.0" encoding="utf-8"?>
<ds:datastoreItem xmlns:ds="http://schemas.openxmlformats.org/officeDocument/2006/customXml" ds:itemID="{6A5FE248-63D1-4FA7-9553-2368931EC4E7}">
  <ds:schemaRefs/>
</ds:datastoreItem>
</file>

<file path=customXml/itemProps7.xml><?xml version="1.0" encoding="utf-8"?>
<ds:datastoreItem xmlns:ds="http://schemas.openxmlformats.org/officeDocument/2006/customXml" ds:itemID="{A6755171-E7CA-457A-A5C2-0E880EC76F44}">
  <ds:schemaRefs/>
</ds:datastoreItem>
</file>

<file path=customXml/itemProps70.xml><?xml version="1.0" encoding="utf-8"?>
<ds:datastoreItem xmlns:ds="http://schemas.openxmlformats.org/officeDocument/2006/customXml" ds:itemID="{FBE4E2D2-FA4E-497B-AEB1-9A9DA805D75C}">
  <ds:schemaRefs/>
</ds:datastoreItem>
</file>

<file path=customXml/itemProps71.xml><?xml version="1.0" encoding="utf-8"?>
<ds:datastoreItem xmlns:ds="http://schemas.openxmlformats.org/officeDocument/2006/customXml" ds:itemID="{9477F39C-12C6-44F0-9628-8E9F5B926BEC}">
  <ds:schemaRefs/>
</ds:datastoreItem>
</file>

<file path=customXml/itemProps72.xml><?xml version="1.0" encoding="utf-8"?>
<ds:datastoreItem xmlns:ds="http://schemas.openxmlformats.org/officeDocument/2006/customXml" ds:itemID="{9F8324A1-4D38-4884-9D53-5E98B93574C5}">
  <ds:schemaRefs/>
</ds:datastoreItem>
</file>

<file path=customXml/itemProps73.xml><?xml version="1.0" encoding="utf-8"?>
<ds:datastoreItem xmlns:ds="http://schemas.openxmlformats.org/officeDocument/2006/customXml" ds:itemID="{7F0625B0-EF29-4744-AB9B-866EBC2B46DF}">
  <ds:schemaRefs/>
</ds:datastoreItem>
</file>

<file path=customXml/itemProps74.xml><?xml version="1.0" encoding="utf-8"?>
<ds:datastoreItem xmlns:ds="http://schemas.openxmlformats.org/officeDocument/2006/customXml" ds:itemID="{9492BFA1-CD70-4DD2-97DA-D6B44949CBA9}">
  <ds:schemaRefs/>
</ds:datastoreItem>
</file>

<file path=customXml/itemProps75.xml><?xml version="1.0" encoding="utf-8"?>
<ds:datastoreItem xmlns:ds="http://schemas.openxmlformats.org/officeDocument/2006/customXml" ds:itemID="{E2857D81-D6F6-466B-96CE-043F8E1E552E}">
  <ds:schemaRefs/>
</ds:datastoreItem>
</file>

<file path=customXml/itemProps76.xml><?xml version="1.0" encoding="utf-8"?>
<ds:datastoreItem xmlns:ds="http://schemas.openxmlformats.org/officeDocument/2006/customXml" ds:itemID="{06E91746-3CF8-4A77-8039-9FEF044D9269}">
  <ds:schemaRefs/>
</ds:datastoreItem>
</file>

<file path=customXml/itemProps77.xml><?xml version="1.0" encoding="utf-8"?>
<ds:datastoreItem xmlns:ds="http://schemas.openxmlformats.org/officeDocument/2006/customXml" ds:itemID="{C3419E30-BDF4-4B16-8E4E-EB5274B15BCA}">
  <ds:schemaRefs/>
</ds:datastoreItem>
</file>

<file path=customXml/itemProps78.xml><?xml version="1.0" encoding="utf-8"?>
<ds:datastoreItem xmlns:ds="http://schemas.openxmlformats.org/officeDocument/2006/customXml" ds:itemID="{48FF57F7-482F-4066-B5E6-D6C963B9CCC0}">
  <ds:schemaRefs/>
</ds:datastoreItem>
</file>

<file path=customXml/itemProps79.xml><?xml version="1.0" encoding="utf-8"?>
<ds:datastoreItem xmlns:ds="http://schemas.openxmlformats.org/officeDocument/2006/customXml" ds:itemID="{6F6D9F64-631B-4805-ABD6-556A279769BC}">
  <ds:schemaRefs/>
</ds:datastoreItem>
</file>

<file path=customXml/itemProps8.xml><?xml version="1.0" encoding="utf-8"?>
<ds:datastoreItem xmlns:ds="http://schemas.openxmlformats.org/officeDocument/2006/customXml" ds:itemID="{DC8A1A13-BF7D-4C48-9EA1-F80977BB56C4}">
  <ds:schemaRefs/>
</ds:datastoreItem>
</file>

<file path=customXml/itemProps80.xml><?xml version="1.0" encoding="utf-8"?>
<ds:datastoreItem xmlns:ds="http://schemas.openxmlformats.org/officeDocument/2006/customXml" ds:itemID="{4872E5DE-6077-44DB-9D52-BEAED81ADD1E}">
  <ds:schemaRefs/>
</ds:datastoreItem>
</file>

<file path=customXml/itemProps81.xml><?xml version="1.0" encoding="utf-8"?>
<ds:datastoreItem xmlns:ds="http://schemas.openxmlformats.org/officeDocument/2006/customXml" ds:itemID="{6FF64DA0-2E2C-45D8-942F-D50CE6013B81}">
  <ds:schemaRefs/>
</ds:datastoreItem>
</file>

<file path=customXml/itemProps82.xml><?xml version="1.0" encoding="utf-8"?>
<ds:datastoreItem xmlns:ds="http://schemas.openxmlformats.org/officeDocument/2006/customXml" ds:itemID="{A50E74AF-6A90-4FE7-948B-B8BE8B8B38DA}">
  <ds:schemaRefs/>
</ds:datastoreItem>
</file>

<file path=customXml/itemProps83.xml><?xml version="1.0" encoding="utf-8"?>
<ds:datastoreItem xmlns:ds="http://schemas.openxmlformats.org/officeDocument/2006/customXml" ds:itemID="{86CF3698-024E-4220-891E-EB3E23926C2C}">
  <ds:schemaRefs/>
</ds:datastoreItem>
</file>

<file path=customXml/itemProps84.xml><?xml version="1.0" encoding="utf-8"?>
<ds:datastoreItem xmlns:ds="http://schemas.openxmlformats.org/officeDocument/2006/customXml" ds:itemID="{D7CDB785-343F-454B-8D46-503F46FB836C}">
  <ds:schemaRefs/>
</ds:datastoreItem>
</file>

<file path=customXml/itemProps85.xml><?xml version="1.0" encoding="utf-8"?>
<ds:datastoreItem xmlns:ds="http://schemas.openxmlformats.org/officeDocument/2006/customXml" ds:itemID="{961DAF51-8150-4DD7-8620-1E3BCA046B1E}">
  <ds:schemaRefs/>
</ds:datastoreItem>
</file>

<file path=customXml/itemProps86.xml><?xml version="1.0" encoding="utf-8"?>
<ds:datastoreItem xmlns:ds="http://schemas.openxmlformats.org/officeDocument/2006/customXml" ds:itemID="{5CB04BE2-CE3A-4CFF-BB75-6EC664689E41}">
  <ds:schemaRefs/>
</ds:datastoreItem>
</file>

<file path=customXml/itemProps87.xml><?xml version="1.0" encoding="utf-8"?>
<ds:datastoreItem xmlns:ds="http://schemas.openxmlformats.org/officeDocument/2006/customXml" ds:itemID="{F35987D3-9108-46F3-82D7-E4880C9A6C04}">
  <ds:schemaRefs/>
</ds:datastoreItem>
</file>

<file path=customXml/itemProps88.xml><?xml version="1.0" encoding="utf-8"?>
<ds:datastoreItem xmlns:ds="http://schemas.openxmlformats.org/officeDocument/2006/customXml" ds:itemID="{EBC8EAB2-F340-48C4-B662-F684819326DC}">
  <ds:schemaRefs/>
</ds:datastoreItem>
</file>

<file path=customXml/itemProps89.xml><?xml version="1.0" encoding="utf-8"?>
<ds:datastoreItem xmlns:ds="http://schemas.openxmlformats.org/officeDocument/2006/customXml" ds:itemID="{15BB7167-617D-479B-B896-5A08B560C743}">
  <ds:schemaRefs/>
</ds:datastoreItem>
</file>

<file path=customXml/itemProps9.xml><?xml version="1.0" encoding="utf-8"?>
<ds:datastoreItem xmlns:ds="http://schemas.openxmlformats.org/officeDocument/2006/customXml" ds:itemID="{1F785AB9-5309-4314-B652-33E80CFFCF80}">
  <ds:schemaRefs/>
</ds:datastoreItem>
</file>

<file path=customXml/itemProps90.xml><?xml version="1.0" encoding="utf-8"?>
<ds:datastoreItem xmlns:ds="http://schemas.openxmlformats.org/officeDocument/2006/customXml" ds:itemID="{3D022CBC-F183-41E6-9C3E-26A5B54EB39C}">
  <ds:schemaRefs/>
</ds:datastoreItem>
</file>

<file path=customXml/itemProps91.xml><?xml version="1.0" encoding="utf-8"?>
<ds:datastoreItem xmlns:ds="http://schemas.openxmlformats.org/officeDocument/2006/customXml" ds:itemID="{D5000132-FD9E-49BB-B36C-5688234D73D9}">
  <ds:schemaRefs/>
</ds:datastoreItem>
</file>

<file path=customXml/itemProps92.xml><?xml version="1.0" encoding="utf-8"?>
<ds:datastoreItem xmlns:ds="http://schemas.openxmlformats.org/officeDocument/2006/customXml" ds:itemID="{0B1A2DB0-C94B-4BFA-A8B1-168DF30A1EC9}">
  <ds:schemaRefs/>
</ds:datastoreItem>
</file>

<file path=customXml/itemProps93.xml><?xml version="1.0" encoding="utf-8"?>
<ds:datastoreItem xmlns:ds="http://schemas.openxmlformats.org/officeDocument/2006/customXml" ds:itemID="{627A2DBD-F9B7-40D3-BF60-D0ABC6FD8D05}">
  <ds:schemaRefs/>
</ds:datastoreItem>
</file>

<file path=customXml/itemProps94.xml><?xml version="1.0" encoding="utf-8"?>
<ds:datastoreItem xmlns:ds="http://schemas.openxmlformats.org/officeDocument/2006/customXml" ds:itemID="{02A0C9C3-BF80-435B-BF6D-7FE5F9A3DF94}">
  <ds:schemaRefs/>
</ds:datastoreItem>
</file>

<file path=customXml/itemProps95.xml><?xml version="1.0" encoding="utf-8"?>
<ds:datastoreItem xmlns:ds="http://schemas.openxmlformats.org/officeDocument/2006/customXml" ds:itemID="{90DA1FB5-3F30-47E9-90C9-57BE3E9889F4}">
  <ds:schemaRefs/>
</ds:datastoreItem>
</file>

<file path=customXml/itemProps96.xml><?xml version="1.0" encoding="utf-8"?>
<ds:datastoreItem xmlns:ds="http://schemas.openxmlformats.org/officeDocument/2006/customXml" ds:itemID="{8631A046-44F4-4F0F-A172-35652476ADAF}">
  <ds:schemaRefs/>
</ds:datastoreItem>
</file>

<file path=customXml/itemProps97.xml><?xml version="1.0" encoding="utf-8"?>
<ds:datastoreItem xmlns:ds="http://schemas.openxmlformats.org/officeDocument/2006/customXml" ds:itemID="{7FD7BFB1-7EFB-4BA6-9398-9B27EECA7659}">
  <ds:schemaRefs/>
</ds:datastoreItem>
</file>

<file path=customXml/itemProps98.xml><?xml version="1.0" encoding="utf-8"?>
<ds:datastoreItem xmlns:ds="http://schemas.openxmlformats.org/officeDocument/2006/customXml" ds:itemID="{A87B3852-ADA7-4E07-9766-473E00DB6280}">
  <ds:schemaRefs/>
</ds:datastoreItem>
</file>

<file path=customXml/itemProps99.xml><?xml version="1.0" encoding="utf-8"?>
<ds:datastoreItem xmlns:ds="http://schemas.openxmlformats.org/officeDocument/2006/customXml" ds:itemID="{F3AD9614-2198-48DD-9E1E-6649F6290096}">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70</TotalTime>
  <Words>34180</Words>
  <Application>Microsoft Office PowerPoint</Application>
  <PresentationFormat>自定义</PresentationFormat>
  <Paragraphs>802</Paragraphs>
  <Slides>155</Slides>
  <Notes>155</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155</vt:i4>
      </vt:variant>
    </vt:vector>
  </HeadingPairs>
  <TitlesOfParts>
    <vt:vector size="163" baseType="lpstr">
      <vt:lpstr>黑体</vt:lpstr>
      <vt:lpstr>Microsoft YaHei</vt:lpstr>
      <vt:lpstr>Arial</vt:lpstr>
      <vt:lpstr>Arial Narrow</vt:lpstr>
      <vt:lpstr>Calibri</vt:lpstr>
      <vt:lpstr>Times New Roman</vt:lpstr>
      <vt:lpstr>21版53中考主题1</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213</cp:revision>
  <dcterms:modified xsi:type="dcterms:W3CDTF">2020-09-29T05:17:58Z</dcterms:modified>
</cp:coreProperties>
</file>