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7" r:id="rId2"/>
    <p:sldId id="258" r:id="rId3"/>
    <p:sldId id="785" r:id="rId4"/>
    <p:sldId id="786" r:id="rId5"/>
    <p:sldId id="261" r:id="rId6"/>
    <p:sldId id="788" r:id="rId7"/>
    <p:sldId id="266" r:id="rId8"/>
    <p:sldId id="278" r:id="rId9"/>
    <p:sldId id="260" r:id="rId10"/>
    <p:sldId id="265" r:id="rId11"/>
    <p:sldId id="281" r:id="rId12"/>
    <p:sldId id="772" r:id="rId13"/>
    <p:sldId id="283" r:id="rId14"/>
    <p:sldId id="739" r:id="rId15"/>
    <p:sldId id="789" r:id="rId16"/>
    <p:sldId id="790" r:id="rId17"/>
    <p:sldId id="294" r:id="rId18"/>
    <p:sldId id="742" r:id="rId19"/>
    <p:sldId id="791" r:id="rId20"/>
    <p:sldId id="792" r:id="rId21"/>
    <p:sldId id="781" r:id="rId22"/>
    <p:sldId id="793" r:id="rId23"/>
    <p:sldId id="794" r:id="rId24"/>
    <p:sldId id="795" r:id="rId25"/>
    <p:sldId id="796" r:id="rId26"/>
    <p:sldId id="797" r:id="rId27"/>
    <p:sldId id="798" r:id="rId28"/>
    <p:sldId id="799" r:id="rId29"/>
    <p:sldId id="800" r:id="rId30"/>
    <p:sldId id="801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88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0E95EE-6685-4757-B717-501E08EF73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740501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29438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考点1　客观题</a:t>
            </a:r>
            <a:r>
              <a:rPr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0185" y="1852930"/>
            <a:ext cx="118427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客观题的形式考查整本书阅读有以下特点:①选项概述名著中某一故事情节,要求考生对相关内容的正误进行判断。一般在时间、地点、人物姓名、人物关系、细节描述等方面设题。②选项概述作品的人物形象、主旨、艺术特点等,要求考生对其正误进行判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916305"/>
            <a:ext cx="11807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典例1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[2019江苏,25,5分]下列对有关名著的说明,不正确的两项是	(　　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A.《三国演义》中,张飞在长坂桥上睁圆环眼厉声大喝,吓退曹兵,然后迅速拆断桥梁,以阻追兵,可见张飞十分勇猛,又很有智谋。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B.《家》中,许倩如倡导女子剪发,带头剪掉自己的辫子,还以梅的遭遇来激发琴拒绝包办婚姻,鼓励琴做一个跟着时代走的新女性。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C.《狂人日记》中,狂人说将来的社会“容不得吃人的人”,最后喊出“救救孩子”,作者借此表达了对社会变革的强烈渴望。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916305"/>
            <a:ext cx="11807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D.《欧也妮·葛朗台》中,夏尔在父亲破产自杀后,不愿拖累心上人安奈特而写了分手信给她,这一良善之举让偷看信件的欧也妮发誓要永远爱他。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E.《老人与海》中,圣地亚哥经过生死搏斗最终将大马林鱼残骸拖回港口,有游客把它当成了鲨鱼骨,这一误会让小说结尾更加意味深长。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43890"/>
            <a:ext cx="118522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考查考生了解有关名著名篇的主要内容、艺术特色的能力。解答此类题目,考生首先要明确题干的要求,如本题题干“下列对有关名著的说明,不正确的两项是”,然后根据平时的知识积累进行辨析。本题中,A项,“很有智谋”错误,张飞拆断桥梁,表明心中胆怯,结果引来追兵。D项,“这一良善之举让偷看信件的欧也妮发誓要永远爱他”错误,原文是说欧也妮偷看信件后,得知夏尔和安奈特分手,这使她燃起了爱情的希望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151765"/>
            <a:ext cx="1185227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</a:p>
          <a:p>
            <a:pPr algn="ctr" fontAlgn="auto">
              <a:lnSpc>
                <a:spcPct val="150000"/>
              </a:lnSpc>
            </a:pP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解答整本书阅读客观题的两个要点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1.识别常见陷阱,把握命题特点。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观题选项常设陷阱主要有:张冠李戴(把甲的语言、肖像、动作说成乙的,或将甲的性格、功过、典型事件说成乙的)、混淆关系(作品中的人物关系往往错综复杂,命题人常常借此设置陷阱,如将兄弟关系说成父子关系)、曲解文意(故意错误地解说作品的情节、线索、主题、技巧、特定物象等)、混淆时间(故意说错情节发生的时间)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180" y="640715"/>
            <a:ext cx="118522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2.明辨选项类型,巧用排除法。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人一般会在选项的某一枝节上设置陷阱,因此考生要仔细阅读选项,首先使用排除法,排除有明显错误的选项,然后仔细推敲,攻破疑难点。如果选项是对原著的复述,就要关注选项中人物、事件的相关内容是否与原文一致;如果选项是对原著的主观性评价,就要注意说法是否恰当,推理是否合理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29438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考点2　简答题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5260" y="1554480"/>
            <a:ext cx="118427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名著阅读简答题,考查范围十分清晰,题型基本稳定。考查时,以概括情节、人物形象、主题为主,以分析思想内容和艺术特色为辅。主要类型有: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1.归纳并简述能体现作品主题或推动作品情节发展的重大事件。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2.分析能体现主要人物典型性格的事件或场景。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除此以外,考生还应关注要求“对作品主题和主要人物的性格特征进行简要分析”的题目。当然,难度大的还有“对作品的人物形象、思想主旨、表现手法等进行鉴赏”的题目。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56870"/>
            <a:ext cx="11807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[2020江苏,26,10分]简答题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(1)《红楼梦》第五十回“芦雪庵争联即景诗,暖香坞雅制春灯谜”中,众人联句,起句为王熙凤所作,她说,“你们别笑话我,我只有一句粗话”,“就是‘一夜北风紧’”。请结合这句诗简析王熙凤的形象。(6分)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(2)《社戏》开篇记述了“我”成年后在北京看戏的经历。北京看戏给了“我”什么样的感受?以此开篇有什么表达效果?(4分)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48005" y="3338830"/>
            <a:ext cx="1096137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48005" y="4014470"/>
            <a:ext cx="1096137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10565" y="5922645"/>
            <a:ext cx="1096137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10565" y="6602730"/>
            <a:ext cx="1096137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231775"/>
            <a:ext cx="118071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本题考查考生了解有关名著名篇的主要内容、艺术特色的能力。解答此类试题,考生要在了解名著内容的基础上,通过对语句、段落的解读,概括总结答案要点。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第(1)题考查对人物形象的概括分析。从诗句本身看,浅白、通俗易懂,可见王熙凤的文化素养较低,知识水平浅陋;诗句中“夜”“北风”“紧” 等字词给人肃杀冷寂的压抑感,表明王熙凤心怀忧惧,压力满满。从猜灯谜活动看,王熙凤作起句,有抛砖引玉的效果,能领起后面的内容,总领下文和全篇。从文如其人的角度看,文字里传递了王熙凤的内心世界和性格特征,表明其聪明颖悟、情商极高的性格特点,在姑娘们面前故作谦虚低调,表现了其极强的人际交往能力,又彰显了其领导才能。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第(2)题考查考生创造性解读和个性化阅读的能力。第一问属于内容主旨层面。解答时,先确定答题区间——开篇,然后抓关键词句提炼出“我”的感受,从文章内容“我们挨进门,几个红的绿的在我的眼前一闪烁, 便又看见戏台下满是许多头,再定神四面看,却见中间也还有几个空座,挤过去要坐时,又有人对我发议论”可见,当时非常拥挤、杂乱、嘈杂;从“我先是没有爬上去的勇气,接着便联想到私刑拷打的刑具,不由得毛骨悚然地走出了”可见,作者感到无趣,不想再看中国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第二问属于段落作用,侧重结构和艺术特色。结合后文写社戏的好看,此处写在北京看戏时煎熬无趣的感受,结构上前后对照,艺术特色上形成了鲜明的对比,欲扬先抑,突出儿时看戏在“我”回忆中的温馨美好。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6885" y="2929890"/>
            <a:ext cx="1123886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专题十六　整本书阅读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86380" y="1621155"/>
            <a:ext cx="6619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【高考帮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语文】第五部分  整本书阅读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(1)诗句浅白,表明其学识浅薄;诗句能领起全篇,表明其聪明颖悟,有一定领导才能;诗句意境肃杀,表明其心怀忧惧。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(2)第一问:嘈杂拥挤;感到无趣,不想再看中国戏。第二问:欲扬先抑,突出儿时看戏回忆的温馨。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715010"/>
            <a:ext cx="11807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分清简答题型,注意答题要点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解答有关名著阅读的简答题,必须抓准题旨,认清题目的具体要求,选择恰当的方法,这样才能正确作答。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1.主要人物性格题。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首先指出人物具有怎样的性格特点,然后举例说明,注意举例要简洁明了。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2.人物情节关联题。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解答这类试题,考生需要熟记名著中的主要人物,弄清楚与人物相关的主要情节。答题时,选择自己最熟悉的名著中的人物和故事情节,注意不要张冠李戴。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3.故事情节点评题。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要正确解答这类试题,考生需要对名著中的主要人物性格特征、主要故事情节以及作品的思想内容、写作技巧等有较深刻的认识,对作者的思想倾向有所把握。作答时,要明确表达出自己对人物或事件的看法或认识。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4.作品技巧分析题。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解答此类题目,考生应明确作品采用了什么技巧,有怎样的艺术效果,并结合具体内容举例分析。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5.感悟品味评价题。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类试题,或要求就作品最感兴趣的情节、人物谈感受,或要求就全书所表现的思想倾向谈认识。解答此类题目,考生要有理性的思考,针对名著中的某部分有独到的见解,而且此类题目具有一定的开放性,考生也可自主选择自己精读过的名著和熟悉的情节、人物去谈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29438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考点3　微写作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4625" y="2414270"/>
            <a:ext cx="118427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在微写作中,有一类题会涉及名著阅读,主要考查方向有词句阐释、情节概述、形象分析、手法表现、内涵主题理解等。</a:t>
            </a:r>
          </a:p>
          <a:p>
            <a:pPr fontAlgn="auto">
              <a:lnSpc>
                <a:spcPct val="150000"/>
              </a:lnSpc>
            </a:pP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典例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[2019北京,22,10分]微写作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从下面三个题目中任选一题,按要求写作。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①《呐喊》中哪一篇作品的结尾,令你印象深刻,给你带来启迪?要求:复述大致内容,陈述理由,150字左右。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②在《红岩》《平凡的世界》《老人与海》中,选择一位“内心强大”的人,写出其“内心强大”的表现。要求:写出人物姓名,150字左右。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③在《边城》《红楼梦》中,谁是“心清如水”的人?写一首诗或一段抒情文字赞美他(她)。要求:写出赞美对象的姓名和特点,不超过150字。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52755" y="5974715"/>
            <a:ext cx="11449685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52755" y="6638925"/>
            <a:ext cx="11449685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解析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题考查考生理解名著内容、综合运用语言的能力。①要求考生在《呐喊》中的诸多作品中选取一个令自己印象深刻的结尾,复述大致内容并陈述理由,150字左右。其中关键词语为“印象深刻”“复述大致内容”“陈述理由”“150字左右”。由此,需要写作的小作文的结构也就明确了:先指明哪一篇作品的结尾令自己印象深刻,然后简要复述这个结尾,最后陈述其令自己印象深刻的理由。②较之①,选择的空间更大,题干提供了三部作品。②的关键词语为“《红岩》《平凡的世界》《老人与海》”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“‘内心强大’的人”“‘内心强大’的表现”“人物姓名”“150字左右”。考生可以先回想一下这三部作品中的人物及其特点,并从中挑选出一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“内心强大”的人,然后写出其“内心强大”的表现。③要求考生从《边城》《红楼梦》中选择自己认为“心清如水”的人,写一首诗或一段抒情文字赞美他(她)。此题有两个关键点:一是明确“心清如水”的含义(即心地纯洁,如水般透明),二是写一首诗或一段抒情文字表达赞美之情。此题旨在考查考生的感性才情,以及对经典文学作品的审美情感的细腻把握与品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示例　①《呐喊》中《药》的结尾令我印象深刻。夏四奶奶给儿子上坟,发现儿子坟头上有一圈红白的花,便猜测是儿子因为屈死而特意显灵给母亲看的。这个结尾曲折地反映出辛亥革命失败的原因:烈士牺牲了,不但周围的“看客”不理解他,就连他的母亲也不理解他。它给我的启示是:革命首先要发动群众,没有群众的支持,革命是不会成功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《老人与海》中的桑地亚哥是个“内心强大”的人。他的信念是“一个人可以被毁灭,但不能被打败”。他年事已高,但面对呼啸的海风和颠簸的船只,从不退却。他连续84天出海一无所获,但仍然坚持行驶到大海深处,毫不气馁。在那里他与一条大马林鱼激烈斗争了三天三夜,最终将之捕获。在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途中,他又与鲨鱼作斗争。渔叉被鲨鱼带走了,他就在船桨上绑上刀子与鲨鱼搏斗;舵把断了,他就用断下的把手向鲨鱼戳去……最终,他将战利品带回了家。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《红楼梦》塑造的几百个形象中,我独欣赏你,贾宝玉。我欣赏你是心清如水的人,你虽然生于大户人家,贵为“二爷”,同时又深受贾母喜爱,却没有等级观念,对人一视同仁;我欣赏你是心清如水的人,你心地纯洁,能够看透荣华,追求本真,且重情专一,深爱着青梅竹马的知己林妹妹。你就是那至真至纯的璞玉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掌握五大题型,准确作答微写作题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1.词句阐释。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要理解词句的本意,二要理解词句在句子中的意思,三要理解词句在段中或文中的作用,四要指出其运用的手法。如《家》中描写鸣凤跳湖前的心理活动时写:她觉得“永远有一堵墙隔开他们两人”。其中对“一堵墙”可以有哪些理解?该题中的“一堵墙”喻指隔断鸣凤和觉慧的东西。从句中看,这堵墙比喻生与死的阻隔;从文中看,这堵墙既可比喻鸣凤和觉慧间的地位差异,也可比喻隔断相爱的人的封建家长制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2.情节概述。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一般用简洁的文字将时间、地点、人物、起因、经过、结果等表述清楚。如“简述诸葛亮舌战群儒的经过”。回答这类题,一要注意准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61112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067" y="1026160"/>
          <a:ext cx="11910060" cy="5225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235"/>
                <a:gridCol w="10918825"/>
              </a:tblGrid>
              <a:tr h="52254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课标要求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(1)在阅读过程中,探索阅读整本书的门径,形成和积累自己阅读整本书的经验。重视学习前人的阅读经验,根据不同的阅读目的,综合运用精读、略读与浏览的方法阅读整本书,读懂文本,把握文本丰富的内涵和精髓。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(2)在指定范围内选择阅读一部长篇小说。通读全书,整体把握其思想内容和艺术特点。从最使自己感动的故事、人物、场景、语言等方面入手,反复阅读品味,深入探究,欣赏语言表达的精彩之处,梳理小说的感人场景乃至整体的艺术架构,理清人物关系,感受、欣赏人物形象,探究人物的精神世界,体会小说的主旨,研究小说的艺术价值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405" y="303530"/>
            <a:ext cx="118071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确交代主要人物与关键事件,理清人物间的关系;二要明晰事件的来龙去脉,突出重要情节。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3.形象分析。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先指出人物有着怎样的性格特征,然后紧扣与之相关的典型情节或事例来说明,回答时要有赋分意识,注意全面而不纠缠一点渲染,避免顾此失彼。有时也要联系人物生活的环境,分析其形成某种性格的原因。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4.手法表现。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手法重在刻画人物,可使人物个性鲜明、生动。名著中运用了多种手法,答题时应明确运用了何种手法,概括指出此手法在具体篇章中的运用,有时还要答出手法的表达效果。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5.内涵、主题理解。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要对名著有总体的把握和理性思考,分析时语言要简洁、精练,有理有据。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61112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067" y="1026160"/>
          <a:ext cx="11910060" cy="52254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235"/>
                <a:gridCol w="10918825"/>
              </a:tblGrid>
              <a:tr h="522541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课标要求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(3)在指定范围内选择阅读一部学术著作。通读全书,勾画圈点,争取读懂;梳理全书大纲小目及其关联,做出全书内容提要;把握书中的重要观点和作品的价值取向。阅读与本书相关的资料,了解本书的学术思想及学术价值。通过反复阅读和思考,探究本书的语言特点和论述逻辑。</a:t>
                      </a:r>
                      <a:endParaRPr 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(4)利用书中的目录、序跋、注释等,学习检索作者信息、作品背景、相关评价等资料,深入研读作家作品。</a:t>
                      </a:r>
                      <a:endParaRPr 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(5)联系个人经验,深入理解作品;享受读书的愉悦,从作品中汲取营养,丰富自己的精神世界,逐步形成正确的世界观、人生观和价值观。用自己的语言撰写全书梗概或提要、读书笔记与作品评介,通过口头、书面形式或其他媒介与他人分享。</a:t>
                      </a:r>
                      <a:endParaRPr 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700895" y="500380"/>
            <a:ext cx="181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续表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95898" y="932815"/>
          <a:ext cx="11722735" cy="56267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2680"/>
                <a:gridCol w="3528060"/>
                <a:gridCol w="3557270"/>
                <a:gridCol w="2244725"/>
              </a:tblGrid>
              <a:tr h="558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常考篇目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文本类型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五年考情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题型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《红楼梦》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2020北京,17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35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《三国演义》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2020江苏,25(A)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3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《呐喊》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2020江苏,26(2)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《边城》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2020江苏,25(C)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《红楼梦》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2020北京,17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04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《平凡的世界》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2019北京,22(②)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微写作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12713" y="1075690"/>
          <a:ext cx="11722100" cy="546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7205"/>
                <a:gridCol w="2882900"/>
                <a:gridCol w="3557270"/>
                <a:gridCol w="2244725"/>
              </a:tblGrid>
              <a:tr h="5029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常考篇目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文本类型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五年考情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题型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《红岩》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2019北京,22(②)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微写作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7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《子夜》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2017江苏,24(C)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3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《家》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2018江苏,25(2)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6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《老人与海》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外国小说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2019江苏,25(E)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《欧也妮·葛朗台》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外国小说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2020江苏,25(E)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《茶馆》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剧本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2019江苏,26(2)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简答题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48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《哈姆莱特》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剧本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2020江苏,25(D)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客观题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700895" y="500380"/>
            <a:ext cx="1812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续表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61112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 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9067" y="1026160"/>
          <a:ext cx="1191006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1235"/>
                <a:gridCol w="10918825"/>
              </a:tblGrid>
              <a:tr h="33274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24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方正书宋_GBK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方正书宋_GBK" charset="0"/>
                        </a:rPr>
                        <a:t>命题分析预测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考查内容:①以课程标准建议篇目为主。在《普通高中语文课程标准(2017年版)》中对学生的课内外读物有明确要求,并且列举了一部分阅读篇目,包括经典著作、诗歌、小说、散文、剧本等。②人物、情节、写作技巧等是重点设题角度,且命题人要求考生具备一定的分析评价能力。</a:t>
                      </a:r>
                    </a:p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命题趋势与备考:①掌握三大主要题型。高考对名著名篇的考查以客观题、简答题、微写作为主,从不同角度考查考生对作品内容(人物、情节、作品风格、主旨等)的理解和评价。②把握常考篇目,扩大阅读范围。对考查频次较高的作品,如《红楼梦》《三国演义》《老人与海》等,考生要熟悉其中的故事情节、重要人物等,同时还要提高阅读鉴赏能力,养成良好的阅读习惯,进行多方面的阅读积累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935355" y="1299663"/>
            <a:ext cx="9624695" cy="3606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935355" y="2042613"/>
            <a:ext cx="9624695" cy="3600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客观题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935355" y="2784928"/>
            <a:ext cx="9624695" cy="3600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简答题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935355" y="3527243"/>
            <a:ext cx="9624695" cy="36004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微写作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5412105" y="1035685"/>
            <a:ext cx="6268085" cy="472186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客观题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简答题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微写作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de4a49-2e4e-463c-ba42-bba8c17c02b5}"/>
  <p:tag name="TABLE_ENDDRAG_ORIGIN_RECT" val="937*432"/>
  <p:tag name="TABLE_ENDDRAG_RECT" val="12*80*937*4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de4a49-2e4e-463c-ba42-bba8c17c02b5}"/>
  <p:tag name="TABLE_ENDDRAG_ORIGIN_RECT" val="937*432"/>
  <p:tag name="TABLE_ENDDRAG_RECT" val="12*80*937*4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785c1f-9f81-4038-a51c-2c9fea6a1eaa}"/>
  <p:tag name="TABLE_ENDDRAG_ORIGIN_RECT" val="923*478"/>
  <p:tag name="TABLE_ENDDRAG_RECT" val="15*73*923*47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785c1f-9f81-4038-a51c-2c9fea6a1eaa}"/>
  <p:tag name="TABLE_ENDDRAG_ORIGIN_RECT" val="923*430"/>
  <p:tag name="TABLE_ENDDRAG_RECT" val="15*73*923*4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bde4a49-2e4e-463c-ba42-bba8c17c02b5}"/>
  <p:tag name="TABLE_ENDDRAG_ORIGIN_RECT" val="937*432"/>
  <p:tag name="TABLE_ENDDRAG_RECT" val="12*80*937*43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2444</Words>
  <Application>WPS 演示</Application>
  <PresentationFormat>自定义</PresentationFormat>
  <Paragraphs>169</Paragraphs>
  <Slides>30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幻灯片 1</vt:lpstr>
      <vt:lpstr>专题十六　整本书阅读</vt:lpstr>
      <vt:lpstr>  考情解读 </vt:lpstr>
      <vt:lpstr>  考情解读 </vt:lpstr>
      <vt:lpstr>  考情解读</vt:lpstr>
      <vt:lpstr>  考情解读</vt:lpstr>
      <vt:lpstr>  考情解读 </vt:lpstr>
      <vt:lpstr>幻灯片 8</vt:lpstr>
      <vt:lpstr>幻灯片 9</vt:lpstr>
      <vt:lpstr>  考点1　客观题　</vt:lpstr>
      <vt:lpstr>幻灯片 11</vt:lpstr>
      <vt:lpstr>幻灯片 12</vt:lpstr>
      <vt:lpstr>幻灯片 13</vt:lpstr>
      <vt:lpstr>幻灯片 14</vt:lpstr>
      <vt:lpstr>幻灯片 15</vt:lpstr>
      <vt:lpstr>  考点2　简答题</vt:lpstr>
      <vt:lpstr>幻灯片 17</vt:lpstr>
      <vt:lpstr>幻灯片 18</vt:lpstr>
      <vt:lpstr>幻灯片 19</vt:lpstr>
      <vt:lpstr>幻灯片 20</vt:lpstr>
      <vt:lpstr>幻灯片 21</vt:lpstr>
      <vt:lpstr>幻灯片 22</vt:lpstr>
      <vt:lpstr>  考点3　微写作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84</cp:revision>
  <dcterms:created xsi:type="dcterms:W3CDTF">2021-01-08T01:23:00Z</dcterms:created>
  <dcterms:modified xsi:type="dcterms:W3CDTF">2021-09-23T03:14:28Z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