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ags/tag2.xml" ContentType="application/vnd.openxmlformats-officedocument.presentationml.tags+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6"/>
  </p:notesMasterIdLst>
  <p:sldIdLst>
    <p:sldId id="265" r:id="rId2"/>
    <p:sldId id="266" r:id="rId3"/>
    <p:sldId id="331" r:id="rId4"/>
    <p:sldId id="332" r:id="rId5"/>
    <p:sldId id="333" r:id="rId6"/>
    <p:sldId id="334" r:id="rId7"/>
    <p:sldId id="335" r:id="rId8"/>
    <p:sldId id="339" r:id="rId9"/>
    <p:sldId id="340" r:id="rId10"/>
    <p:sldId id="341" r:id="rId11"/>
    <p:sldId id="344" r:id="rId12"/>
    <p:sldId id="345" r:id="rId13"/>
    <p:sldId id="346" r:id="rId14"/>
    <p:sldId id="347" r:id="rId15"/>
    <p:sldId id="349" r:id="rId16"/>
    <p:sldId id="350" r:id="rId17"/>
    <p:sldId id="351" r:id="rId18"/>
    <p:sldId id="352" r:id="rId19"/>
    <p:sldId id="353" r:id="rId20"/>
    <p:sldId id="348" r:id="rId21"/>
    <p:sldId id="354" r:id="rId22"/>
    <p:sldId id="355" r:id="rId23"/>
    <p:sldId id="356" r:id="rId24"/>
    <p:sldId id="357" r:id="rId25"/>
    <p:sldId id="358" r:id="rId26"/>
    <p:sldId id="342" r:id="rId27"/>
    <p:sldId id="359" r:id="rId28"/>
    <p:sldId id="360" r:id="rId29"/>
    <p:sldId id="361" r:id="rId30"/>
    <p:sldId id="362" r:id="rId31"/>
    <p:sldId id="363" r:id="rId32"/>
    <p:sldId id="343" r:id="rId33"/>
    <p:sldId id="364" r:id="rId34"/>
    <p:sldId id="365" r:id="rId35"/>
    <p:sldId id="366" r:id="rId36"/>
    <p:sldId id="367" r:id="rId37"/>
    <p:sldId id="368" r:id="rId38"/>
    <p:sldId id="336" r:id="rId39"/>
    <p:sldId id="369" r:id="rId40"/>
    <p:sldId id="370" r:id="rId41"/>
    <p:sldId id="371" r:id="rId42"/>
    <p:sldId id="372" r:id="rId43"/>
    <p:sldId id="373" r:id="rId44"/>
    <p:sldId id="375" r:id="rId45"/>
    <p:sldId id="376" r:id="rId46"/>
    <p:sldId id="377" r:id="rId47"/>
    <p:sldId id="378" r:id="rId48"/>
    <p:sldId id="379" r:id="rId49"/>
    <p:sldId id="374" r:id="rId50"/>
    <p:sldId id="380" r:id="rId51"/>
    <p:sldId id="381" r:id="rId52"/>
    <p:sldId id="382" r:id="rId53"/>
    <p:sldId id="383" r:id="rId54"/>
    <p:sldId id="384" r:id="rId55"/>
    <p:sldId id="337" r:id="rId56"/>
    <p:sldId id="338" r:id="rId57"/>
    <p:sldId id="385" r:id="rId58"/>
    <p:sldId id="386" r:id="rId59"/>
    <p:sldId id="387" r:id="rId60"/>
    <p:sldId id="388" r:id="rId61"/>
    <p:sldId id="390" r:id="rId62"/>
    <p:sldId id="395" r:id="rId63"/>
    <p:sldId id="396" r:id="rId64"/>
    <p:sldId id="397" r:id="rId65"/>
    <p:sldId id="398" r:id="rId66"/>
    <p:sldId id="391" r:id="rId67"/>
    <p:sldId id="399" r:id="rId68"/>
    <p:sldId id="400" r:id="rId69"/>
    <p:sldId id="401" r:id="rId70"/>
    <p:sldId id="402" r:id="rId71"/>
    <p:sldId id="392" r:id="rId72"/>
    <p:sldId id="393" r:id="rId73"/>
    <p:sldId id="394" r:id="rId74"/>
    <p:sldId id="389" r:id="rId75"/>
    <p:sldId id="403" r:id="rId76"/>
    <p:sldId id="404" r:id="rId77"/>
    <p:sldId id="405" r:id="rId78"/>
    <p:sldId id="406" r:id="rId79"/>
    <p:sldId id="407" r:id="rId80"/>
    <p:sldId id="408" r:id="rId81"/>
    <p:sldId id="409" r:id="rId82"/>
    <p:sldId id="410" r:id="rId83"/>
    <p:sldId id="411" r:id="rId84"/>
    <p:sldId id="412" r:id="rId8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0879" autoAdjust="0"/>
    <p:restoredTop sz="94660"/>
  </p:normalViewPr>
  <p:slideViewPr>
    <p:cSldViewPr showGuides="1">
      <p:cViewPr varScale="1">
        <p:scale>
          <a:sx n="68" d="100"/>
          <a:sy n="68" d="100"/>
        </p:scale>
        <p:origin x="-1400"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a16="http://schemas.microsoft.com/office/drawing/2014/main" xmlns=""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xmlns=""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xmlns=""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 xmlns:a16="http://schemas.microsoft.com/office/drawing/2014/main"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 xmlns:a16="http://schemas.microsoft.com/office/drawing/2014/main"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 xmlns:a16="http://schemas.microsoft.com/office/drawing/2014/main"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package" Target="../embeddings/Microsoft_Office_Word___10.docx"/></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8.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__13.docx"/><Relationship Id="rId2" Type="http://schemas.openxmlformats.org/officeDocument/2006/relationships/slideLayout" Target="../slideLayouts/slideLayout6.xml"/><Relationship Id="rId1" Type="http://schemas.openxmlformats.org/officeDocument/2006/relationships/vmlDrawing" Target="../drawings/vmlDrawing9.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__14.docx"/><Relationship Id="rId2" Type="http://schemas.openxmlformats.org/officeDocument/2006/relationships/slideLayout" Target="../slideLayouts/slideLayout6.xml"/><Relationship Id="rId1" Type="http://schemas.openxmlformats.org/officeDocument/2006/relationships/vmlDrawing" Target="../drawings/vmlDrawing10.v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__15.docx"/><Relationship Id="rId2" Type="http://schemas.openxmlformats.org/officeDocument/2006/relationships/slideLayout" Target="../slideLayouts/slideLayout6.xml"/><Relationship Id="rId1" Type="http://schemas.openxmlformats.org/officeDocument/2006/relationships/vmlDrawing" Target="../drawings/vmlDrawing11.v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Office_Word___16.docx"/><Relationship Id="rId2" Type="http://schemas.openxmlformats.org/officeDocument/2006/relationships/slideLayout" Target="../slideLayouts/slideLayout6.xml"/><Relationship Id="rId1" Type="http://schemas.openxmlformats.org/officeDocument/2006/relationships/vmlDrawing" Target="../drawings/vmlDrawing12.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Office_Word___17.docx"/><Relationship Id="rId2" Type="http://schemas.openxmlformats.org/officeDocument/2006/relationships/slideLayout" Target="../slideLayouts/slideLayout6.xml"/><Relationship Id="rId1" Type="http://schemas.openxmlformats.org/officeDocument/2006/relationships/vmlDrawing" Target="../drawings/vmlDrawing13.v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18.docx"/><Relationship Id="rId2" Type="http://schemas.openxmlformats.org/officeDocument/2006/relationships/slideLayout" Target="../slideLayouts/slideLayout6.xml"/><Relationship Id="rId1" Type="http://schemas.openxmlformats.org/officeDocument/2006/relationships/vmlDrawing" Target="../drawings/vmlDrawing14.vml"/></Relationships>
</file>

<file path=ppt/slides/_rels/slide28.xml.rels><?xml version="1.0" encoding="UTF-8" standalone="yes"?>
<Relationships xmlns="http://schemas.openxmlformats.org/package/2006/relationships"><Relationship Id="rId3" Type="http://schemas.openxmlformats.org/officeDocument/2006/relationships/package" Target="../embeddings/Microsoft_Office_Word___19.docx"/><Relationship Id="rId2" Type="http://schemas.openxmlformats.org/officeDocument/2006/relationships/slideLayout" Target="../slideLayouts/slideLayout6.xml"/><Relationship Id="rId1" Type="http://schemas.openxmlformats.org/officeDocument/2006/relationships/vmlDrawing" Target="../drawings/vmlDrawing15.v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package" Target="../embeddings/Microsoft_Office_Word___4.docx"/></Relationships>
</file>

<file path=ppt/slides/_rels/slide30.xml.rels><?xml version="1.0" encoding="UTF-8" standalone="yes"?>
<Relationships xmlns="http://schemas.openxmlformats.org/package/2006/relationships"><Relationship Id="rId3" Type="http://schemas.openxmlformats.org/officeDocument/2006/relationships/package" Target="../embeddings/Microsoft_Office_Word___20.docx"/><Relationship Id="rId2" Type="http://schemas.openxmlformats.org/officeDocument/2006/relationships/slideLayout" Target="../slideLayouts/slideLayout6.xml"/><Relationship Id="rId1" Type="http://schemas.openxmlformats.org/officeDocument/2006/relationships/vmlDrawing" Target="../drawings/vmlDrawing16.v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21.docx"/><Relationship Id="rId2" Type="http://schemas.openxmlformats.org/officeDocument/2006/relationships/slideLayout" Target="../slideLayouts/slideLayout6.xml"/><Relationship Id="rId1" Type="http://schemas.openxmlformats.org/officeDocument/2006/relationships/vmlDrawing" Target="../drawings/vmlDrawing17.v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Office_Word___22.docx"/><Relationship Id="rId2" Type="http://schemas.openxmlformats.org/officeDocument/2006/relationships/slideLayout" Target="../slideLayouts/slideLayout6.xml"/><Relationship Id="rId1" Type="http://schemas.openxmlformats.org/officeDocument/2006/relationships/vmlDrawing" Target="../drawings/vmlDrawing18.vml"/></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Office_Word___23.docx"/><Relationship Id="rId2" Type="http://schemas.openxmlformats.org/officeDocument/2006/relationships/slideLayout" Target="../slideLayouts/slideLayout6.xml"/><Relationship Id="rId1" Type="http://schemas.openxmlformats.org/officeDocument/2006/relationships/vmlDrawing" Target="../drawings/vmlDrawing19.vml"/></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Office_Word___24.docx"/><Relationship Id="rId2" Type="http://schemas.openxmlformats.org/officeDocument/2006/relationships/slideLayout" Target="../slideLayouts/slideLayout6.xml"/><Relationship Id="rId1" Type="http://schemas.openxmlformats.org/officeDocument/2006/relationships/vmlDrawing" Target="../drawings/vmlDrawing20.v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Word___25.docx"/><Relationship Id="rId2" Type="http://schemas.openxmlformats.org/officeDocument/2006/relationships/slideLayout" Target="../slideLayouts/slideLayout6.xml"/><Relationship Id="rId1" Type="http://schemas.openxmlformats.org/officeDocument/2006/relationships/vmlDrawing" Target="../drawings/vmlDrawing21.vml"/></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Word___26.docx"/><Relationship Id="rId2" Type="http://schemas.openxmlformats.org/officeDocument/2006/relationships/slideLayout" Target="../slideLayouts/slideLayout6.xml"/><Relationship Id="rId1" Type="http://schemas.openxmlformats.org/officeDocument/2006/relationships/vmlDrawing" Target="../drawings/vmlDrawing22.v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package" Target="../embeddings/Microsoft_Office_Word___6.docx"/></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Office_Word___27.docx"/><Relationship Id="rId2" Type="http://schemas.openxmlformats.org/officeDocument/2006/relationships/slideLayout" Target="../slideLayouts/slideLayout6.xml"/><Relationship Id="rId1" Type="http://schemas.openxmlformats.org/officeDocument/2006/relationships/vmlDrawing" Target="../drawings/vmlDrawing23.vml"/></Relationships>
</file>

<file path=ppt/slides/_rels/slide42.xml.rels><?xml version="1.0" encoding="UTF-8" standalone="yes"?>
<Relationships xmlns="http://schemas.openxmlformats.org/package/2006/relationships"><Relationship Id="rId3" Type="http://schemas.openxmlformats.org/officeDocument/2006/relationships/package" Target="../embeddings/Microsoft_Office_Word___28.docx"/><Relationship Id="rId2" Type="http://schemas.openxmlformats.org/officeDocument/2006/relationships/slideLayout" Target="../slideLayouts/slideLayout6.xml"/><Relationship Id="rId1" Type="http://schemas.openxmlformats.org/officeDocument/2006/relationships/vmlDrawing" Target="../drawings/vmlDrawing24.v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package" Target="../embeddings/Microsoft_Office_Word___29.docx"/><Relationship Id="rId2" Type="http://schemas.openxmlformats.org/officeDocument/2006/relationships/slideLayout" Target="../slideLayouts/slideLayout6.xml"/><Relationship Id="rId1" Type="http://schemas.openxmlformats.org/officeDocument/2006/relationships/vmlDrawing" Target="../drawings/vmlDrawing25.v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package" Target="../embeddings/Microsoft_Office_Word___30.docx"/><Relationship Id="rId2" Type="http://schemas.openxmlformats.org/officeDocument/2006/relationships/slideLayout" Target="../slideLayouts/slideLayout6.xml"/><Relationship Id="rId1" Type="http://schemas.openxmlformats.org/officeDocument/2006/relationships/vmlDrawing" Target="../drawings/vmlDrawing26.v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package" Target="../embeddings/Microsoft_Office_Word___31.docx"/><Relationship Id="rId2" Type="http://schemas.openxmlformats.org/officeDocument/2006/relationships/slideLayout" Target="../slideLayouts/slideLayout6.xml"/><Relationship Id="rId1" Type="http://schemas.openxmlformats.org/officeDocument/2006/relationships/vmlDrawing" Target="../drawings/vmlDrawing27.v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package" Target="../embeddings/Microsoft_Office_Word___32.docx"/><Relationship Id="rId2" Type="http://schemas.openxmlformats.org/officeDocument/2006/relationships/slideLayout" Target="../slideLayouts/slideLayout6.xml"/><Relationship Id="rId1" Type="http://schemas.openxmlformats.org/officeDocument/2006/relationships/vmlDrawing" Target="../drawings/vmlDrawing28.v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Office_Word___33.docx"/><Relationship Id="rId2" Type="http://schemas.openxmlformats.org/officeDocument/2006/relationships/slideLayout" Target="../slideLayouts/slideLayout6.xml"/><Relationship Id="rId1" Type="http://schemas.openxmlformats.org/officeDocument/2006/relationships/vmlDrawing" Target="../drawings/vmlDrawing29.vml"/></Relationships>
</file>

<file path=ppt/slides/_rels/slide53.xml.rels><?xml version="1.0" encoding="UTF-8" standalone="yes"?>
<Relationships xmlns="http://schemas.openxmlformats.org/package/2006/relationships"><Relationship Id="rId3" Type="http://schemas.openxmlformats.org/officeDocument/2006/relationships/package" Target="../embeddings/Microsoft_Office_Word___34.docx"/><Relationship Id="rId2" Type="http://schemas.openxmlformats.org/officeDocument/2006/relationships/slideLayout" Target="../slideLayouts/slideLayout6.xml"/><Relationship Id="rId1" Type="http://schemas.openxmlformats.org/officeDocument/2006/relationships/vmlDrawing" Target="../drawings/vmlDrawing30.vml"/></Relationships>
</file>

<file path=ppt/slides/_rels/slide54.xml.rels><?xml version="1.0" encoding="UTF-8" standalone="yes"?>
<Relationships xmlns="http://schemas.openxmlformats.org/package/2006/relationships"><Relationship Id="rId3" Type="http://schemas.openxmlformats.org/officeDocument/2006/relationships/package" Target="../embeddings/Microsoft_Office_Word___35.docx"/><Relationship Id="rId2" Type="http://schemas.openxmlformats.org/officeDocument/2006/relationships/slideLayout" Target="../slideLayouts/slideLayout6.xml"/><Relationship Id="rId1" Type="http://schemas.openxmlformats.org/officeDocument/2006/relationships/vmlDrawing" Target="../drawings/vmlDrawing31.v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package" Target="../embeddings/Microsoft_Office_Word___36.docx"/><Relationship Id="rId2" Type="http://schemas.openxmlformats.org/officeDocument/2006/relationships/slideLayout" Target="../slideLayouts/slideLayout6.xml"/><Relationship Id="rId1" Type="http://schemas.openxmlformats.org/officeDocument/2006/relationships/vmlDrawing" Target="../drawings/vmlDrawing32.vml"/></Relationships>
</file>

<file path=ppt/slides/_rels/slide59.xml.rels><?xml version="1.0" encoding="UTF-8" standalone="yes"?>
<Relationships xmlns="http://schemas.openxmlformats.org/package/2006/relationships"><Relationship Id="rId3" Type="http://schemas.openxmlformats.org/officeDocument/2006/relationships/package" Target="../embeddings/Microsoft_Office_Word___37.docx"/><Relationship Id="rId2" Type="http://schemas.openxmlformats.org/officeDocument/2006/relationships/slideLayout" Target="../slideLayouts/slideLayout6.xml"/><Relationship Id="rId1" Type="http://schemas.openxmlformats.org/officeDocument/2006/relationships/vmlDrawing" Target="../drawings/vmlDrawing33.v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package" Target="../embeddings/Microsoft_Office_Word___38.docx"/><Relationship Id="rId2" Type="http://schemas.openxmlformats.org/officeDocument/2006/relationships/slideLayout" Target="../slideLayouts/slideLayout6.xml"/><Relationship Id="rId1" Type="http://schemas.openxmlformats.org/officeDocument/2006/relationships/vmlDrawing" Target="../drawings/vmlDrawing34.v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package" Target="../embeddings/Microsoft_Office_Word___8.docx"/></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183365" y="692696"/>
            <a:ext cx="47772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79307179"/>
              </p:ext>
            </p:extLst>
          </p:nvPr>
        </p:nvGraphicFramePr>
        <p:xfrm>
          <a:off x="508000" y="1267029"/>
          <a:ext cx="8128000" cy="4001879"/>
        </p:xfrm>
        <a:graphic>
          <a:graphicData uri="http://schemas.openxmlformats.org/presentationml/2006/ole">
            <p:oleObj spid="_x0000_s13316" name="文档" r:id="rId3" imgW="3946416" imgH="1942413" progId="Word.Document.12">
              <p:embed/>
            </p:oleObj>
          </a:graphicData>
        </a:graphic>
      </p:graphicFrame>
      <p:sp>
        <p:nvSpPr>
          <p:cNvPr id="4" name="矩形 3"/>
          <p:cNvSpPr>
            <a:spLocks noChangeAspect="1"/>
          </p:cNvSpPr>
          <p:nvPr/>
        </p:nvSpPr>
        <p:spPr>
          <a:xfrm>
            <a:off x="508000" y="4869160"/>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【命题规律】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题型多变</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正误辨析判断型。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形近、义近类词语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的选择填空。</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考查点稳定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常从望文生义、张冠李戴、褒贬误用、词义混淆等角度设误。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9053"/>
            <a:ext cx="8128000" cy="866006"/>
          </a:xfrm>
          <a:prstGeom prst="rect">
            <a:avLst/>
          </a:prstGeom>
        </p:spPr>
        <p:txBody>
          <a:bodyPr>
            <a:spAutoFit/>
          </a:bodyPr>
          <a:lstStyle/>
          <a:p>
            <a:pPr>
              <a:lnSpc>
                <a:spcPct val="120000"/>
              </a:lnSpc>
            </a:pPr>
            <a:r>
              <a:rPr lang="en-US" altLang="zh-CN" sz="2200" b="1">
                <a:solidFill>
                  <a:srgbClr val="000000"/>
                </a:solidFill>
                <a:latin typeface="Times New Roman" panose="02020603050405020304" pitchFamily="18" charset="0"/>
              </a:rPr>
              <a:t>4</a:t>
            </a:r>
            <a:r>
              <a:rPr lang="en-US" altLang="zh-CN" sz="2200">
                <a:solidFill>
                  <a:srgbClr val="000000"/>
                </a:solidFill>
                <a:latin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rPr>
              <a:t>,17,3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下列各句中加点成语的使用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全都不正确的一项是</a:t>
            </a:r>
            <a:r>
              <a:rPr lang="en-US" altLang="zh-CN" sz="2200">
                <a:solidFill>
                  <a:srgbClr val="000000"/>
                </a:solidFill>
                <a:latin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rPr>
              <a:t>)</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1276398046"/>
              </p:ext>
            </p:extLst>
          </p:nvPr>
        </p:nvGraphicFramePr>
        <p:xfrm>
          <a:off x="3563888" y="1140068"/>
          <a:ext cx="1766621" cy="488732"/>
        </p:xfrm>
        <a:graphic>
          <a:graphicData uri="http://schemas.openxmlformats.org/presentationml/2006/ole">
            <p:oleObj spid="_x0000_s3077" name="文档" r:id="rId3" imgW="995512" imgH="255287"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347592513"/>
              </p:ext>
            </p:extLst>
          </p:nvPr>
        </p:nvGraphicFramePr>
        <p:xfrm>
          <a:off x="620464" y="1700808"/>
          <a:ext cx="8128000" cy="4586923"/>
        </p:xfrm>
        <a:graphic>
          <a:graphicData uri="http://schemas.openxmlformats.org/presentationml/2006/ole">
            <p:oleObj spid="_x0000_s3078" name="文档" r:id="rId4" imgW="3837004" imgH="2165248" progId="Word.Document.12">
              <p:embed/>
            </p:oleObj>
          </a:graphicData>
        </a:graphic>
      </p:graphicFrame>
      <p:sp>
        <p:nvSpPr>
          <p:cNvPr id="6" name="矩形 5"/>
          <p:cNvSpPr/>
          <p:nvPr/>
        </p:nvSpPr>
        <p:spPr>
          <a:xfrm>
            <a:off x="2843808" y="114006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689318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罗斯嘉德发明的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雾霾塔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是一种利用静电吸附尘粒原理的环保装置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脏空气滔滔不绝地从塔顶进入后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能在塔中间得到净化。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①④⑥</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②③④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②⑤⑥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本题重点考查考生辨析和正确使用成语的能力。第</a:t>
            </a:r>
            <a:r>
              <a:rPr lang="zh-CN" altLang="zh-CN" sz="2200">
                <a:solidFill>
                  <a:srgbClr val="000000"/>
                </a:solidFill>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行之有效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意思是实行起来有成效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多指实践证明方法、措施等是正确的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用来说明、限定有利于科研成果转化的激励机制和创新协同机制是恰当的。第</a:t>
            </a:r>
            <a:r>
              <a:rPr lang="zh-CN" altLang="zh-CN" sz="2200">
                <a:solidFill>
                  <a:srgbClr val="000000"/>
                </a:solidFill>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汗牛充栋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即栋宇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是房屋的意思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成语的本义指运书很多累得使牛出汗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书多得存放时可堆至屋顶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用来形容藏书非常多。而该句说的是机器人模型很多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房间都摆满了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与成语描绘的对象不同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使用不恰当。第</a:t>
            </a:r>
            <a:r>
              <a:rPr lang="zh-CN" altLang="zh-CN" sz="2200">
                <a:solidFill>
                  <a:srgbClr val="000000"/>
                </a:solidFill>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等而下之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意思是由这一等再往下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比这一等差。可用于人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也可用于事物。句中说约翰逊学术地位不高的两个原因。首先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他本人的成果没有得到学术界多数人公认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拥护他的人成果或地位还不及他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不能将他的方法提升或超越。从这样的语意来看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成语与句意是</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相符</a:t>
            </a:r>
            <a:endParaRPr lang="zh-CN" altLang="en-US" sz="2200"/>
          </a:p>
        </p:txBody>
      </p:sp>
    </p:spTree>
    <p:extLst>
      <p:ext uri="{BB962C8B-B14F-4D97-AF65-F5344CB8AC3E}">
        <p14:creationId xmlns:p14="http://schemas.microsoft.com/office/powerpoint/2010/main" xmlns="" val="5756752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乐不思蜀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本义是很快乐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不思念蜀国。比喻在新环境中得到乐趣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不再想回到原来环境中去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后来泛指乐而忘返。这个意思与句中所描写的张家界迷人的景观带来的吸引力是相符的。第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滥竽充数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比喻没有真正的才干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而混在行家里面充数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或拿不好的东西混在好的里面充数。句中说的是对虚假广告进行监管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使虚假广告得以遏制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不宜理解为做得不好的广告得以遏制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所以是不恰当的。第</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滔滔不绝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形容口才很好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说话连续不断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而句中用来描写脏空气进入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雾霾塔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用法不恰当。所以正确的答案是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zh-CN" altLang="zh-CN" sz="2200">
                <a:solidFill>
                  <a:srgbClr val="000000"/>
                </a:solidFill>
                <a:latin typeface="NEU-BZ-S92"/>
                <a:cs typeface="宋体" panose="02010600030101010101" pitchFamily="2" charset="-122"/>
              </a:rPr>
              <a:t>②⑤⑥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三个句子中的成语使用不正确。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12326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下面语段中画线的成语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使用不恰当的一项是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郎平就任中国女排主教练。她</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知人善任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派不同队员参加不同比赛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充分发挥她们各自的优势。她眼光长远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在培养年轻球员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尤其是天才型球员时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揠苗助长</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。赛场上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运筹帷幄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指挥若定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带领队员们屡创佳绩。</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中国女排勇夺里约奥运会冠军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不言而喻</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地证明了郎平执教水平的高超。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知人善任</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揠苗助长</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运筹帷幄</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不言而喻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本题考查正确使用词语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包括熟语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知人善任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多指下属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并善于根据其长处予以任用。符合语境。</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揠苗助长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指把苗拔起来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帮助苗快长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后用来比喻违反事物的发展规律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急于求成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反而坏事。符合语境。</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运筹帷幄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常指在后方决定作战策略。泛指筹划决策。符合语境。</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不言而喻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不用说就可以明白。不能跟宾语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且跟句子中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意义有重复之嫌。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979712" y="98072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779695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6555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下列各句中加点成语的使用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9783780"/>
              </p:ext>
            </p:extLst>
          </p:nvPr>
        </p:nvGraphicFramePr>
        <p:xfrm>
          <a:off x="521111" y="1328451"/>
          <a:ext cx="8128000" cy="5044270"/>
        </p:xfrm>
        <a:graphic>
          <a:graphicData uri="http://schemas.openxmlformats.org/presentationml/2006/ole">
            <p:oleObj spid="_x0000_s16388" name="文档" r:id="rId3" imgW="3837004" imgH="2381592" progId="Word.Document.12">
              <p:embed/>
            </p:oleObj>
          </a:graphicData>
        </a:graphic>
      </p:graphicFrame>
      <p:sp>
        <p:nvSpPr>
          <p:cNvPr id="4" name="矩形 3"/>
          <p:cNvSpPr>
            <a:spLocks noChangeAspect="1"/>
          </p:cNvSpPr>
          <p:nvPr/>
        </p:nvSpPr>
        <p:spPr>
          <a:xfrm>
            <a:off x="508000" y="6285415"/>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①③⑤</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②⑤⑥</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③④⑥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483768" y="88913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6743445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本题考查正确使用词语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包括熟语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的能力。</a:t>
            </a:r>
            <a:r>
              <a:rPr lang="zh-CN" altLang="zh-CN" sz="2200">
                <a:solidFill>
                  <a:srgbClr val="000000"/>
                </a:solidFill>
                <a:latin typeface="NEU-BZ-S92"/>
                <a:cs typeface="宋体" panose="02010600030101010101" pitchFamily="2" charset="-122"/>
              </a:rPr>
              <a:t>③④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改换门庭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改变门第出身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提高社会地位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投靠新的主人或势力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以图维持、发展。根据句意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改弦更张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并行不悖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互不冲突。根据句意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并驾齐驱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举重若轻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举重东西就像举轻东西那样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形容做繁难的事或处理棘手的问题轻松而不费力。</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光怪陆离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形容现象奇异、色彩繁杂。</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空谷足音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在空寂的山谷里听到人的脚步声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比喻难得的音信、言论或事物。</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奉为圭臬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把某些言论或事物当作准则。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17488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下列各句中加点成语的使用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284865805"/>
              </p:ext>
            </p:extLst>
          </p:nvPr>
        </p:nvGraphicFramePr>
        <p:xfrm>
          <a:off x="520576" y="1381535"/>
          <a:ext cx="8128000" cy="4953472"/>
        </p:xfrm>
        <a:graphic>
          <a:graphicData uri="http://schemas.openxmlformats.org/presentationml/2006/ole">
            <p:oleObj spid="_x0000_s17412" name="文档" r:id="rId3" imgW="3837004" imgH="2338323" progId="Word.Document.12">
              <p:embed/>
            </p:oleObj>
          </a:graphicData>
        </a:graphic>
      </p:graphicFrame>
      <p:sp>
        <p:nvSpPr>
          <p:cNvPr id="4" name="矩形 3"/>
          <p:cNvSpPr>
            <a:spLocks noChangeAspect="1"/>
          </p:cNvSpPr>
          <p:nvPr/>
        </p:nvSpPr>
        <p:spPr>
          <a:xfrm>
            <a:off x="508000" y="627411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①④⑥</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②③⑤</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③④</a:t>
            </a:r>
            <a:r>
              <a:rPr lang="zh-CN" altLang="zh-CN" sz="2200" smtClean="0">
                <a:solidFill>
                  <a:srgbClr val="000000"/>
                </a:solidFill>
                <a:latin typeface="NEU-BZ-S92"/>
                <a:cs typeface="宋体" panose="02010600030101010101" pitchFamily="2" charset="-122"/>
              </a:rPr>
              <a:t>⑥</a:t>
            </a:r>
            <a:r>
              <a:rPr lang="en-US" altLang="zh-CN" sz="2200" smtClean="0">
                <a:solidFill>
                  <a:srgbClr val="000000"/>
                </a:solidFill>
                <a:latin typeface="NEU-BZ-S92"/>
                <a:cs typeface="宋体" panose="02010600030101010101" pitchFamily="2" charset="-122"/>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483768" y="94948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063413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目不交睫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形容夜间不睡觉或睡不着觉。</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强调布景变幻太快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眼睛看不过来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目不暇接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安步当车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指慢慢地步行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就当作是坐车。用在</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属于典型的望文生义。由此排除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项。故选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87534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下列各句中加点成语的使用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037895"/>
              </p:ext>
            </p:extLst>
          </p:nvPr>
        </p:nvGraphicFramePr>
        <p:xfrm>
          <a:off x="611560" y="1409394"/>
          <a:ext cx="8128000" cy="5320024"/>
        </p:xfrm>
        <a:graphic>
          <a:graphicData uri="http://schemas.openxmlformats.org/presentationml/2006/ole">
            <p:oleObj spid="_x0000_s18436" name="文档" r:id="rId3" imgW="3837004" imgH="2511760" progId="Word.Document.12">
              <p:embed/>
            </p:oleObj>
          </a:graphicData>
        </a:graphic>
      </p:graphicFrame>
      <p:sp>
        <p:nvSpPr>
          <p:cNvPr id="4" name="矩形 3"/>
          <p:cNvSpPr/>
          <p:nvPr/>
        </p:nvSpPr>
        <p:spPr>
          <a:xfrm>
            <a:off x="2627784" y="99023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8046611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①④⑤</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②③⑥</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③⑤⑥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浩如烟海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形容文献、资料等非常丰富。</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刮目相看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用新的眼光来看待。不合语境。</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一言九鼎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形容所说的话分量很重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作用很大。用来形容诚信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属于望文生义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一诺千金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按图索骥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比喻按照死规矩机械、呆板地做事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也泛指按照线索寻找目标。</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笔走龙蛇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形容书法笔势雄健活泼。</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涣然冰释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形容嫌疑、疑虑、误会等完全消除。该成语不能用于自然界的冰雪消融。适用对象错误。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45302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a:spLocks noChangeAspect="1"/>
          </p:cNvSpPr>
          <p:nvPr/>
        </p:nvSpPr>
        <p:spPr>
          <a:xfrm>
            <a:off x="508000" y="620688"/>
            <a:ext cx="8128000" cy="171739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判断正误类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,2~3,5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近两年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中央电视台综艺频道播出的文化类综艺节目《国家宝藏》可谓亮点突出。该节目以博物馆为主题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以文物为线索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每件</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endParaRPr lang="zh-CN" altLang="en-US" sz="2200"/>
          </a:p>
        </p:txBody>
      </p:sp>
      <p:graphicFrame>
        <p:nvGraphicFramePr>
          <p:cNvPr id="13" name="对象 12"/>
          <p:cNvGraphicFramePr>
            <a:graphicFrameLocks noChangeAspect="1"/>
          </p:cNvGraphicFramePr>
          <p:nvPr>
            <p:extLst>
              <p:ext uri="{D42A27DB-BD31-4B8C-83A1-F6EECF244321}">
                <p14:modId xmlns:p14="http://schemas.microsoft.com/office/powerpoint/2010/main" xmlns="" val="1983693539"/>
              </p:ext>
            </p:extLst>
          </p:nvPr>
        </p:nvGraphicFramePr>
        <p:xfrm>
          <a:off x="537716" y="2349394"/>
          <a:ext cx="8120062" cy="1641475"/>
        </p:xfrm>
        <a:graphic>
          <a:graphicData uri="http://schemas.openxmlformats.org/presentationml/2006/ole">
            <p:oleObj spid="_x0000_s14340" name="文档" r:id="rId3" imgW="3837004" imgH="780643" progId="Word.Document.12">
              <p:embed/>
            </p:oleObj>
          </a:graphicData>
        </a:graphic>
      </p:graphicFrame>
      <p:sp>
        <p:nvSpPr>
          <p:cNvPr id="14" name="矩形 13"/>
          <p:cNvSpPr>
            <a:spLocks noChangeAspect="1"/>
          </p:cNvSpPr>
          <p:nvPr/>
        </p:nvSpPr>
        <p:spPr>
          <a:xfrm>
            <a:off x="508000" y="4002182"/>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近期发布的《中国文化综艺白皮书》显示</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在关于</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文化综艺节目的什么要素最吸引你</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的调查里</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精神内涵</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价值导向</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成为受访者的首选</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选择</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节目创新性</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的比例也接近六成。</a:t>
            </a:r>
            <a:r>
              <a:rPr lang="zh-CN" altLang="zh-CN" sz="2200">
                <a:latin typeface="Times New Roman" panose="02020603050405020304" pitchFamily="18" charset="0"/>
                <a:ea typeface="楷体" panose="02010609060101010101" pitchFamily="49" charset="-122"/>
                <a:cs typeface="Times New Roman" panose="02020603050405020304" pitchFamily="18" charset="0"/>
              </a:rPr>
              <a:t>【乙】</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白皮书还显示</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相比娱乐综艺</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观众对本土原创的文化类综艺节目的满意度更高</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据此</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不少业内人士认为</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文化类综艺迎来了最好的时代。</a:t>
            </a:r>
            <a:endParaRPr lang="zh-CN" altLang="zh-CN" sz="220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650423155"/>
              </p:ext>
            </p:extLst>
          </p:nvPr>
        </p:nvGraphicFramePr>
        <p:xfrm>
          <a:off x="508000" y="1183511"/>
          <a:ext cx="8128000" cy="4744978"/>
        </p:xfrm>
        <a:graphic>
          <a:graphicData uri="http://schemas.openxmlformats.org/presentationml/2006/ole">
            <p:oleObj spid="_x0000_s19460" name="文档" r:id="rId3" imgW="3837004" imgH="2239526" progId="Word.Document.12">
              <p:embed/>
            </p:oleObj>
          </a:graphicData>
        </a:graphic>
      </p:graphicFrame>
      <p:sp>
        <p:nvSpPr>
          <p:cNvPr id="3" name="矩形 2"/>
          <p:cNvSpPr/>
          <p:nvPr/>
        </p:nvSpPr>
        <p:spPr>
          <a:xfrm>
            <a:off x="1691680" y="177281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494076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本题考查正确使用成语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甘之如饴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感到像糖一样甜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形容甘愿承受艰难、痛苦。句中用来指欣赏交响乐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适用对象及语境都不对。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亦庄亦谐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讲话或文章的内容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既庄重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又风趣。</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言之凿凿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话说得有根有据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非常肯定。</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竹筒倒豆子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比喻把事实全部说出来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没有隐瞒。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53402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1583713"/>
              </p:ext>
            </p:extLst>
          </p:nvPr>
        </p:nvGraphicFramePr>
        <p:xfrm>
          <a:off x="521111" y="1630710"/>
          <a:ext cx="8128000" cy="3302316"/>
        </p:xfrm>
        <a:graphic>
          <a:graphicData uri="http://schemas.openxmlformats.org/presentationml/2006/ole">
            <p:oleObj spid="_x0000_s20484" name="文档" r:id="rId3" imgW="3837004" imgH="1558762" progId="Word.Document.12">
              <p:embed/>
            </p:oleObj>
          </a:graphicData>
        </a:graphic>
      </p:graphicFrame>
      <p:sp>
        <p:nvSpPr>
          <p:cNvPr id="4" name="矩形 3"/>
          <p:cNvSpPr/>
          <p:nvPr/>
        </p:nvSpPr>
        <p:spPr>
          <a:xfrm>
            <a:off x="1619672" y="122821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483193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本题考查正确使用熟语的能力。</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巧夺天工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精巧的人工胜过天然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形容技艺极其精巧。不能用来形容自然风景。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扣人心弦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形容诗文、表演等有感染力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使人心情激动。在句中用错对象。</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一见如故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初次见面就很相投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像老朋友一样。在句中与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多年未见的战友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矛盾。</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空中楼阁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指海市蜃楼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多用来比喻虚幻的事物或脱离实际的理论、计划等。符合句意。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27125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53864682"/>
              </p:ext>
            </p:extLst>
          </p:nvPr>
        </p:nvGraphicFramePr>
        <p:xfrm>
          <a:off x="508000" y="1558702"/>
          <a:ext cx="8128000" cy="3302316"/>
        </p:xfrm>
        <a:graphic>
          <a:graphicData uri="http://schemas.openxmlformats.org/presentationml/2006/ole">
            <p:oleObj spid="_x0000_s21508" name="文档" r:id="rId3" imgW="3837004" imgH="1558762" progId="Word.Document.12">
              <p:embed/>
            </p:oleObj>
          </a:graphicData>
        </a:graphic>
      </p:graphicFrame>
      <p:sp>
        <p:nvSpPr>
          <p:cNvPr id="4" name="矩形 3"/>
          <p:cNvSpPr/>
          <p:nvPr/>
        </p:nvSpPr>
        <p:spPr>
          <a:xfrm>
            <a:off x="1763688" y="113592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634064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穿靴戴帽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比喻写文章或讲话中套用一些空洞说教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因多在开头或结尾部分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所以说穿靴戴帽。</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项中强调他说话简洁明了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南辕北辙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心里想往南去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却驾车往北走。比喻行动和目的相反。</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项中用来形容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各方立场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济济一堂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形容许多有才能的人聚集在一起。</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文房四宝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使用对象不当。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擢发难数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形容罪恶多得像头发那样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数也数不清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贬义词。用于</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项使用不当。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68945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0466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,16,3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加点的词语使用恰当的一句是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91429931"/>
              </p:ext>
            </p:extLst>
          </p:nvPr>
        </p:nvGraphicFramePr>
        <p:xfrm>
          <a:off x="611560" y="1207143"/>
          <a:ext cx="8128000" cy="3302316"/>
        </p:xfrm>
        <a:graphic>
          <a:graphicData uri="http://schemas.openxmlformats.org/presentationml/2006/ole">
            <p:oleObj spid="_x0000_s22532" name="文档" r:id="rId3" imgW="3837004" imgH="1558762" progId="Word.Document.12">
              <p:embed/>
            </p:oleObj>
          </a:graphicData>
        </a:graphic>
      </p:graphicFrame>
      <p:sp>
        <p:nvSpPr>
          <p:cNvPr id="4" name="矩形 3"/>
          <p:cNvSpPr>
            <a:spLocks noChangeAspect="1"/>
          </p:cNvSpPr>
          <p:nvPr/>
        </p:nvSpPr>
        <p:spPr>
          <a:xfrm>
            <a:off x="508000" y="4437112"/>
            <a:ext cx="8128000" cy="2293448"/>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高山仰止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比喻像仰望高山那样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对伟大的人物表示仰慕和崇敬。符合语境。</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倾巢而出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全体出动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比喻敌人出动全部兵力进行侵扰。多用于贬义。不合语境。</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以邻为壑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拿邻国当作大水坑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把本国洪水排泄到那里去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比喻把灾祸推给别人。与句意不符。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刚柔相济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刚强的和柔和的相互补充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使恰到好处。与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舞者形体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不能搭配。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979712" y="83766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245747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9917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下列各句中加点词语的使用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76891553"/>
              </p:ext>
            </p:extLst>
          </p:nvPr>
        </p:nvGraphicFramePr>
        <p:xfrm>
          <a:off x="508000" y="1465183"/>
          <a:ext cx="8128000" cy="3668867"/>
        </p:xfrm>
        <a:graphic>
          <a:graphicData uri="http://schemas.openxmlformats.org/presentationml/2006/ole">
            <p:oleObj spid="_x0000_s23556" name="文档" r:id="rId3" imgW="3837004" imgH="1732198" progId="Word.Document.12">
              <p:embed/>
            </p:oleObj>
          </a:graphicData>
        </a:graphic>
      </p:graphicFrame>
      <p:sp>
        <p:nvSpPr>
          <p:cNvPr id="4" name="矩形 3"/>
          <p:cNvSpPr>
            <a:spLocks noChangeAspect="1"/>
          </p:cNvSpPr>
          <p:nvPr/>
        </p:nvSpPr>
        <p:spPr>
          <a:xfrm>
            <a:off x="404090" y="5017144"/>
            <a:ext cx="8240464" cy="171739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届时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用于还没有发生的某项活动或某项事件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进行了交流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相矛盾。</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很熟悉。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声名鹊起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声望和名誉像喜鹊一样飞起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形容声名大振。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鳞次栉比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像鱼鳞和梳子齿一样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一个挨着一个地排列。多形容房屋等密集。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051720" y="103218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633525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70343182"/>
              </p:ext>
            </p:extLst>
          </p:nvPr>
        </p:nvGraphicFramePr>
        <p:xfrm>
          <a:off x="620464" y="1904842"/>
          <a:ext cx="8128000" cy="3302316"/>
        </p:xfrm>
        <a:graphic>
          <a:graphicData uri="http://schemas.openxmlformats.org/presentationml/2006/ole">
            <p:oleObj spid="_x0000_s24580" name="文档" r:id="rId3" imgW="3837004" imgH="1558762" progId="Word.Document.12">
              <p:embed/>
            </p:oleObj>
          </a:graphicData>
        </a:graphic>
      </p:graphicFrame>
      <p:sp>
        <p:nvSpPr>
          <p:cNvPr id="4" name="矩形 3"/>
          <p:cNvSpPr/>
          <p:nvPr/>
        </p:nvSpPr>
        <p:spPr>
          <a:xfrm>
            <a:off x="2267744" y="147279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472473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盖棺论定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一个人的是非功过到死后做出结论。对于评价历史人物来说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符合语境。</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敝帚自珍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比喻东西虽然不好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自己却十分珍惜。不能用于称对方的物品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使用对象有误。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风声鹤唳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形容惊慌疑惧。在这里属于望文生义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与语境不合。</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叹为观止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赞美所见到的事物好到了极点。句中修饰对象是不菲的票价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适用对象不当。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07712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有导演认为</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文化类综艺节目传达</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硬知识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并不需要站在娱乐节目的对立面</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而是需要借鉴娱乐节目</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找到</a:t>
            </a:r>
            <a:r>
              <a:rPr lang="zh-CN" altLang="zh-CN" sz="2200" u="sng" smtClean="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大众</a:t>
            </a:r>
            <a:r>
              <a:rPr lang="en-US" altLang="zh-CN" sz="2200" u="sng" smtClean="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u="sng" smtClean="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的</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形式</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硬知识</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软化</a:t>
            </a:r>
            <a:r>
              <a:rPr lang="en-US" altLang="zh-CN" sz="2200" u="sng">
                <a:uFill>
                  <a:solidFill>
                    <a:srgbClr val="000000"/>
                  </a:solidFill>
                </a:uFill>
                <a:latin typeface="Times New Roman" panose="02020603050405020304" pitchFamily="18" charset="0"/>
                <a:cs typeface="Times New Roman" panose="02020603050405020304" pitchFamily="18" charset="0"/>
              </a:rPr>
              <a:t>,</a:t>
            </a:r>
            <a:r>
              <a:rPr lang="zh-CN" altLang="zh-CN" sz="2200" u="sng">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确保节目的文化表达流畅而轻快。</a:t>
            </a:r>
            <a:endParaRPr lang="zh-CN" altLang="zh-CN" sz="2200">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11244317"/>
              </p:ext>
            </p:extLst>
          </p:nvPr>
        </p:nvGraphicFramePr>
        <p:xfrm>
          <a:off x="6917091" y="1146055"/>
          <a:ext cx="1531937" cy="461963"/>
        </p:xfrm>
        <a:graphic>
          <a:graphicData uri="http://schemas.openxmlformats.org/presentationml/2006/ole">
            <p:oleObj spid="_x0000_s15366" name="文档" r:id="rId3" imgW="730618" imgH="218869"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553750934"/>
              </p:ext>
            </p:extLst>
          </p:nvPr>
        </p:nvGraphicFramePr>
        <p:xfrm>
          <a:off x="539552" y="1967329"/>
          <a:ext cx="8128000" cy="457347"/>
        </p:xfrm>
        <a:graphic>
          <a:graphicData uri="http://schemas.openxmlformats.org/presentationml/2006/ole">
            <p:oleObj spid="_x0000_s15367" name="文档" r:id="rId4" imgW="3837004" imgH="216344" progId="Word.Document.12">
              <p:embed/>
            </p:oleObj>
          </a:graphicData>
        </a:graphic>
      </p:graphicFrame>
      <p:sp>
        <p:nvSpPr>
          <p:cNvPr id="6" name="矩形 5"/>
          <p:cNvSpPr>
            <a:spLocks noChangeAspect="1"/>
          </p:cNvSpPr>
          <p:nvPr/>
        </p:nvSpPr>
        <p:spPr>
          <a:xfrm>
            <a:off x="508000" y="2348880"/>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娓娓道来</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smtClean="0">
                <a:solidFill>
                  <a:srgbClr val="000000"/>
                </a:solidFill>
                <a:latin typeface="Times New Roman" panose="02020603050405020304" pitchFamily="18" charset="0"/>
                <a:cs typeface="Times New Roman" panose="02020603050405020304" pitchFamily="18" charset="0"/>
              </a:rPr>
              <a:t>演绎</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喜闻乐见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娓娓道来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连续不断不停地说、生动地谈论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形容谈论不倦或说话动听。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娓娓道来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与后文的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语意重复。此处使用错误。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表现。此处使用切合语境。</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表并列关系。此处使用正确。</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喜闻乐见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乐意看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形容很受欢迎。此处使用切合语境。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文段中画线的甲、乙、丙句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标点有误的一项是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乙</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从语意内容和句间关系看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涉及的内容到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满意度更高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满意度更高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后面的逗号应改为句号。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6084168" y="202195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17091" y="484768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75679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wipe(down)">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03790746"/>
              </p:ext>
            </p:extLst>
          </p:nvPr>
        </p:nvGraphicFramePr>
        <p:xfrm>
          <a:off x="549564" y="1884060"/>
          <a:ext cx="8128000" cy="3302316"/>
        </p:xfrm>
        <a:graphic>
          <a:graphicData uri="http://schemas.openxmlformats.org/presentationml/2006/ole">
            <p:oleObj spid="_x0000_s25604" name="文档" r:id="rId3" imgW="3837004" imgH="1558762" progId="Word.Document.12">
              <p:embed/>
            </p:oleObj>
          </a:graphicData>
        </a:graphic>
      </p:graphicFrame>
      <p:sp>
        <p:nvSpPr>
          <p:cNvPr id="4" name="矩形 3"/>
          <p:cNvSpPr/>
          <p:nvPr/>
        </p:nvSpPr>
        <p:spPr>
          <a:xfrm>
            <a:off x="1691680" y="148134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7574962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不寒而栗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不寒冷而发抖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形容非常恐惧。语境是指寒冷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而非害怕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不寒而栗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与语境不合。</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反戈一击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比喻掉转头反对自己原来所属的或拥护的一方。不合语境。</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广开言路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尽量给下属和群众创造发表意见的条件。用错对象。</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各有千秋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各有各的存在价值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各有所长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各有特色。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33253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,17,3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加点的词语使用恰当的一句是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68928451"/>
              </p:ext>
            </p:extLst>
          </p:nvPr>
        </p:nvGraphicFramePr>
        <p:xfrm>
          <a:off x="508000" y="1525551"/>
          <a:ext cx="8128000" cy="4768517"/>
        </p:xfrm>
        <a:graphic>
          <a:graphicData uri="http://schemas.openxmlformats.org/presentationml/2006/ole">
            <p:oleObj spid="_x0000_s26628" name="文档" r:id="rId3" imgW="3837004" imgH="2251786" progId="Word.Document.12">
              <p:embed/>
            </p:oleObj>
          </a:graphicData>
        </a:graphic>
      </p:graphicFrame>
      <p:sp>
        <p:nvSpPr>
          <p:cNvPr id="4" name="矩形 3"/>
          <p:cNvSpPr/>
          <p:nvPr/>
        </p:nvSpPr>
        <p:spPr>
          <a:xfrm>
            <a:off x="1907704" y="1073119"/>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7092976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弥足珍贵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形容更加值得珍爱、重视。</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登堂入室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比喻学问或技能从浅到深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循序渐进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达到更高的水平。也说升堂入室。使用对象不当。</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蒸蒸日上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形容事业天天向上发展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十分兴旺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不能用来形容产品的质量。</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当仁不让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原指以仁为任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无所谦让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后泛指遇到应该做的事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积极主动去做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不退让。不合语境。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9647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加点的成语使用不恰当的一项是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78382430"/>
              </p:ext>
            </p:extLst>
          </p:nvPr>
        </p:nvGraphicFramePr>
        <p:xfrm>
          <a:off x="508000" y="1342678"/>
          <a:ext cx="8128000" cy="3302316"/>
        </p:xfrm>
        <a:graphic>
          <a:graphicData uri="http://schemas.openxmlformats.org/presentationml/2006/ole">
            <p:oleObj spid="_x0000_s27652" name="文档" r:id="rId3" imgW="3837004" imgH="1558762" progId="Word.Document.12">
              <p:embed/>
            </p:oleObj>
          </a:graphicData>
        </a:graphic>
      </p:graphicFrame>
      <p:sp>
        <p:nvSpPr>
          <p:cNvPr id="4" name="矩形 3"/>
          <p:cNvSpPr>
            <a:spLocks noChangeAspect="1"/>
          </p:cNvSpPr>
          <p:nvPr/>
        </p:nvSpPr>
        <p:spPr>
          <a:xfrm>
            <a:off x="508000" y="4644994"/>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倚马可待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形容文思敏捷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写文章快。此处用错对象。</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空谷足音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在空寂的山谷里听到人的脚步声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语本《庄子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徐无鬼》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夫逃虚空者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闻人足音跫然而喜矣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。比喻难得的音信、言论或事物。</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洞若观火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形容看得清楚明白。</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外圆内方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比喻人外表随和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内心却很严正。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267744" y="91063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43169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5214"/>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加点词语使用恰当的一项是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李劼人偏爱用四川方言写作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这和他从小生活在成都分不开</a:t>
            </a:r>
            <a:r>
              <a:rPr lang="en-US" altLang="zh-CN" sz="220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他</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2460573342"/>
              </p:ext>
            </p:extLst>
          </p:nvPr>
        </p:nvGraphicFramePr>
        <p:xfrm>
          <a:off x="547727" y="1759368"/>
          <a:ext cx="8128000" cy="3302316"/>
        </p:xfrm>
        <a:graphic>
          <a:graphicData uri="http://schemas.openxmlformats.org/presentationml/2006/ole">
            <p:oleObj spid="_x0000_s28676" name="文档" r:id="rId3" imgW="3837004" imgH="1558762" progId="Word.Document.12">
              <p:embed/>
            </p:oleObj>
          </a:graphicData>
        </a:graphic>
      </p:graphicFrame>
      <p:sp>
        <p:nvSpPr>
          <p:cNvPr id="4" name="矩形 3"/>
          <p:cNvSpPr>
            <a:spLocks noChangeAspect="1"/>
          </p:cNvSpPr>
          <p:nvPr/>
        </p:nvSpPr>
        <p:spPr>
          <a:xfrm>
            <a:off x="508000" y="4939710"/>
            <a:ext cx="8128000" cy="1906484"/>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从今以后。应改用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上文是原因、方法等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下文是结果、目的等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因此就。应删去。</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安之若素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遇到不顺利的情况或反常现象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像平常一样对待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毫不在意。不合语境。</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息息相关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呼吸相关联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形容关系密切。也说息息相通。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403648" y="90126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016591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0725020"/>
              </p:ext>
            </p:extLst>
          </p:nvPr>
        </p:nvGraphicFramePr>
        <p:xfrm>
          <a:off x="620464" y="2019143"/>
          <a:ext cx="8128000" cy="3302316"/>
        </p:xfrm>
        <a:graphic>
          <a:graphicData uri="http://schemas.openxmlformats.org/presentationml/2006/ole">
            <p:oleObj spid="_x0000_s29700" name="文档" r:id="rId3" imgW="3837004" imgH="1558762" progId="Word.Document.12">
              <p:embed/>
            </p:oleObj>
          </a:graphicData>
        </a:graphic>
      </p:graphicFrame>
      <p:sp>
        <p:nvSpPr>
          <p:cNvPr id="4" name="矩形 3"/>
          <p:cNvSpPr/>
          <p:nvPr/>
        </p:nvSpPr>
        <p:spPr>
          <a:xfrm>
            <a:off x="2267744" y="158709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927846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浩如烟海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形容文献、资料等非常丰富。</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振振有词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形容理由似乎很充分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说个不休。该词含有贬义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修饰对象不当。</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电光石火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原为佛家语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比喻事物瞬息即逝。现多形容事物像闪电和石火一样瞬间就消逝。此处望文生义。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平分秋色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指双方各占一半。该词只能用来形容两个人或事物。此处没有弄清该词的适用范围。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145600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12747998"/>
              </p:ext>
            </p:extLst>
          </p:nvPr>
        </p:nvGraphicFramePr>
        <p:xfrm>
          <a:off x="620464" y="1440892"/>
          <a:ext cx="8128000" cy="3302316"/>
        </p:xfrm>
        <a:graphic>
          <a:graphicData uri="http://schemas.openxmlformats.org/presentationml/2006/ole">
            <p:oleObj spid="_x0000_s30724" name="文档" r:id="rId3" imgW="3837004" imgH="1558762" progId="Word.Document.12">
              <p:embed/>
            </p:oleObj>
          </a:graphicData>
        </a:graphic>
      </p:graphicFrame>
      <p:sp>
        <p:nvSpPr>
          <p:cNvPr id="4" name="矩形 3"/>
          <p:cNvSpPr>
            <a:spLocks noChangeAspect="1"/>
          </p:cNvSpPr>
          <p:nvPr/>
        </p:nvSpPr>
        <p:spPr>
          <a:xfrm>
            <a:off x="508000" y="471111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栉风沐雨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形容奔波劳碌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不避风雨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此句中属望文生义。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风姿绰约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形容女子风韵姿态柔美动人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此句中用来形容梅兰芳所饰演的女性角色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分庭抗礼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现指双方平起平坐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实力相当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可以抗衡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适用对象不当。</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侧目而视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指斜着眼睛看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形容畏惧而又愤恨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傲慢狂妄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相矛盾。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195736" y="1021495"/>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53646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9047295"/>
              </p:ext>
            </p:extLst>
          </p:nvPr>
        </p:nvGraphicFramePr>
        <p:xfrm>
          <a:off x="620464" y="1764080"/>
          <a:ext cx="8128000" cy="3393112"/>
        </p:xfrm>
        <a:graphic>
          <a:graphicData uri="http://schemas.openxmlformats.org/presentationml/2006/ole">
            <p:oleObj spid="_x0000_s31748" name="文档" r:id="rId3" imgW="3837004" imgH="1602392" progId="Word.Document.12">
              <p:embed/>
            </p:oleObj>
          </a:graphicData>
        </a:graphic>
      </p:graphicFrame>
      <p:sp>
        <p:nvSpPr>
          <p:cNvPr id="4" name="矩形 3"/>
          <p:cNvSpPr/>
          <p:nvPr/>
        </p:nvSpPr>
        <p:spPr>
          <a:xfrm>
            <a:off x="2195736" y="136136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832237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866006"/>
          </a:xfrm>
          <a:prstGeom prst="rect">
            <a:avLst/>
          </a:prstGeom>
        </p:spPr>
        <p:txBody>
          <a:bodyPr>
            <a:spAutoFit/>
          </a:bodyPr>
          <a:lstStyle/>
          <a:p>
            <a:pPr>
              <a:lnSpc>
                <a:spcPct val="120000"/>
              </a:lnSpc>
            </a:pPr>
            <a:r>
              <a:rPr lang="en-US" altLang="zh-CN" sz="2200" b="1">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rPr>
              <a:t>,17,3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下列各句中加点成语的使用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全都不正确的一项是</a:t>
            </a:r>
            <a:r>
              <a:rPr lang="en-US" altLang="zh-CN" sz="2200">
                <a:solidFill>
                  <a:srgbClr val="000000"/>
                </a:solidFill>
                <a:latin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rPr>
              <a:t>)</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4258982810"/>
              </p:ext>
            </p:extLst>
          </p:nvPr>
        </p:nvGraphicFramePr>
        <p:xfrm>
          <a:off x="3563888" y="1061703"/>
          <a:ext cx="1766621" cy="488732"/>
        </p:xfrm>
        <a:graphic>
          <a:graphicData uri="http://schemas.openxmlformats.org/presentationml/2006/ole">
            <p:oleObj spid="_x0000_s6149" name="文档" r:id="rId3" imgW="995512" imgH="255287"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255235298"/>
              </p:ext>
            </p:extLst>
          </p:nvPr>
        </p:nvGraphicFramePr>
        <p:xfrm>
          <a:off x="508000" y="1578916"/>
          <a:ext cx="8128000" cy="5135068"/>
        </p:xfrm>
        <a:graphic>
          <a:graphicData uri="http://schemas.openxmlformats.org/presentationml/2006/ole">
            <p:oleObj spid="_x0000_s6150" name="文档" r:id="rId4" imgW="3837004" imgH="2424861" progId="Word.Document.12">
              <p:embed/>
            </p:oleObj>
          </a:graphicData>
        </a:graphic>
      </p:graphicFrame>
      <p:sp>
        <p:nvSpPr>
          <p:cNvPr id="5" name="矩形 4"/>
          <p:cNvSpPr/>
          <p:nvPr/>
        </p:nvSpPr>
        <p:spPr>
          <a:xfrm>
            <a:off x="2843808" y="1076413"/>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336163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历历在目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指远方的景物看得清清楚楚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或过去的事情清清楚楚地重现眼前。可用于指眼前情景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也可用于对往事的回忆。与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处心积虑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指千方百计地盘算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贬义词。此处为贬义褒用。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求全责备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指苛责别人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要求完美无缺。此处望文生义。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出神入化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形容技艺达到了绝妙的境界。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963368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加点的成语使用不恰当的一项是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7460799"/>
              </p:ext>
            </p:extLst>
          </p:nvPr>
        </p:nvGraphicFramePr>
        <p:xfrm>
          <a:off x="508000" y="1342678"/>
          <a:ext cx="8128000" cy="3302316"/>
        </p:xfrm>
        <a:graphic>
          <a:graphicData uri="http://schemas.openxmlformats.org/presentationml/2006/ole">
            <p:oleObj spid="_x0000_s32772" name="文档" r:id="rId3" imgW="3837004" imgH="1558762" progId="Word.Document.12">
              <p:embed/>
            </p:oleObj>
          </a:graphicData>
        </a:graphic>
      </p:graphicFrame>
      <p:sp>
        <p:nvSpPr>
          <p:cNvPr id="4" name="矩形 3"/>
          <p:cNvSpPr>
            <a:spLocks noChangeAspect="1"/>
          </p:cNvSpPr>
          <p:nvPr/>
        </p:nvSpPr>
        <p:spPr>
          <a:xfrm>
            <a:off x="508000" y="4575884"/>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登高自卑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指登高山要从底下开始。比喻做事情要循序渐进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由浅入深。此处属望文生义。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让枣推梨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比喻兄弟互相友爱。</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焚膏继晷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指点燃灯烛来接替日光照明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形容夜以继日地用功读书或努力工作。</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患得患失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指对于个人的利害得失斤斤计较。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267744" y="90783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909665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23</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,16,3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加点的成语使用恰当的一句是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1298317"/>
              </p:ext>
            </p:extLst>
          </p:nvPr>
        </p:nvGraphicFramePr>
        <p:xfrm>
          <a:off x="620464" y="1590659"/>
          <a:ext cx="8128000" cy="4862677"/>
        </p:xfrm>
        <a:graphic>
          <a:graphicData uri="http://schemas.openxmlformats.org/presentationml/2006/ole">
            <p:oleObj spid="_x0000_s33796" name="文档" r:id="rId3" imgW="3837004" imgH="2295055" progId="Word.Document.12">
              <p:embed/>
            </p:oleObj>
          </a:graphicData>
        </a:graphic>
      </p:graphicFrame>
      <p:sp>
        <p:nvSpPr>
          <p:cNvPr id="4" name="矩形 3"/>
          <p:cNvSpPr/>
          <p:nvPr/>
        </p:nvSpPr>
        <p:spPr>
          <a:xfrm>
            <a:off x="1979712" y="106583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130402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毋庸置疑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无须怀疑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多用于否定式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。意思过重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同时该词一般不作状语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可换为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焕然一新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形容出现了崭新的面貌。用在这里不恰当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耳目一新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听到的、看到的跟以前完全不同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使人感到新鲜。</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方兴未艾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事物正在兴起、发展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一时不会终止。用在这里表现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视觉文化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准确恰当。</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亡羊补牢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羊丢失了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才修理羊圈。比喻在受到损失之后想办法补救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免得以后再受类似的损失。与后半句的意思不一致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可以改用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未雨绸缪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比喻事先做好准备工作。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126289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24</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0954619"/>
              </p:ext>
            </p:extLst>
          </p:nvPr>
        </p:nvGraphicFramePr>
        <p:xfrm>
          <a:off x="548456" y="1764080"/>
          <a:ext cx="8128000" cy="3393112"/>
        </p:xfrm>
        <a:graphic>
          <a:graphicData uri="http://schemas.openxmlformats.org/presentationml/2006/ole">
            <p:oleObj spid="_x0000_s34820" name="文档" r:id="rId3" imgW="3837004" imgH="1602392" progId="Word.Document.12">
              <p:embed/>
            </p:oleObj>
          </a:graphicData>
        </a:graphic>
      </p:graphicFrame>
      <p:sp>
        <p:nvSpPr>
          <p:cNvPr id="4" name="矩形 3"/>
          <p:cNvSpPr/>
          <p:nvPr/>
        </p:nvSpPr>
        <p:spPr>
          <a:xfrm>
            <a:off x="1979712" y="130135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636909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芝兰玉树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比喻高尚人子弟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后亦用作对优秀子弟的美称。芝兰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香草。玉树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用玉做的树。该成语不用于形容人的外在形态。</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闻过则喜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听到别人批评自己的缺点或错误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表示欢迎和高兴。指虚心接受意见。过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过失。则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上下其手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指玩弄手法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暗中作弊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含贬义。此处用于反扒队员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属于感情色彩不当。</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从一而终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丈夫死了不再嫁人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这是旧时束缚妇女的封建礼教。适用对象错误。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12432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6876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20168640"/>
              </p:ext>
            </p:extLst>
          </p:nvPr>
        </p:nvGraphicFramePr>
        <p:xfrm>
          <a:off x="515818" y="2162297"/>
          <a:ext cx="8128000" cy="3393112"/>
        </p:xfrm>
        <a:graphic>
          <a:graphicData uri="http://schemas.openxmlformats.org/presentationml/2006/ole">
            <p:oleObj spid="_x0000_s35844" name="文档" r:id="rId3" imgW="3837004" imgH="1602392" progId="Word.Document.12">
              <p:embed/>
            </p:oleObj>
          </a:graphicData>
        </a:graphic>
      </p:graphicFrame>
      <p:sp>
        <p:nvSpPr>
          <p:cNvPr id="4" name="矩形 3"/>
          <p:cNvSpPr/>
          <p:nvPr/>
        </p:nvSpPr>
        <p:spPr>
          <a:xfrm>
            <a:off x="1691680" y="170271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4782142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巧舌如簧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指舌头灵巧得就像乐器里的簧片一样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形容能说会道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善于狡辩。为贬义词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感情色彩误用。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瓜田李下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一词源于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瓜田不纳履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李下不正冠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后用来比喻容易引起嫌疑的地方。属望文生义。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久假不归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指长期借用而不归还。属望文生义。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奔走呼号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一边奔跑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一边喊叫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形容为办成某事而到处宣传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以争取同情和支持。符合语境。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82338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73921123"/>
              </p:ext>
            </p:extLst>
          </p:nvPr>
        </p:nvGraphicFramePr>
        <p:xfrm>
          <a:off x="508000" y="1904842"/>
          <a:ext cx="8128000" cy="3302316"/>
        </p:xfrm>
        <a:graphic>
          <a:graphicData uri="http://schemas.openxmlformats.org/presentationml/2006/ole">
            <p:oleObj spid="_x0000_s36868" name="文档" r:id="rId3" imgW="3837004" imgH="1558762" progId="Word.Document.12">
              <p:embed/>
            </p:oleObj>
          </a:graphicData>
        </a:graphic>
      </p:graphicFrame>
      <p:sp>
        <p:nvSpPr>
          <p:cNvPr id="4" name="矩形 3"/>
          <p:cNvSpPr/>
          <p:nvPr/>
        </p:nvSpPr>
        <p:spPr>
          <a:xfrm>
            <a:off x="2267744" y="149524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990457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不孚众望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不能使大家信服。孚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信服。从语境看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不负众望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呼之欲出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形容画像非常逼真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也形容文学作品的人物描写十分生动。成语与语境不符。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渐入佳境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比喻境况逐渐好转或兴趣逐渐浓厚。该句要表达的意思是中国古典家具重新受到了消费者的青睐。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醍醐灌顶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用纯酥油浇到头上。佛教指灌输智慧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使人彻底觉悟。比喻听了高明的意见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受到很大启发。也形容清凉舒适。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712587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①③⑥</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①④⑤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②③⑤</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②④⑥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试题重点考查考生辨析和正确使用成语的能力。第</a:t>
            </a:r>
            <a:r>
              <a:rPr lang="zh-CN" altLang="zh-CN" sz="2200">
                <a:solidFill>
                  <a:srgbClr val="000000"/>
                </a:solidFill>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句中的成语是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重整旗鼓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该成语的意思是失败或受挫之后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重新集合力量再干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而句中的意思是继续保持好的状态争取再创佳绩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这表明这个运动队没有失败或受挫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语意与该成语含义不同。第</a:t>
            </a:r>
            <a:r>
              <a:rPr lang="zh-CN" altLang="zh-CN" sz="2200">
                <a:solidFill>
                  <a:srgbClr val="000000"/>
                </a:solidFill>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句中的成语是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意味深长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形容说话或作品含意深刻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耐人寻味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用在形容公益广告精品中指广告的内容可能给人带来的思考很恰当。第</a:t>
            </a:r>
            <a:r>
              <a:rPr lang="zh-CN" altLang="zh-CN" sz="2200">
                <a:solidFill>
                  <a:srgbClr val="000000"/>
                </a:solidFill>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句中的成语是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层出不穷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意思是接连不断地出现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没有穷尽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用在说明实用智能机器人的创新产品不断出现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是恰当的。第</a:t>
            </a:r>
            <a:r>
              <a:rPr lang="zh-CN" altLang="zh-CN" sz="2200">
                <a:solidFill>
                  <a:srgbClr val="000000"/>
                </a:solidFill>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句中的成语是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守正不阿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该成语的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即公正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的意思是偏袒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整个成语说的是处理事情公平正直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不讲情面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或者说坚守正道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不肯逢迎、屈从。该句的意思是说赵老师坚守所学专业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不改行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显然与坚守公正没有直接关系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守正不阿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在这里被误用了。第</a:t>
            </a:r>
            <a:r>
              <a:rPr lang="zh-CN" altLang="zh-CN" sz="2200">
                <a:solidFill>
                  <a:srgbClr val="000000"/>
                </a:solidFill>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句中的成语是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踌躇满志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该成语用来形容对自己的现状或取得的成就非常</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endParaRPr lang="zh-CN" altLang="en-US" sz="2200"/>
          </a:p>
        </p:txBody>
      </p:sp>
    </p:spTree>
    <p:extLst>
      <p:ext uri="{BB962C8B-B14F-4D97-AF65-F5344CB8AC3E}">
        <p14:creationId xmlns:p14="http://schemas.microsoft.com/office/powerpoint/2010/main" xmlns="" val="27353670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27</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江西卷</a:t>
            </a:r>
            <a:r>
              <a:rPr lang="en-US" altLang="zh-CN" sz="2200">
                <a:solidFill>
                  <a:srgbClr val="000000"/>
                </a:solidFill>
                <a:latin typeface="Times New Roman" panose="02020603050405020304" pitchFamily="18" charset="0"/>
                <a:cs typeface="Times New Roman" panose="02020603050405020304" pitchFamily="18" charset="0"/>
              </a:rPr>
              <a:t>,3,3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442622050"/>
              </p:ext>
            </p:extLst>
          </p:nvPr>
        </p:nvGraphicFramePr>
        <p:xfrm>
          <a:off x="548456" y="1904842"/>
          <a:ext cx="8128000" cy="3302316"/>
        </p:xfrm>
        <a:graphic>
          <a:graphicData uri="http://schemas.openxmlformats.org/presentationml/2006/ole">
            <p:oleObj spid="_x0000_s37892" name="文档" r:id="rId3" imgW="3837004" imgH="1558762" progId="Word.Document.12">
              <p:embed/>
            </p:oleObj>
          </a:graphicData>
        </a:graphic>
      </p:graphicFrame>
      <p:sp>
        <p:nvSpPr>
          <p:cNvPr id="4" name="矩形 3"/>
          <p:cNvSpPr/>
          <p:nvPr/>
        </p:nvSpPr>
        <p:spPr>
          <a:xfrm>
            <a:off x="1619672" y="1461287"/>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518252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如数家珍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意为像数自己家里的珍宝一样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形容对列举的事物或叙述的故事十分熟悉。此词意思的关键是自己的东西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题中讲的是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较大地震灾害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使用对象错误。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不刊之论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比喻不能改动或不可磨灭的言论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用来形容文章或言辞的精准得当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无懈可击。</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不同凡响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比喻事物不平凡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多指文艺作品。题中用来形容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婚丧嫁娶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使用对象错误。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茹毛饮血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是指原始人不会用火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连毛带血地生吃禽兽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多指未开化状态。题中用来形容历史上的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残酷故事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使用对象错误。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26136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28</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加点的成语使用不恰当的一项是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47179611"/>
              </p:ext>
            </p:extLst>
          </p:nvPr>
        </p:nvGraphicFramePr>
        <p:xfrm>
          <a:off x="548456" y="1904842"/>
          <a:ext cx="8128000" cy="3302316"/>
        </p:xfrm>
        <a:graphic>
          <a:graphicData uri="http://schemas.openxmlformats.org/presentationml/2006/ole">
            <p:oleObj spid="_x0000_s38916" name="文档" r:id="rId3" imgW="3837004" imgH="1558762" progId="Word.Document.12">
              <p:embed/>
            </p:oleObj>
          </a:graphicData>
        </a:graphic>
      </p:graphicFrame>
      <p:sp>
        <p:nvSpPr>
          <p:cNvPr id="4" name="矩形 3"/>
          <p:cNvSpPr>
            <a:spLocks noChangeAspect="1"/>
          </p:cNvSpPr>
          <p:nvPr/>
        </p:nvSpPr>
        <p:spPr>
          <a:xfrm>
            <a:off x="508000" y="519325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指日可待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指很快就可以实现的愿望。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全球性大灾难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不是人们期待的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不合语境。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195736" y="148669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065393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4549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29</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加点的成语使用不恰当的一项是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46212281"/>
              </p:ext>
            </p:extLst>
          </p:nvPr>
        </p:nvGraphicFramePr>
        <p:xfrm>
          <a:off x="620464" y="1329309"/>
          <a:ext cx="8128000" cy="3302316"/>
        </p:xfrm>
        <a:graphic>
          <a:graphicData uri="http://schemas.openxmlformats.org/presentationml/2006/ole">
            <p:oleObj spid="_x0000_s39940" name="文档" r:id="rId3" imgW="3837004" imgH="1558762" progId="Word.Document.12">
              <p:embed/>
            </p:oleObj>
          </a:graphicData>
        </a:graphic>
      </p:graphicFrame>
      <p:sp>
        <p:nvSpPr>
          <p:cNvPr id="4" name="矩形 3"/>
          <p:cNvSpPr>
            <a:spLocks noChangeAspect="1"/>
          </p:cNvSpPr>
          <p:nvPr/>
        </p:nvSpPr>
        <p:spPr>
          <a:xfrm>
            <a:off x="508000" y="4609921"/>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汗牛充栋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牛运书时累得出汗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书多得存放时可堆至屋顶。形容藏书非常多。不能形容别的事物多。</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自命不凡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自以为不平凡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比别人高明。</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少不更事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没有经历过什么事情。指经验不多。</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讳莫如深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原意为事件重大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讳而不言。后指把事情隐瞒得很紧。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267744" y="89726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241908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9099"/>
            <a:ext cx="8128000" cy="6153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选词填空类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,17~19,9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中国传统音乐包括民间音乐、宗教音乐、文人音乐、宫廷音乐等类别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其中文人音乐的代表主要就是古琴艺术。但随着传统文人阶层在中国的消失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古琴艺术逐渐</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甚至被社会遗忘。直到</a:t>
            </a:r>
            <a:r>
              <a:rPr lang="en-US" altLang="zh-CN" sz="2200">
                <a:solidFill>
                  <a:srgbClr val="000000"/>
                </a:solidFill>
                <a:latin typeface="Times New Roman" panose="02020603050405020304" pitchFamily="18" charset="0"/>
                <a:cs typeface="Times New Roman" panose="02020603050405020304" pitchFamily="18" charset="0"/>
              </a:rPr>
              <a:t>2003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中国的古琴艺术被联合国教科文组织列入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人类口头和非物质遗产代表作名录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这种过去对文化有着深刻影响的艺术形式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才重新</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了生机。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但我认为这恰恰是它的一个特点。</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正因为古琴音量小</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使得它是直接和你的心进行交流的乐器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是最个人化的乐器。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我国古代就有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即弹琴是为了和自己的心灵对话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与大自然交流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与三五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互相欣赏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即弹琴是为了</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也说明在古人心目中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琴不仅是一件乐器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的工具。</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47008543"/>
              </p:ext>
            </p:extLst>
          </p:nvPr>
        </p:nvGraphicFramePr>
        <p:xfrm>
          <a:off x="1115616" y="1268760"/>
          <a:ext cx="1766621" cy="488732"/>
        </p:xfrm>
        <a:graphic>
          <a:graphicData uri="http://schemas.openxmlformats.org/presentationml/2006/ole">
            <p:oleObj spid="_x0000_s2051" name="文档" r:id="rId3" imgW="995512" imgH="255287" progId="Word.Document.12">
              <p:embed/>
            </p:oleObj>
          </a:graphicData>
        </a:graphic>
      </p:graphicFrame>
    </p:spTree>
    <p:extLst>
      <p:ext uri="{BB962C8B-B14F-4D97-AF65-F5344CB8AC3E}">
        <p14:creationId xmlns:p14="http://schemas.microsoft.com/office/powerpoint/2010/main" xmlns="" val="12188190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024440" cy="6147452"/>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a:solidFill>
                  <a:srgbClr val="000000"/>
                </a:solidFill>
                <a:latin typeface="宋体" panose="02010600030101010101" pitchFamily="2" charset="-122"/>
                <a:cs typeface="Times New Roman" panose="02020603050405020304" pitchFamily="18" charset="0"/>
              </a:rPr>
              <a:t>依次填入文中横线上的词语</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全都恰当的一项是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边缘化　　获得　　制约　　放松身心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私人化　　获得　　制约　　修身养性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私人化　　焕发　　约束　　放松身心</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边缘化　　焕发　　约束　　修身养性</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其中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第一处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边缘化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使靠近边缘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使处于不重要地位。</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私人</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即个性化。由第一横线前后的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随着传统文人阶层在中国的消失</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甚至被社会遗忘</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应选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边缘化</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。第二处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获得</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取得</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得到。焕发</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光彩四射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振作。结合语境中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被社会</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遗</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忘</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直到</a:t>
            </a:r>
            <a:r>
              <a:rPr lang="en-US" altLang="zh-CN" sz="2200">
                <a:solidFill>
                  <a:srgbClr val="000000"/>
                </a:solidFill>
                <a:cs typeface="Times New Roman" panose="02020603050405020304" pitchFamily="18" charset="0"/>
              </a:rPr>
              <a:t>2003</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才重新</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以及</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生机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等词语可知</a:t>
            </a:r>
            <a:r>
              <a:rPr lang="en-US" altLang="zh-CN" sz="220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应选</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焕发</a:t>
            </a:r>
            <a:r>
              <a:rPr lang="zh-CN" altLang="en-US" sz="2200" smtClean="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。第三处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制约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限制约束。约束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限制使不超出范围。根据语境</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琴者</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禁也</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应选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约束</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。第四处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放松身心</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侧重身心的放松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修身养性</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则侧重对个人修养的助益</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根据语境中弹琴是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为了和自己的心灵对话</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与大自然交流</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互相欣赏</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应选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修身养性</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
        <p:nvSpPr>
          <p:cNvPr id="4" name="矩形 3"/>
          <p:cNvSpPr/>
          <p:nvPr/>
        </p:nvSpPr>
        <p:spPr>
          <a:xfrm>
            <a:off x="6804248" y="49082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22153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wipe(down)">
                                      <p:cBhvr>
                                        <p:cTn id="15" dur="500"/>
                                        <p:tgtEl>
                                          <p:spTgt spid="3">
                                            <p:txEl>
                                              <p:pRg st="6" end="6"/>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animEffect transition="in" filter="wipe(down)">
                                      <p:cBhvr>
                                        <p:cTn id="18" dur="500"/>
                                        <p:tgtEl>
                                          <p:spTgt spid="3">
                                            <p:txEl>
                                              <p:pRg st="7" end="7"/>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animEffect transition="in" filter="wipe(down)">
                                      <p:cBhvr>
                                        <p:cTn id="2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701069"/>
            <a:ext cx="8128000" cy="374871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(2)</a:t>
            </a:r>
            <a:r>
              <a:rPr lang="zh-CN" altLang="en-US" sz="2200">
                <a:solidFill>
                  <a:srgbClr val="000000"/>
                </a:solidFill>
                <a:latin typeface="宋体" panose="02010600030101010101" pitchFamily="2" charset="-122"/>
                <a:cs typeface="Times New Roman" panose="02020603050405020304" pitchFamily="18" charset="0"/>
              </a:rPr>
              <a:t>下列填入文中括号内的语句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衔接最恰当的一项是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D</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古琴的缺点是音量小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这是很多人的看法</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音量小作为古琴的一个缺点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被很多人所批评</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音量小是古琴的一个缺点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很多人都是这么认为的</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古琴音量小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很多人认为这是它的一个缺点</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由语境中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括号后面的句子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但我认为这恰恰是它的一个</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特</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点</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可知括号内的句子要陈述古琴的一个特点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再结合括号后面句子中的转折连词</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则可推知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括号内句意应与其相反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故选择</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sp>
        <p:nvSpPr>
          <p:cNvPr id="4" name="矩形 3"/>
          <p:cNvSpPr/>
          <p:nvPr/>
        </p:nvSpPr>
        <p:spPr>
          <a:xfrm>
            <a:off x="7236296" y="172000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695945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wipe(down)">
                                      <p:cBhvr>
                                        <p:cTn id="1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28000" cy="6147452"/>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文中画横线的句子有语病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下列修改最恰当的一项是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正因为古琴音量小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所以使得它是直接和你的心进行交流的最个人化的乐器。</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正是古琴音量小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使得它是直接和你的心进行交流的乐器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是最个人化的乐器。</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正是音量小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使得古琴成为直接和你的心进行交流的乐器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是最个人化的乐器。</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正因为音量小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使得古琴成为直接和你的心进行交流的最个人化的乐器。</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本题侧重考查语句的修改。画线语句有两处语病</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因为</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使得</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句式杂糅</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或者选用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因为</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所以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这一句式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或者选用</a:t>
            </a:r>
            <a:r>
              <a:rPr lang="zh-CN" altLang="en-US"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使得</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这一句式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二是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它</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指代不明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造成表意混乱</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它</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改成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古琴</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才能与后面的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乐器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搭配。其中</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它</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指代不明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且</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所以使得</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成分赘余</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古琴音量</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乐器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主谓不搭配</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因为</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使得</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句式杂糅。故选择</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sp>
        <p:nvSpPr>
          <p:cNvPr id="4" name="矩形 3"/>
          <p:cNvSpPr/>
          <p:nvPr/>
        </p:nvSpPr>
        <p:spPr>
          <a:xfrm>
            <a:off x="7524328" y="48227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736036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244</a:t>
            </a:r>
            <a:r>
              <a:rPr lang="en-US" altLang="zh-CN" sz="2200">
                <a:solidFill>
                  <a:srgbClr val="000000"/>
                </a:solidFill>
                <a:latin typeface="Times New Roman" panose="02020603050405020304" pitchFamily="18" charset="0"/>
                <a:cs typeface="Times New Roman" panose="02020603050405020304" pitchFamily="18" charset="0"/>
              </a:rPr>
              <a:t>,3.(1)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,1~2,6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59279831"/>
              </p:ext>
            </p:extLst>
          </p:nvPr>
        </p:nvGraphicFramePr>
        <p:xfrm>
          <a:off x="508000" y="1867501"/>
          <a:ext cx="8128000" cy="4311170"/>
        </p:xfrm>
        <a:graphic>
          <a:graphicData uri="http://schemas.openxmlformats.org/presentationml/2006/ole">
            <p:oleObj spid="_x0000_s40964" name="文档" r:id="rId3" imgW="3837004" imgH="2035441" progId="Word.Document.12">
              <p:embed/>
            </p:oleObj>
          </a:graphicData>
        </a:graphic>
      </p:graphicFrame>
    </p:spTree>
    <p:extLst>
      <p:ext uri="{BB962C8B-B14F-4D97-AF65-F5344CB8AC3E}">
        <p14:creationId xmlns:p14="http://schemas.microsoft.com/office/powerpoint/2010/main" xmlns="" val="153573593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文中加点字的字音和字形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全都正确的一组是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80189922"/>
              </p:ext>
            </p:extLst>
          </p:nvPr>
        </p:nvGraphicFramePr>
        <p:xfrm>
          <a:off x="683568" y="1412776"/>
          <a:ext cx="8128000" cy="1836114"/>
        </p:xfrm>
        <a:graphic>
          <a:graphicData uri="http://schemas.openxmlformats.org/presentationml/2006/ole">
            <p:oleObj spid="_x0000_s41988" name="文档" r:id="rId3" imgW="3837004" imgH="866099" progId="Word.Document.12">
              <p:embed/>
            </p:oleObj>
          </a:graphicData>
        </a:graphic>
      </p:graphicFrame>
      <p:sp>
        <p:nvSpPr>
          <p:cNvPr id="4" name="矩形 3"/>
          <p:cNvSpPr>
            <a:spLocks noChangeAspect="1"/>
          </p:cNvSpPr>
          <p:nvPr/>
        </p:nvSpPr>
        <p:spPr>
          <a:xfrm>
            <a:off x="508000" y="324889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瞭望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应读</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liào</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天幕</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一模一样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应读</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mú</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变换莫测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变幻莫测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660232" y="83671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667510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意。而句中形容的是丝绸之路沿线城市因为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的倡议实施对未来信心满满的样子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并非对已有成绩很得意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所以用错了成语。第</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句中的成语是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万无一失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意思是绝对不会出差错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句中用来说快递服务虽然不是百分之百不出差错但给百姓生活带来极大便利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是恰当的。综上所述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正确的答案是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zh-CN" altLang="zh-CN" sz="2200">
                <a:solidFill>
                  <a:srgbClr val="000000"/>
                </a:solidFill>
                <a:latin typeface="NEU-BZ-S92"/>
                <a:cs typeface="宋体" panose="02010600030101010101" pitchFamily="2" charset="-122"/>
              </a:rPr>
              <a:t>①④⑤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三个句子中的成语使用不正确。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19M22.eps" descr="id:2147492861;FounderCES"/>
          <p:cNvPicPr/>
          <p:nvPr/>
        </p:nvPicPr>
        <p:blipFill>
          <a:blip r:embed="rId2"/>
          <a:stretch>
            <a:fillRect/>
          </a:stretch>
        </p:blipFill>
        <p:spPr>
          <a:xfrm>
            <a:off x="2627784" y="3024679"/>
            <a:ext cx="4563329" cy="3503385"/>
          </a:xfrm>
          <a:prstGeom prst="rect">
            <a:avLst/>
          </a:prstGeom>
        </p:spPr>
      </p:pic>
      <p:pic>
        <p:nvPicPr>
          <p:cNvPr id="4" name="因题说法.eps" descr="id:2147492009;FounderCES"/>
          <p:cNvPicPr/>
          <p:nvPr/>
        </p:nvPicPr>
        <p:blipFill>
          <a:blip r:embed="rId3"/>
          <a:stretch>
            <a:fillRect/>
          </a:stretch>
        </p:blipFill>
        <p:spPr>
          <a:xfrm>
            <a:off x="666980" y="3024679"/>
            <a:ext cx="1031834" cy="328867"/>
          </a:xfrm>
          <a:prstGeom prst="rect">
            <a:avLst/>
          </a:prstGeom>
        </p:spPr>
      </p:pic>
    </p:spTree>
    <p:extLst>
      <p:ext uri="{BB962C8B-B14F-4D97-AF65-F5344CB8AC3E}">
        <p14:creationId xmlns:p14="http://schemas.microsoft.com/office/powerpoint/2010/main" xmlns="" val="15103229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依次填入文中横线处的词语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飘洒　</a:t>
            </a:r>
            <a:r>
              <a:rPr lang="zh-CN" altLang="zh-CN" sz="2200" smtClean="0">
                <a:solidFill>
                  <a:srgbClr val="000000"/>
                </a:solidFill>
                <a:latin typeface="Times New Roman" panose="02020603050405020304" pitchFamily="18" charset="0"/>
                <a:cs typeface="Times New Roman" panose="02020603050405020304" pitchFamily="18" charset="0"/>
              </a:rPr>
              <a:t>瞬息万变</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出神入化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散落</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瞬息万变</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鬼斧神工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散落</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浩如烟海</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出神入化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飘洒</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浩如烟海</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鬼斧神工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意思是飘舞着落下来或指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姿态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不呆板。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指分散着往下落。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一缕彩虹般的神奇光带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瞬息万变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形容极短的时间内变化快而多。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浩如烟海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形容文献、资料等非常丰富。从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时动时静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变幻莫测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瞬息万变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出神入化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形容技艺达到了绝妙的境界。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鬼斧神工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形容建筑、雕塑等技艺的精巧。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大自然这一超级画家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是指技艺绝妙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出神入化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符合语境。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60232" y="109167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471607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在下面一段话的空缺处依次填入词语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D</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提到桃花源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许多人会联想到瓦尔登湖。真实的瓦尔登湖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早已成为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的观光胜地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梭罗的小木屋前也经常聚集着</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的游客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不复有隐居之地的气息。然而虚构的桃花源一直就在我们的心中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在人潮汹涌的现代都市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也可以获得心灵的宁静。</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名闻遐迩</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闻风而至</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杂居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名噪一时</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闻风而至</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栖居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名噪一时</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纷至沓来</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杂居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名闻遐迩</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纷至沓来</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栖居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419872" y="148478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654719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闻名遐迩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远近都有名声。形容名声大。遐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近。名噪一时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广泛传扬。指名声在一个时期广为传播。从语意来看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瓦尔登湖较有名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所以第一组应选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闻名遐迩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闻风而至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一听到消息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立刻就来到。形容行动迅速。纷至沓来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连续不断地到来。从语义来看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语境偏向于一种现象描述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纷至沓来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指两个或两个以上的民族在一个地区居住。栖居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栖息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寄居。从语境分析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栖居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37649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9409"/>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245</a:t>
            </a:r>
            <a:r>
              <a:rPr lang="en-US" altLang="zh-CN" sz="2200">
                <a:solidFill>
                  <a:srgbClr val="000000"/>
                </a:solidFill>
                <a:latin typeface="Times New Roman" panose="02020603050405020304" pitchFamily="18" charset="0"/>
                <a:cs typeface="Times New Roman" panose="02020603050405020304" pitchFamily="18" charset="0"/>
              </a:rPr>
              <a:t>,4.(3)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266</a:t>
            </a:r>
            <a:r>
              <a:rPr lang="en-US" altLang="zh-CN" sz="2200">
                <a:solidFill>
                  <a:srgbClr val="000000"/>
                </a:solidFill>
                <a:latin typeface="Times New Roman" panose="02020603050405020304" pitchFamily="18" charset="0"/>
                <a:cs typeface="Times New Roman" panose="02020603050405020304" pitchFamily="18" charset="0"/>
              </a:rPr>
              <a:t>,4.(2)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7</a:t>
            </a:r>
            <a:r>
              <a:rPr lang="en-US" altLang="zh-CN" sz="2200">
                <a:solidFill>
                  <a:srgbClr val="000000"/>
                </a:solidFill>
                <a:latin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rPr>
              <a:t>,17~19,3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a:t>
            </a:r>
            <a:r>
              <a:rPr lang="en-US" altLang="zh-CN" sz="2200">
                <a:solidFill>
                  <a:srgbClr val="000000"/>
                </a:solidFill>
                <a:latin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题。</a:t>
            </a:r>
            <a:endParaRPr lang="zh-CN" altLang="en-US" sz="2200"/>
          </a:p>
        </p:txBody>
      </p:sp>
      <p:sp>
        <p:nvSpPr>
          <p:cNvPr id="3" name="矩形 2"/>
          <p:cNvSpPr>
            <a:spLocks noChangeAspect="1"/>
          </p:cNvSpPr>
          <p:nvPr/>
        </p:nvSpPr>
        <p:spPr>
          <a:xfrm>
            <a:off x="508000" y="2202212"/>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人会为了理想奔波迁徙以外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很多动物也有着自己</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的迁徙盛举。冬季来临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天气寒冷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食物短缺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很多动物选择集体逃离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待到春暖花开、万物复苏再一起回来。动物迁徙是有确定路线的。它们对驻地有着自己的坚守和执着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。对于动物究竟如何确定自己的迁徙路线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科学家一直都充满好奇。有科学家认为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迁徙动物都有独特的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助航设施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它们通过海岸线等作为参照</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利用特殊的嗅觉和听觉等获得方向。</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也有科学家认为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迁徙动物身体中存在磁受体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可以感应地球磁场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它们有自己的生物指南针。更有趣的是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又有科学家发现即使是室内饲养的、从未接触过其他同伴的年轻乌鸦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也会沿着祖辈飞过的路线进行迁徙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311678873"/>
              </p:ext>
            </p:extLst>
          </p:nvPr>
        </p:nvGraphicFramePr>
        <p:xfrm>
          <a:off x="1043608" y="1739213"/>
          <a:ext cx="1766621" cy="488732"/>
        </p:xfrm>
        <a:graphic>
          <a:graphicData uri="http://schemas.openxmlformats.org/presentationml/2006/ole">
            <p:oleObj spid="_x0000_s10243" name="文档" r:id="rId3" imgW="995512" imgH="255287" progId="Word.Document.12">
              <p:embed/>
            </p:oleObj>
          </a:graphicData>
        </a:graphic>
      </p:graphicFrame>
    </p:spTree>
    <p:extLst>
      <p:ext uri="{BB962C8B-B14F-4D97-AF65-F5344CB8AC3E}">
        <p14:creationId xmlns:p14="http://schemas.microsoft.com/office/powerpoint/2010/main" xmlns="" val="169663283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65552"/>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它们天生就知道去哪里寻找温暖的地方过冬。到目前为止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关于动物迁徙路线确定的问题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科学家仍在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地进行探究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我们期待着更加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的故事出现。</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776680"/>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依次填入文中横线上的成语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波澜壮阔　随波逐流　宵衣旰食　引人入胜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波澜壮阔　随遇而安　全力以赴　引人入胜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声势浩大　随遇而安　宵衣旰食　娓娓动听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声势浩大　随波逐流　全力以赴　娓娓动听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考生要答对该题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首先要掌握选项中八个成语的含义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其次要对文段的内容有正确的理解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然后把二者结合起来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找出使用最恰当的一项。第一个含有成语的句子是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除了人会为了理想奔波迁徙以外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很多动物也有着自己</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的迁徙盛举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需要给动物的迁徙盛举找出一个合适的形容词。选项中给出了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波澜壮阔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声势浩大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两个成语供选择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结合上下文和成语本身的含义用法来看</a:t>
            </a:r>
            <a:r>
              <a:rPr lang="en-US" altLang="zh-CN" sz="2200" smtClean="0">
                <a:solidFill>
                  <a:srgbClr val="000000"/>
                </a:solidFill>
                <a:latin typeface="Times New Roman" panose="02020603050405020304" pitchFamily="18" charset="0"/>
              </a:rPr>
              <a:t>,</a:t>
            </a:r>
            <a:endParaRPr lang="zh-CN" altLang="en-US" sz="2200"/>
          </a:p>
        </p:txBody>
      </p:sp>
      <p:sp>
        <p:nvSpPr>
          <p:cNvPr id="4" name="矩形 3"/>
          <p:cNvSpPr>
            <a:spLocks noChangeAspect="1"/>
          </p:cNvSpPr>
          <p:nvPr/>
        </p:nvSpPr>
        <p:spPr>
          <a:xfrm>
            <a:off x="508000" y="6237312"/>
            <a:ext cx="8128000" cy="459741"/>
          </a:xfrm>
          <a:prstGeom prst="rect">
            <a:avLst/>
          </a:prstGeom>
        </p:spPr>
        <p:txBody>
          <a:bodyPr>
            <a:spAutoFit/>
          </a:bodyPr>
          <a:lstStyle/>
          <a:p>
            <a:pPr>
              <a:lnSpc>
                <a:spcPct val="120000"/>
              </a:lnSpc>
            </a:pP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这两个选择都可以。第二个含有成语的句子是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它们对驻地有着</a:t>
            </a:r>
            <a:endParaRPr lang="zh-CN" altLang="en-US" sz="2200"/>
          </a:p>
        </p:txBody>
      </p:sp>
      <p:sp>
        <p:nvSpPr>
          <p:cNvPr id="5" name="矩形 4"/>
          <p:cNvSpPr/>
          <p:nvPr/>
        </p:nvSpPr>
        <p:spPr>
          <a:xfrm>
            <a:off x="6804248" y="1806008"/>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429572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548680"/>
            <a:ext cx="8128000" cy="6169509"/>
          </a:xfrm>
          <a:prstGeom prst="rect">
            <a:avLst/>
          </a:prstGeom>
        </p:spPr>
        <p:txBody>
          <a:bodyPr>
            <a:spAutoFit/>
          </a:bodyPr>
          <a:lstStyle/>
          <a:p>
            <a:pPr lvl="0" eaLnBrk="0" fontAlgn="base" hangingPunct="0">
              <a:lnSpc>
                <a:spcPts val="28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自己</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的坚守和执着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而不是</a:t>
            </a:r>
            <a:r>
              <a:rPr lang="zh-CN" altLang="en-US" sz="2200" u="sng">
                <a:solidFill>
                  <a:srgbClr val="FF0000"/>
                </a:solidFill>
                <a:latin typeface="宋体" panose="02010600030101010101" pitchFamily="2" charset="-122"/>
                <a:cs typeface="Times New Roman" panose="02020603050405020304" pitchFamily="18" charset="0"/>
              </a:rPr>
              <a:t>　　　　</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从</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而不是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此处显然需要一个和上文的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坚守和执着</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意义不同的成语。题面中给出了</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随波逐流</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随遇而安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两个成语供选择。</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随波逐流</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指的是随着波浪起伏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跟着流水飘荡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比喻自己没有主见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跟着潮流走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随遇而安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指的是能适应各种环境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在各种环境中都能够得到满足。此处把动物拟人化了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说的是动物对驻地的执着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显然和环境相关的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随遇而安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更恰当。第三个含有成语的句子是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到目前为止</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关于动物迁徙路线确定的问题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科学家仍在</a:t>
            </a:r>
            <a:r>
              <a:rPr lang="zh-CN" altLang="en-US" sz="2200" u="sng">
                <a:solidFill>
                  <a:srgbClr val="FF0000"/>
                </a:solidFill>
                <a:latin typeface="宋体" panose="02010600030101010101" pitchFamily="2" charset="-122"/>
                <a:cs typeface="Times New Roman" panose="02020603050405020304" pitchFamily="18" charset="0"/>
              </a:rPr>
              <a:t>　　　　</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地进行探究</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文中给出了</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全力以赴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宵衣旰食</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两个成语供选择。</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全力以赴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比喻把全部力量投入进去</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用来形容科学家努力工作比较恰当。</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宵衣旰食</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的意思是天不亮就穿衣起来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天黑了才吃饭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形容勤于政务。此处形容科学家显然不恰当。第四个含有成语的句子是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我们期待着更加</a:t>
            </a:r>
            <a:r>
              <a:rPr lang="zh-CN" altLang="en-US" sz="2200" u="sng">
                <a:solidFill>
                  <a:srgbClr val="FF0000"/>
                </a:solidFill>
                <a:latin typeface="宋体" panose="02010600030101010101" pitchFamily="2" charset="-122"/>
                <a:cs typeface="Times New Roman" panose="02020603050405020304" pitchFamily="18" charset="0"/>
              </a:rPr>
              <a:t>　　　　</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的故事出现</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题面给出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引人入胜</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娓娓动听</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两个成语供选择。这两个成语用来形容</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故事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都可以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但是前者是从内容上来说的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后者是从讲述的方式来说的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结合上下文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显然前者更恰当。综合起来看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只有</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项的成语全都正确</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正确选项是</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r>
              <a:rPr lang="zh-CN" altLang="en-US" sz="2200">
                <a:solidFill>
                  <a:srgbClr val="000000"/>
                </a:solidFill>
                <a:ea typeface="楷体" panose="02010609060101010101" pitchFamily="49" charset="-122"/>
                <a:cs typeface="Calibri" panose="020F0502020204030204" pitchFamily="34" charset="0"/>
              </a:rPr>
              <a:t> </a:t>
            </a:r>
            <a:endParaRPr lang="zh-CN" altLang="en-US" sz="2200"/>
          </a:p>
        </p:txBody>
      </p:sp>
    </p:spTree>
    <p:extLst>
      <p:ext uri="{BB962C8B-B14F-4D97-AF65-F5344CB8AC3E}">
        <p14:creationId xmlns:p14="http://schemas.microsoft.com/office/powerpoint/2010/main" xmlns="" val="12280690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548680"/>
            <a:ext cx="8096448" cy="6186309"/>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(2)</a:t>
            </a:r>
            <a:r>
              <a:rPr lang="zh-CN" altLang="en-US" sz="2200">
                <a:solidFill>
                  <a:srgbClr val="000000"/>
                </a:solidFill>
                <a:latin typeface="宋体" panose="02010600030101010101" pitchFamily="2" charset="-122"/>
                <a:cs typeface="Times New Roman" panose="02020603050405020304" pitchFamily="18" charset="0"/>
              </a:rPr>
              <a:t>文中画横线的句子有语病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下列修改最恰当的一项是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B</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它们通过海岸线等作为参照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利用特殊的嗅觉和听觉等辨明</a:t>
            </a:r>
            <a:r>
              <a:rPr lang="zh-CN" altLang="en-US" sz="2200" smtClean="0">
                <a:solidFill>
                  <a:srgbClr val="000000"/>
                </a:solidFill>
                <a:latin typeface="宋体" panose="02010600030101010101" pitchFamily="2" charset="-122"/>
                <a:cs typeface="Times New Roman" panose="02020603050405020304" pitchFamily="18" charset="0"/>
              </a:rPr>
              <a:t>方</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向</a:t>
            </a:r>
            <a:r>
              <a:rPr lang="zh-CN" altLang="en-US" sz="2200">
                <a:solidFill>
                  <a:srgbClr val="000000"/>
                </a:solidFill>
                <a:latin typeface="宋体" panose="02010600030101010101" pitchFamily="2" charset="-122"/>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它们以海岸线等作为参照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利用特殊的嗅觉和听觉等辨别方向。</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它们以海岸线等作为参照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利用特殊的嗅觉和听觉等辨析方向。</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它们通过海岸线等作为参照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利用特殊的嗅觉和听觉等辨识</a:t>
            </a:r>
            <a:r>
              <a:rPr lang="zh-CN" altLang="en-US" sz="2200" smtClean="0">
                <a:solidFill>
                  <a:srgbClr val="000000"/>
                </a:solidFill>
                <a:latin typeface="宋体" panose="02010600030101010101" pitchFamily="2" charset="-122"/>
                <a:cs typeface="Times New Roman" panose="02020603050405020304" pitchFamily="18" charset="0"/>
              </a:rPr>
              <a:t>方</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宋体" panose="02010600030101010101" pitchFamily="2" charset="-122"/>
                <a:cs typeface="Times New Roman" panose="02020603050405020304" pitchFamily="18" charset="0"/>
              </a:rPr>
              <a:t>向</a:t>
            </a:r>
            <a:r>
              <a:rPr lang="zh-CN" altLang="en-US" sz="2200">
                <a:solidFill>
                  <a:srgbClr val="000000"/>
                </a:solidFill>
                <a:latin typeface="宋体" panose="02010600030101010101" pitchFamily="2" charset="-122"/>
                <a:cs typeface="Times New Roman" panose="02020603050405020304" pitchFamily="18" charset="0"/>
              </a:rPr>
              <a:t>。</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句子中存在两个不同类型的错误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一个错误是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通过海岸线等作为参照</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通过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后面的动词通常应该是动作性比较强的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而此处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作为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显然不恰当</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把</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通过</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改成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可以消除错误</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两项的修改恰当。第二个错误是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获得方向</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动宾搭配不当</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题面中给出了四种不同的修改方式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辨明方向</a:t>
            </a:r>
            <a:r>
              <a:rPr lang="zh-CN" altLang="en-US" sz="2200">
                <a:solidFill>
                  <a:srgbClr val="000000"/>
                </a:solidFill>
                <a:cs typeface="Times New Roman" panose="02020603050405020304" pitchFamily="18" charset="0"/>
              </a:rPr>
              <a:t>”</a:t>
            </a: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辨别方向</a:t>
            </a:r>
            <a:r>
              <a:rPr lang="zh-CN" altLang="en-US" sz="2200" smtClean="0">
                <a:solidFill>
                  <a:srgbClr val="000000"/>
                </a:solidFill>
                <a:cs typeface="Times New Roman" panose="02020603050405020304" pitchFamily="18" charset="0"/>
              </a:rPr>
              <a:t>”</a:t>
            </a: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辨析方向</a:t>
            </a:r>
            <a:r>
              <a:rPr lang="zh-CN" altLang="en-US" sz="2200" smtClean="0">
                <a:solidFill>
                  <a:srgbClr val="000000"/>
                </a:solidFill>
                <a:cs typeface="Times New Roman" panose="02020603050405020304" pitchFamily="18" charset="0"/>
              </a:rPr>
              <a:t>”</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辨识方向</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除了</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辨析方向</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另外三种修改方式都可以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也就是说</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三项的修改都可以。综合起来看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两处修改都正确的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只有</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sp>
        <p:nvSpPr>
          <p:cNvPr id="4" name="矩形 3"/>
          <p:cNvSpPr/>
          <p:nvPr/>
        </p:nvSpPr>
        <p:spPr>
          <a:xfrm>
            <a:off x="7524328" y="54868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254109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wipe(down)">
                                      <p:cBhvr>
                                        <p:cTn id="12" dur="500"/>
                                        <p:tgtEl>
                                          <p:spTgt spid="3">
                                            <p:txEl>
                                              <p:pRg st="7" end="7"/>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animEffect transition="in" filter="wipe(down)">
                                      <p:cBhvr>
                                        <p:cTn id="1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85406"/>
            <a:ext cx="8128000" cy="574118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下列在文中括号内补写的语句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最恰当的一项是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FF00FF"/>
                </a:solidFill>
                <a:cs typeface="Times New Roman" panose="02020603050405020304" pitchFamily="18" charset="0"/>
              </a:rPr>
              <a:t>C</a:t>
            </a:r>
            <a:r>
              <a:rPr lang="zh-CN" altLang="en-US" sz="2200">
                <a:solidFill>
                  <a:srgbClr val="FF00FF"/>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迁徙的方向感已经被上一代遗传给它们</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它们已经从上一代遗传了迁徙的方向感</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迁徙的方向感已经由上一代遗传给它们</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上一代已经遗传给了它们迁徙的方向感</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两个选项都是以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迁徙的方向感</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为主语的</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它们</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为主语</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上一代</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为主语。从文段内容来看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括号前面的句子是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也就是说</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所选择的内容应该是对前文的总结性</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说</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法</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。前文讨论的话题是动物迁徙如何确定方向的问题</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所以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迁徙的方向感</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为主语比较合适。这样</a:t>
            </a:r>
            <a:r>
              <a:rPr lang="en-US" altLang="zh-CN" sz="2200">
                <a:solidFill>
                  <a:srgbClr val="000000"/>
                </a:solidFill>
                <a:cs typeface="Times New Roman" panose="02020603050405020304" pitchFamily="18" charset="0"/>
              </a:rPr>
              <a:t>,B</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D</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两项就可以</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排除</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了</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。剩下</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二者的区别只有介词的不同。</a:t>
            </a:r>
            <a:r>
              <a:rPr lang="en-US" altLang="zh-CN" sz="2200">
                <a:solidFill>
                  <a:srgbClr val="000000"/>
                </a:solidFill>
                <a:cs typeface="Times New Roman" panose="02020603050405020304" pitchFamily="18" charset="0"/>
              </a:rPr>
              <a:t>A</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被上一代</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项是</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由上一代</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。选择</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被</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字句的话</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会有上一代主动遗传的意思</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不太恰当。选择</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由</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字句则只有方向是从上一代到下一代的含义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比较合适。所以正确选项是</a:t>
            </a:r>
            <a:r>
              <a:rPr lang="en-US" altLang="zh-CN" sz="2200">
                <a:solidFill>
                  <a:srgbClr val="000000"/>
                </a:solidFill>
                <a:cs typeface="Times New Roman" panose="02020603050405020304" pitchFamily="18" charset="0"/>
              </a:rPr>
              <a:t>C</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项。</a:t>
            </a:r>
            <a:endParaRPr lang="zh-CN" altLang="en-US" sz="2200"/>
          </a:p>
        </p:txBody>
      </p:sp>
      <p:sp>
        <p:nvSpPr>
          <p:cNvPr id="4" name="矩形 3"/>
          <p:cNvSpPr/>
          <p:nvPr/>
        </p:nvSpPr>
        <p:spPr>
          <a:xfrm>
            <a:off x="6948264" y="65166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791512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wipe(down)">
                                      <p:cBhvr>
                                        <p:cTn id="15" dur="500"/>
                                        <p:tgtEl>
                                          <p:spTgt spid="3">
                                            <p:txEl>
                                              <p:pRg st="6" end="6"/>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animEffect transition="in" filter="wipe(down)">
                                      <p:cBhvr>
                                        <p:cTn id="1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在下面一段话的空缺处依次填入词语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中国古代的儒家经典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莫不是古圣人深思熟虑、</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的结晶。如果把经典仅仅当作一场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那你永远进不了圣学大门。必得躬亲实践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才能切实</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圣人的心得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如此我们的修为才能日有所进。</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特立独行　　耳提面命　　顿悟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特立独行　　耳濡目染　　领悟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身体力行　　耳提面命　　领悟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身体力行　　耳濡目染　　</a:t>
            </a:r>
            <a:r>
              <a:rPr lang="zh-CN" altLang="zh-CN" sz="2200" smtClean="0">
                <a:solidFill>
                  <a:srgbClr val="000000"/>
                </a:solidFill>
                <a:latin typeface="Times New Roman" panose="02020603050405020304" pitchFamily="18" charset="0"/>
                <a:cs typeface="Times New Roman" panose="02020603050405020304" pitchFamily="18" charset="0"/>
              </a:rPr>
              <a:t>顿悟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491880" y="162880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624740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本题考查正确使用词语的能力。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特立独行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指有操守、有见识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不随波逐流。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亲身体验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一般用作褒义。从语境来看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这里强调儒家经典是圣人努力的结晶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耳濡目染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形容听得多见得多了之后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无形之中受到影响。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耳提面命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意思是不但当面告诉他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而且还贴近耳朵提醒、叮嘱。后用以形容恳切地教导。结合语境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把经典当成说教应是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耳提面命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耳濡目染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的突然觉悟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就是领会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理解。从语境可知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这里没有突然理解的意思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。因此答案为</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19762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866006"/>
          </a:xfrm>
          <a:prstGeom prst="rect">
            <a:avLst/>
          </a:prstGeom>
        </p:spPr>
        <p:txBody>
          <a:bodyPr>
            <a:spAutoFit/>
          </a:bodyPr>
          <a:lstStyle/>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rPr>
              <a:t>,17,3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下列各句中加点成语的使用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全都不正确的一项是</a:t>
            </a:r>
            <a:r>
              <a:rPr lang="en-US" altLang="zh-CN" sz="2200">
                <a:solidFill>
                  <a:srgbClr val="000000"/>
                </a:solidFill>
                <a:latin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rPr>
              <a:t>)</a:t>
            </a:r>
            <a:endParaRPr lang="zh-CN" altLang="en-US" sz="2200"/>
          </a:p>
        </p:txBody>
      </p:sp>
      <p:graphicFrame>
        <p:nvGraphicFramePr>
          <p:cNvPr id="3" name="对象 2"/>
          <p:cNvGraphicFramePr>
            <a:graphicFrameLocks noChangeAspect="1"/>
          </p:cNvGraphicFramePr>
          <p:nvPr>
            <p:extLst>
              <p:ext uri="{D42A27DB-BD31-4B8C-83A1-F6EECF244321}">
                <p14:modId xmlns:p14="http://schemas.microsoft.com/office/powerpoint/2010/main" xmlns="" val="1717085055"/>
              </p:ext>
            </p:extLst>
          </p:nvPr>
        </p:nvGraphicFramePr>
        <p:xfrm>
          <a:off x="3563888" y="1061703"/>
          <a:ext cx="1766621" cy="488732"/>
        </p:xfrm>
        <a:graphic>
          <a:graphicData uri="http://schemas.openxmlformats.org/presentationml/2006/ole">
            <p:oleObj spid="_x0000_s4101" name="文档" r:id="rId3" imgW="995512" imgH="255287"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305327093"/>
              </p:ext>
            </p:extLst>
          </p:nvPr>
        </p:nvGraphicFramePr>
        <p:xfrm>
          <a:off x="548456" y="1550435"/>
          <a:ext cx="8128000" cy="4953472"/>
        </p:xfrm>
        <a:graphic>
          <a:graphicData uri="http://schemas.openxmlformats.org/presentationml/2006/ole">
            <p:oleObj spid="_x0000_s4102" name="文档" r:id="rId4" imgW="3837004" imgH="2338323" progId="Word.Document.12">
              <p:embed/>
            </p:oleObj>
          </a:graphicData>
        </a:graphic>
      </p:graphicFrame>
      <p:sp>
        <p:nvSpPr>
          <p:cNvPr id="5" name="矩形 4"/>
          <p:cNvSpPr/>
          <p:nvPr/>
        </p:nvSpPr>
        <p:spPr>
          <a:xfrm>
            <a:off x="2771800" y="1053691"/>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302630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在下面一段话的空缺处依次填入词语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刺绣画艺术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就是以绘画为稿本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以针黹、缣帛为绣材的艺术再创作。在其传承与发展过程中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无数绣娘以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的工匠精神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创作出令人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的作品。它们或如摄影般写实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或如油画般立体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或姿态婀娜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或设色古雅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可谓争奇斗艳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精益求精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耳目一新</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美不胜收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励精求治</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刮目相看</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美不胜收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精益求精</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刮目相看</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数不胜数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励精求治</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耳目一新</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数不胜数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203848" y="148478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467510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本题考查考生正确使用词语的能力。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精益求精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学术、技术、作品、产品等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好了还求更好。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励精求治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振作精神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想办法把国家治理好。二者之中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精益求精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来形容绣娘的工匠精神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是合适的。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耳目一新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听到的看到的都换了样子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感到很新鲜。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刮目相看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用新的眼光来看待。二者之中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耳目一新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美不胜收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指美好的东西很多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一时接受不完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数不胜数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数也数不过来。形容很多。二者之中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美不胜收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符合语境。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2215084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这正是经验丰富的主教练在战术安排上的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下半场比赛中想方设法消耗对方主力队员的体力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终于扭转劣势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赢得比赛。</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经过几天的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又和病人家属作了充分沟通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吴医生最终否定了治疗小组提出的保守治疗方案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决定尽快为病人进行肺部手术。</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早在上个世纪末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当地决策者就</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提出了从单一的小农业向大农业转移的战略措施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于是一个个生态经济园区应运而生。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老谋深算</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深谋远虑</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深思熟虑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老谋深算</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深思熟虑</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深谋远虑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深思熟虑</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老谋深算</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深谋远虑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深谋远虑</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深思熟虑</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老谋深算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131840" y="908720"/>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974203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本题考查正确使用词语的能力。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老谋深算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周密的筹划、深远的打算。形容人办事精明老练。侧重于谋事精明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与安排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下半场比赛中想方设法消耗对方主力队员的体力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终于扭转劣势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赢得比赛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相适应。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深思熟虑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深入细致地考虑。侧重于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仔细、审慎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与医疗方案确定的语境相适应。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深谋远虑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周密地计划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往长远里考虑。侧重于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从单一的小农业向大农业转移的战略措施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相适应。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8644559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他是一个心地善良的人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但性格懦弱、谨小慎微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做起事来总是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从来不敢越雷池一步。</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当今世界科技突飞猛进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我们更要勇于开拓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不断进取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就会落后甚至被时代潮流所淘汰。</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要想让中国传统戏曲焕发出新的生命力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决不能满足于现状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唯有创新才是弘扬戏曲文化的康庄大道。</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故步自封</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墨守成规</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抱残守缺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墨守成规</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故步自封</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抱残守缺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抱残守缺</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故步自封</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墨守成规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墨守成规</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抱残守缺</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故步自封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131840" y="155679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731421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故步自封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比喻安于现状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墨守成规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指因循守旧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不肯改进。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抱残守缺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形容保守不知改进。根据</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谨小慎微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从来不敢越雷池一步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说的都是小心谨慎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不求变化。由此可知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墨守成规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勇于开拓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可知这与不求进步有关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故步自封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决不能满足于现状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等内容可知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抱残守缺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04731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湖南卷</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下列成语依次填入语段中画横线处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梦想是一个民族保持生机、激发活力的源泉。没有梦想的民族是可悲的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对美好梦想没有</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和矢志不渝精神的民族同样没有前途。</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、坚韧不拔是中华民族固有的精神基因。回望历史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面对列强的坚船利炮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中华民族奋起抗争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面对新中国成立之初的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面对现代化征程中的困难与挑战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中华儿女怀揣中国梦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一路高歌前行。梦想的太阳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已经在东方地平线上喷薄而出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灿烂的朝霞正光耀在我们的眼前</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坚贞不屈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自强不息</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百废俱兴</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奋起直追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坚定不移</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自强不息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百废待兴</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奋发图强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坚贞不屈</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生生不息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百废待兴</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奋发图强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坚定不移</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生生不息</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百废俱兴</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奋起直追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771800" y="1124744"/>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3005187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坚贞不屈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形容有节操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绝不屈服。坚定不移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非常坚定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毫不动摇。根据上下文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第一个横线处应填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坚定不移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对应前文的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。自强不息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自己努力向上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永远不懈怠。生生不息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变化和新生事物的发生没有终止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不断地生长、繁殖。根据下文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坚韧不拔是中华民族</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的精神基因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第二个横线处应填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自强不息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对应下文的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精神基因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。百废俱兴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各种被废置的或该办未办的事业都兴办起来。百废待兴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各种被废置的或该办未办的事业都等待兴办。第三个横线处应填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百废待兴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对应前文的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成立之初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。奋起直追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振作起来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紧追上去。奋发图强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振作精神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努力自强。最后一个横线处后面是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困难和挑战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奋发图强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85142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医疗质量是关系到病人生命安危的大事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救死扶伤是医务人员</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的天职。</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中国传统的严父慈母型的家庭关系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常令父亲们</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地承担起教育子女的义务。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在全国比赛中屡获金奖的我省杂技团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地承担了这次出国演出任务。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当仁不让　　责无旁贷　　义不容辞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责无旁贷　　义不容辞　　当仁不让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义不容辞　　责无旁贷　　当仁不让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义不容辞　　当仁不让　　责无旁贷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37321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当仁不让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原指以仁为任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无所谦让。后泛指遇到应该做的事就积极主动去做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不推让。责无旁贷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自己应尽的责任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不能推卸给别人。义不容辞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道义上不允许推辞。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203848" y="105273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595307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,13,3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依次填入下列各句横线处的成语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消防工作必须立足于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从提高公众的防火意识做起。</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即使现有的产品畅销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抓紧技术储备与新产品开发。</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如果我们不从小事做起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那些细小的苗头最终可能酿成大祸。</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防患未然　　防微杜渐　　未雨绸缪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防患未然　　未雨绸缪　　防微杜渐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未雨绸缪　　防微杜渐　　防患未然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未雨绸缪　　防患未然　　防微杜渐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131840" y="155679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017505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①②⑥</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①③⑤</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②③④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④⑤⑥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该题重点考查考生辨析和正确使用成语的能力。第</a:t>
            </a:r>
            <a:r>
              <a:rPr lang="zh-CN" altLang="zh-CN" sz="2200">
                <a:solidFill>
                  <a:srgbClr val="000000"/>
                </a:solidFill>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句中的成语是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巧夺天工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该成语意思是精巧的人工胜过天然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形容技艺极其精巧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而句中介绍的是自然景观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并非人造美景或人工作品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成语的含义与句子的意思不符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使用不当。第</a:t>
            </a:r>
            <a:r>
              <a:rPr lang="zh-CN" altLang="zh-CN" sz="2200">
                <a:solidFill>
                  <a:srgbClr val="000000"/>
                </a:solidFill>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句中的成语是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望尘莫及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意思是只望见走在前面的人带起的尘土而追赶不上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比喻远远落后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是多用于表示对人钦佩的自谦语。句中要说的是农民的收入越来越好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购买力增强了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对高档电器不再是心有余而力不足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并非人与人之间的差异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所以用错了成语。第</a:t>
            </a:r>
            <a:r>
              <a:rPr lang="zh-CN" altLang="zh-CN" sz="2200">
                <a:solidFill>
                  <a:srgbClr val="000000"/>
                </a:solidFill>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句中的成语是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博学审问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意思是多方面地学习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详细地询问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这与句子所述的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的学习态度非常吻合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是恰当的。第</a:t>
            </a:r>
            <a:r>
              <a:rPr lang="zh-CN" altLang="zh-CN" sz="2200">
                <a:solidFill>
                  <a:srgbClr val="000000"/>
                </a:solidFill>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句中的成语是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充耳不闻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意思是塞住耳朵不听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形容不愿听取别人的意见。句子说的是一个比较自负的人听不进别人的意见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这与成语的含义十分吻合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该成语的使用很恰当。第</a:t>
            </a:r>
            <a:r>
              <a:rPr lang="zh-CN" altLang="zh-CN" sz="2200">
                <a:solidFill>
                  <a:srgbClr val="000000"/>
                </a:solidFill>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句中的成语是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左支右绌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指的是力量不足</a:t>
            </a:r>
            <a:r>
              <a:rPr lang="en-US" altLang="zh-CN" sz="220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应付</a:t>
            </a:r>
            <a:endParaRPr lang="zh-CN" altLang="en-US" sz="2200"/>
          </a:p>
        </p:txBody>
      </p:sp>
    </p:spTree>
    <p:extLst>
      <p:ext uri="{BB962C8B-B14F-4D97-AF65-F5344CB8AC3E}">
        <p14:creationId xmlns:p14="http://schemas.microsoft.com/office/powerpoint/2010/main" xmlns="" val="106956900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防患未然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在事故或祸害尚未发生时采取预防措施。防微杜渐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在错误或坏事萌芽的时候及时制止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不让它发展。未雨绸缪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趁着天没下雨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先修缮房屋门窗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比喻事先做好准备。</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句说的是防范火灾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的范畴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所以应该使用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防患未然</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抓紧技术储备与新产品开发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属于提前作准备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未雨绸缪</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细小的苗头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防微杜渐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43113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在下列句子的空缺处依次填入成语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B</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读者欣赏作品清新的故事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却忽略了蕴藏的热情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欣赏文字的朴实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却忽略了作品隐伏的悲痛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实际上近于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中国古代文化是一座巍峨的高峰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不管我们在儒、释、道哪一条路上行走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最终都必然会在山顶上相逢。</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多年前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集团首席执行官就感觉自己</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在集团迅猛发展、国际市场不断拓展的今天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他的危机感丝毫未减。</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南辕北辙　　异曲同工　　如临深渊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买椟还珠</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殊途同归</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如履薄冰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南辕北辙</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殊途同归</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如履薄冰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买椟还珠</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异曲同工</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如临深渊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843808" y="1556792"/>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401171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南辕北辙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心里想往南去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却驾车向北走。比喻行动和目的相反。异曲同工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不同的曲调演得同样好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比喻不同的人的辞章或言论同样精彩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或者不同的做法收到同样好的效果。如临深渊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战战兢兢地好像来到深水潭边。形容谨慎戒惧。买椟还珠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买下木匣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退还珍珠。比喻没有眼光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取舍不当。殊途同归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通过不同的道路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走到同一个目的地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比喻采取不同的方法而得到相同的结果。如履薄冰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好像踩在薄冰上。比喻随时都会发生危险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做事极为小心。</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的恰恰是欣赏作品的关键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买椟还珠</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从不管在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哪一条路上行走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可以判断选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殊途同归</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危机感丝毫未减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可以判断选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如履薄冰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87585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在下面一段话的空缺处依次填入成语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C</a:t>
            </a:r>
            <a:r>
              <a:rPr lang="zh-CN" altLang="zh-CN" sz="2200">
                <a:solidFill>
                  <a:srgbClr val="FF00FF"/>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笔名满天下而原名湮没无闻者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事实上等于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。人家给咱们介绍一位沈雁冰先生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不如介绍茅盾来得响亮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介绍一位谢婉莹女士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不如介绍冰心来得</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。等到自己也肯公然承认名叫茅盾或冰心的时候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仍不失为行不更名、坐不改姓的好汉。千秋万岁后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非但真假难辨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改名换姓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大名鼎鼎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弄巧成拙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移花接木</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如雷贯耳</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弄巧成拙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改名换姓</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如雷贯耳</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弄假成真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移花接木</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大名鼎鼎</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弄假成真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131840" y="1772816"/>
            <a:ext cx="43204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767122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改名换姓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指改换了原来的姓名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移花接木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指把带花的枝条嫁接在别的树木上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比喻使用手段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暗中更换人或事物。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移花接木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含有贬义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第一个空应填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改名换姓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如雷贯耳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好像雷声传入耳朵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形容人的名声很大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大名鼎鼎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指名气很大。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如雷贯耳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第二个空应填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如雷贯耳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弄假成真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指本来是假装的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结果却变成真事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弄巧成拙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指想耍巧妙的手段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结果反而坏了事。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弄巧成拙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为贬义词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名人的笔名原为假名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千秋万岁后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真假难辨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假名变成了真名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第三个空应填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弄假成真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。因此应选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230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了这一方面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那一方面又有了问题。句中所说的现象可能是学生中比较常见的现象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就是事情累积到一起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应付起来力量不足的样子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这种状况用句中的成语来形容很形象。第</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句中的成语是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温文尔雅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这个成语虽然很常用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但也可能用错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它的意思是指人的态度温和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举止文雅端庄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但在这里却用在电视节目上了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虽然《中国诗词大会》节目是一个高雅的节目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参加节目的选手或主持、嘉宾可能温文尔雅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但作为节目而言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不宜用该成语来形容。综上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正确的答案是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zh-CN" altLang="zh-CN" sz="2200">
                <a:solidFill>
                  <a:srgbClr val="000000"/>
                </a:solidFill>
                <a:latin typeface="NEU-BZ-S92"/>
                <a:cs typeface="宋体" panose="02010600030101010101" pitchFamily="2" charset="-122"/>
              </a:rPr>
              <a:t>①②⑥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三个句子中的成语使用不正确。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679406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52</TotalTime>
  <Words>5945</Words>
  <Application>Microsoft Office PowerPoint</Application>
  <PresentationFormat>全屏显示(4:3)</PresentationFormat>
  <Paragraphs>227</Paragraphs>
  <Slides>84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84</vt:i4>
      </vt:variant>
    </vt:vector>
  </HeadingPairs>
  <TitlesOfParts>
    <vt:vector size="86"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5</cp:revision>
  <dcterms:created xsi:type="dcterms:W3CDTF">2019-07-05T00:12:36Z</dcterms:created>
  <dcterms:modified xsi:type="dcterms:W3CDTF">2021-06-17T15:42:35Z</dcterms:modified>
</cp:coreProperties>
</file>