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221.xml" ContentType="application/vnd.openxmlformats-officedocument.presentationml.slide+xml"/>
  <Override PartName="/ppt/slides/slide308.xml" ContentType="application/vnd.openxmlformats-officedocument.presentationml.slide+xml"/>
  <Override PartName="/ppt/slides/slide319.xml" ContentType="application/vnd.openxmlformats-officedocument.presentationml.slide+xml"/>
  <Override PartName="/ppt/slides/slide355.xml" ContentType="application/vnd.openxmlformats-officedocument.presentationml.slide+xml"/>
  <Override PartName="/ppt/slides/slide366.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344.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33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00.xml" ContentType="application/vnd.openxmlformats-officedocument.presentationml.slide+xml"/>
  <Override PartName="/ppt/slides/slide31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Override PartName="/ppt/slides/slide273.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327.xml" ContentType="application/vnd.openxmlformats-officedocument.presentationml.slide+xml"/>
  <Override PartName="/ppt/slides/slide338.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s/slide305.xml" ContentType="application/vnd.openxmlformats-officedocument.presentationml.slide+xml"/>
  <Override PartName="/ppt/slides/slide352.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78.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341.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81.xml" ContentType="application/vnd.openxmlformats-officedocument.presentationml.slide+xml"/>
  <Override PartName="/ppt/slides/slide292.xml" ContentType="application/vnd.openxmlformats-officedocument.presentationml.slide+xml"/>
  <Override PartName="/ppt/tags/tag2.xml" ContentType="application/vnd.openxmlformats-officedocument.presentationml.tags+xml"/>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57.xml" ContentType="application/vnd.openxmlformats-officedocument.presentationml.slide+xml"/>
  <Override PartName="/ppt/slides/slide368.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346.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335.xml" ContentType="application/vnd.openxmlformats-officedocument.presentationml.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324.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297.xml" ContentType="application/vnd.openxmlformats-officedocument.presentationml.slide+xml"/>
  <Override PartName="/ppt/slides/slide302.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s/slide329.xml" ContentType="application/vnd.openxmlformats-officedocument.presentationml.slide+xml"/>
  <Override PartName="/ppt/slideLayouts/slideLayout1.xml" ContentType="application/vnd.openxmlformats-officedocument.presentationml.slideLayout+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slides/slide157.xml" ContentType="application/vnd.openxmlformats-officedocument.presentationml.slide+xml"/>
  <Override PartName="/ppt/slides/slide220.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343.xml" ContentType="application/vnd.openxmlformats-officedocument.presentationml.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321.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348.xml" ContentType="application/vnd.openxmlformats-officedocument.presentationml.slide+xml"/>
  <Override PartName="/ppt/slides/slide359.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337.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32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351.xml" ContentType="application/vnd.openxmlformats-officedocument.presentationml.slide+xml"/>
  <Override PartName="/ppt/slides/slide362.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34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367.xml" ContentType="application/vnd.openxmlformats-officedocument.presentationml.slide+xml"/>
  <Override PartName="/ppt/tags/tag1.xml" ContentType="application/vnd.openxmlformats-officedocument.presentationml.tags+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Default Extension="gif" ContentType="image/gif"/>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3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364.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Override PartName="/ppt/slides/slide369.xml" ContentType="application/vnd.openxmlformats-officedocument.presentationml.slide+xml"/>
  <Override PartName="/ppt/tags/tag3.xml" ContentType="application/vnd.openxmlformats-officedocument.presentationml.tags+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1"/>
  </p:notesMasterIdLst>
  <p:sldIdLst>
    <p:sldId id="265" r:id="rId2"/>
    <p:sldId id="331" r:id="rId3"/>
    <p:sldId id="266" r:id="rId4"/>
    <p:sldId id="332" r:id="rId5"/>
    <p:sldId id="333" r:id="rId6"/>
    <p:sldId id="334" r:id="rId7"/>
    <p:sldId id="342" r:id="rId8"/>
    <p:sldId id="343" r:id="rId9"/>
    <p:sldId id="344" r:id="rId10"/>
    <p:sldId id="345" r:id="rId11"/>
    <p:sldId id="335" r:id="rId12"/>
    <p:sldId id="346" r:id="rId13"/>
    <p:sldId id="347" r:id="rId14"/>
    <p:sldId id="348" r:id="rId15"/>
    <p:sldId id="349" r:id="rId16"/>
    <p:sldId id="350" r:id="rId17"/>
    <p:sldId id="351" r:id="rId18"/>
    <p:sldId id="336" r:id="rId19"/>
    <p:sldId id="352" r:id="rId20"/>
    <p:sldId id="353" r:id="rId21"/>
    <p:sldId id="354" r:id="rId22"/>
    <p:sldId id="355" r:id="rId23"/>
    <p:sldId id="356" r:id="rId24"/>
    <p:sldId id="357" r:id="rId25"/>
    <p:sldId id="337" r:id="rId26"/>
    <p:sldId id="358" r:id="rId27"/>
    <p:sldId id="359" r:id="rId28"/>
    <p:sldId id="360" r:id="rId29"/>
    <p:sldId id="361" r:id="rId30"/>
    <p:sldId id="362" r:id="rId31"/>
    <p:sldId id="338" r:id="rId32"/>
    <p:sldId id="363" r:id="rId33"/>
    <p:sldId id="364" r:id="rId34"/>
    <p:sldId id="365" r:id="rId35"/>
    <p:sldId id="366" r:id="rId36"/>
    <p:sldId id="367" r:id="rId37"/>
    <p:sldId id="368" r:id="rId38"/>
    <p:sldId id="369" r:id="rId39"/>
    <p:sldId id="370" r:id="rId40"/>
    <p:sldId id="371" r:id="rId41"/>
    <p:sldId id="372" r:id="rId42"/>
    <p:sldId id="373" r:id="rId43"/>
    <p:sldId id="374" r:id="rId44"/>
    <p:sldId id="375" r:id="rId45"/>
    <p:sldId id="376" r:id="rId46"/>
    <p:sldId id="377" r:id="rId47"/>
    <p:sldId id="378" r:id="rId48"/>
    <p:sldId id="379" r:id="rId49"/>
    <p:sldId id="380" r:id="rId50"/>
    <p:sldId id="381" r:id="rId51"/>
    <p:sldId id="382" r:id="rId52"/>
    <p:sldId id="383" r:id="rId53"/>
    <p:sldId id="384" r:id="rId54"/>
    <p:sldId id="385" r:id="rId55"/>
    <p:sldId id="386" r:id="rId56"/>
    <p:sldId id="387" r:id="rId57"/>
    <p:sldId id="388" r:id="rId58"/>
    <p:sldId id="389" r:id="rId59"/>
    <p:sldId id="390" r:id="rId60"/>
    <p:sldId id="391" r:id="rId61"/>
    <p:sldId id="392" r:id="rId62"/>
    <p:sldId id="393" r:id="rId63"/>
    <p:sldId id="394" r:id="rId64"/>
    <p:sldId id="339" r:id="rId65"/>
    <p:sldId id="395" r:id="rId66"/>
    <p:sldId id="396" r:id="rId67"/>
    <p:sldId id="397" r:id="rId68"/>
    <p:sldId id="398" r:id="rId69"/>
    <p:sldId id="399" r:id="rId70"/>
    <p:sldId id="340" r:id="rId71"/>
    <p:sldId id="341" r:id="rId72"/>
    <p:sldId id="400" r:id="rId73"/>
    <p:sldId id="401" r:id="rId74"/>
    <p:sldId id="402" r:id="rId75"/>
    <p:sldId id="403" r:id="rId76"/>
    <p:sldId id="404" r:id="rId77"/>
    <p:sldId id="406" r:id="rId78"/>
    <p:sldId id="407" r:id="rId79"/>
    <p:sldId id="408" r:id="rId80"/>
    <p:sldId id="409" r:id="rId81"/>
    <p:sldId id="410" r:id="rId82"/>
    <p:sldId id="405" r:id="rId83"/>
    <p:sldId id="411" r:id="rId84"/>
    <p:sldId id="412" r:id="rId85"/>
    <p:sldId id="413" r:id="rId86"/>
    <p:sldId id="414" r:id="rId87"/>
    <p:sldId id="415" r:id="rId88"/>
    <p:sldId id="417" r:id="rId89"/>
    <p:sldId id="418" r:id="rId90"/>
    <p:sldId id="419" r:id="rId91"/>
    <p:sldId id="420" r:id="rId92"/>
    <p:sldId id="421" r:id="rId93"/>
    <p:sldId id="416" r:id="rId94"/>
    <p:sldId id="422" r:id="rId95"/>
    <p:sldId id="423" r:id="rId96"/>
    <p:sldId id="424" r:id="rId97"/>
    <p:sldId id="425" r:id="rId98"/>
    <p:sldId id="426" r:id="rId99"/>
    <p:sldId id="428" r:id="rId100"/>
    <p:sldId id="429" r:id="rId101"/>
    <p:sldId id="430" r:id="rId102"/>
    <p:sldId id="431" r:id="rId103"/>
    <p:sldId id="432" r:id="rId104"/>
    <p:sldId id="433" r:id="rId105"/>
    <p:sldId id="434" r:id="rId106"/>
    <p:sldId id="435" r:id="rId107"/>
    <p:sldId id="436" r:id="rId108"/>
    <p:sldId id="437" r:id="rId109"/>
    <p:sldId id="438" r:id="rId110"/>
    <p:sldId id="439" r:id="rId111"/>
    <p:sldId id="441" r:id="rId112"/>
    <p:sldId id="442" r:id="rId113"/>
    <p:sldId id="443" r:id="rId114"/>
    <p:sldId id="444" r:id="rId115"/>
    <p:sldId id="445" r:id="rId116"/>
    <p:sldId id="440" r:id="rId117"/>
    <p:sldId id="446" r:id="rId118"/>
    <p:sldId id="447" r:id="rId119"/>
    <p:sldId id="448" r:id="rId120"/>
    <p:sldId id="449" r:id="rId121"/>
    <p:sldId id="450" r:id="rId122"/>
    <p:sldId id="451" r:id="rId123"/>
    <p:sldId id="427" r:id="rId124"/>
    <p:sldId id="452" r:id="rId125"/>
    <p:sldId id="453" r:id="rId126"/>
    <p:sldId id="454" r:id="rId127"/>
    <p:sldId id="455" r:id="rId128"/>
    <p:sldId id="456" r:id="rId129"/>
    <p:sldId id="459" r:id="rId130"/>
    <p:sldId id="460" r:id="rId131"/>
    <p:sldId id="461" r:id="rId132"/>
    <p:sldId id="462" r:id="rId133"/>
    <p:sldId id="463" r:id="rId134"/>
    <p:sldId id="464" r:id="rId135"/>
    <p:sldId id="465" r:id="rId136"/>
    <p:sldId id="466" r:id="rId137"/>
    <p:sldId id="467" r:id="rId138"/>
    <p:sldId id="468" r:id="rId139"/>
    <p:sldId id="469" r:id="rId140"/>
    <p:sldId id="470" r:id="rId141"/>
    <p:sldId id="471" r:id="rId142"/>
    <p:sldId id="472" r:id="rId143"/>
    <p:sldId id="473" r:id="rId144"/>
    <p:sldId id="474" r:id="rId145"/>
    <p:sldId id="475" r:id="rId146"/>
    <p:sldId id="457" r:id="rId147"/>
    <p:sldId id="476" r:id="rId148"/>
    <p:sldId id="477" r:id="rId149"/>
    <p:sldId id="478" r:id="rId150"/>
    <p:sldId id="479" r:id="rId151"/>
    <p:sldId id="480" r:id="rId152"/>
    <p:sldId id="482" r:id="rId153"/>
    <p:sldId id="483" r:id="rId154"/>
    <p:sldId id="484" r:id="rId155"/>
    <p:sldId id="485" r:id="rId156"/>
    <p:sldId id="486" r:id="rId157"/>
    <p:sldId id="487" r:id="rId158"/>
    <p:sldId id="481" r:id="rId159"/>
    <p:sldId id="458" r:id="rId160"/>
    <p:sldId id="488" r:id="rId161"/>
    <p:sldId id="489" r:id="rId162"/>
    <p:sldId id="490" r:id="rId163"/>
    <p:sldId id="491" r:id="rId164"/>
    <p:sldId id="492" r:id="rId165"/>
    <p:sldId id="493" r:id="rId166"/>
    <p:sldId id="494" r:id="rId167"/>
    <p:sldId id="496" r:id="rId168"/>
    <p:sldId id="497" r:id="rId169"/>
    <p:sldId id="498" r:id="rId170"/>
    <p:sldId id="499" r:id="rId171"/>
    <p:sldId id="500" r:id="rId172"/>
    <p:sldId id="501" r:id="rId173"/>
    <p:sldId id="502" r:id="rId174"/>
    <p:sldId id="503" r:id="rId175"/>
    <p:sldId id="504" r:id="rId176"/>
    <p:sldId id="505" r:id="rId177"/>
    <p:sldId id="506" r:id="rId178"/>
    <p:sldId id="507" r:id="rId179"/>
    <p:sldId id="495" r:id="rId180"/>
    <p:sldId id="508" r:id="rId181"/>
    <p:sldId id="509" r:id="rId182"/>
    <p:sldId id="510" r:id="rId183"/>
    <p:sldId id="511" r:id="rId184"/>
    <p:sldId id="512" r:id="rId185"/>
    <p:sldId id="513" r:id="rId186"/>
    <p:sldId id="514" r:id="rId187"/>
    <p:sldId id="515" r:id="rId188"/>
    <p:sldId id="516" r:id="rId189"/>
    <p:sldId id="517" r:id="rId190"/>
    <p:sldId id="518" r:id="rId191"/>
    <p:sldId id="520" r:id="rId192"/>
    <p:sldId id="521" r:id="rId193"/>
    <p:sldId id="522" r:id="rId194"/>
    <p:sldId id="523" r:id="rId195"/>
    <p:sldId id="524" r:id="rId196"/>
    <p:sldId id="525" r:id="rId197"/>
    <p:sldId id="526" r:id="rId198"/>
    <p:sldId id="527" r:id="rId199"/>
    <p:sldId id="528" r:id="rId200"/>
    <p:sldId id="529" r:id="rId201"/>
    <p:sldId id="530" r:id="rId202"/>
    <p:sldId id="531" r:id="rId203"/>
    <p:sldId id="533" r:id="rId204"/>
    <p:sldId id="534" r:id="rId205"/>
    <p:sldId id="535" r:id="rId206"/>
    <p:sldId id="536" r:id="rId207"/>
    <p:sldId id="537" r:id="rId208"/>
    <p:sldId id="538" r:id="rId209"/>
    <p:sldId id="532" r:id="rId210"/>
    <p:sldId id="539" r:id="rId211"/>
    <p:sldId id="540" r:id="rId212"/>
    <p:sldId id="541" r:id="rId213"/>
    <p:sldId id="542" r:id="rId214"/>
    <p:sldId id="543" r:id="rId215"/>
    <p:sldId id="544" r:id="rId216"/>
    <p:sldId id="545" r:id="rId217"/>
    <p:sldId id="546" r:id="rId218"/>
    <p:sldId id="547" r:id="rId219"/>
    <p:sldId id="548" r:id="rId220"/>
    <p:sldId id="549" r:id="rId221"/>
    <p:sldId id="550" r:id="rId222"/>
    <p:sldId id="551" r:id="rId223"/>
    <p:sldId id="519" r:id="rId224"/>
    <p:sldId id="552" r:id="rId225"/>
    <p:sldId id="553" r:id="rId226"/>
    <p:sldId id="554" r:id="rId227"/>
    <p:sldId id="555" r:id="rId228"/>
    <p:sldId id="556" r:id="rId229"/>
    <p:sldId id="557" r:id="rId230"/>
    <p:sldId id="559" r:id="rId231"/>
    <p:sldId id="560" r:id="rId232"/>
    <p:sldId id="561" r:id="rId233"/>
    <p:sldId id="562" r:id="rId234"/>
    <p:sldId id="563" r:id="rId235"/>
    <p:sldId id="564" r:id="rId236"/>
    <p:sldId id="565" r:id="rId237"/>
    <p:sldId id="566" r:id="rId238"/>
    <p:sldId id="567" r:id="rId239"/>
    <p:sldId id="568" r:id="rId240"/>
    <p:sldId id="569" r:id="rId241"/>
    <p:sldId id="570" r:id="rId242"/>
    <p:sldId id="572" r:id="rId243"/>
    <p:sldId id="573" r:id="rId244"/>
    <p:sldId id="574" r:id="rId245"/>
    <p:sldId id="575" r:id="rId246"/>
    <p:sldId id="576" r:id="rId247"/>
    <p:sldId id="577" r:id="rId248"/>
    <p:sldId id="578" r:id="rId249"/>
    <p:sldId id="579" r:id="rId250"/>
    <p:sldId id="580" r:id="rId251"/>
    <p:sldId id="581" r:id="rId252"/>
    <p:sldId id="582" r:id="rId253"/>
    <p:sldId id="583" r:id="rId254"/>
    <p:sldId id="571" r:id="rId255"/>
    <p:sldId id="584" r:id="rId256"/>
    <p:sldId id="585" r:id="rId257"/>
    <p:sldId id="586" r:id="rId258"/>
    <p:sldId id="587" r:id="rId259"/>
    <p:sldId id="588" r:id="rId260"/>
    <p:sldId id="589" r:id="rId261"/>
    <p:sldId id="590" r:id="rId262"/>
    <p:sldId id="591" r:id="rId263"/>
    <p:sldId id="592" r:id="rId264"/>
    <p:sldId id="593" r:id="rId265"/>
    <p:sldId id="594" r:id="rId266"/>
    <p:sldId id="595" r:id="rId267"/>
    <p:sldId id="596" r:id="rId268"/>
    <p:sldId id="597" r:id="rId269"/>
    <p:sldId id="598" r:id="rId270"/>
    <p:sldId id="599" r:id="rId271"/>
    <p:sldId id="600" r:id="rId272"/>
    <p:sldId id="601" r:id="rId273"/>
    <p:sldId id="602" r:id="rId274"/>
    <p:sldId id="603" r:id="rId275"/>
    <p:sldId id="604" r:id="rId276"/>
    <p:sldId id="605" r:id="rId277"/>
    <p:sldId id="606" r:id="rId278"/>
    <p:sldId id="607" r:id="rId279"/>
    <p:sldId id="608" r:id="rId280"/>
    <p:sldId id="609" r:id="rId281"/>
    <p:sldId id="610" r:id="rId282"/>
    <p:sldId id="611" r:id="rId283"/>
    <p:sldId id="612" r:id="rId284"/>
    <p:sldId id="613" r:id="rId285"/>
    <p:sldId id="558" r:id="rId286"/>
    <p:sldId id="614" r:id="rId287"/>
    <p:sldId id="615" r:id="rId288"/>
    <p:sldId id="616" r:id="rId289"/>
    <p:sldId id="617" r:id="rId290"/>
    <p:sldId id="618" r:id="rId291"/>
    <p:sldId id="619" r:id="rId292"/>
    <p:sldId id="622" r:id="rId293"/>
    <p:sldId id="623" r:id="rId294"/>
    <p:sldId id="624" r:id="rId295"/>
    <p:sldId id="625" r:id="rId296"/>
    <p:sldId id="627" r:id="rId297"/>
    <p:sldId id="628" r:id="rId298"/>
    <p:sldId id="629" r:id="rId299"/>
    <p:sldId id="630" r:id="rId300"/>
    <p:sldId id="631" r:id="rId301"/>
    <p:sldId id="626" r:id="rId302"/>
    <p:sldId id="620" r:id="rId303"/>
    <p:sldId id="621" r:id="rId304"/>
    <p:sldId id="632" r:id="rId305"/>
    <p:sldId id="633" r:id="rId306"/>
    <p:sldId id="634" r:id="rId307"/>
    <p:sldId id="635" r:id="rId308"/>
    <p:sldId id="636" r:id="rId309"/>
    <p:sldId id="637" r:id="rId310"/>
    <p:sldId id="639" r:id="rId311"/>
    <p:sldId id="640" r:id="rId312"/>
    <p:sldId id="641" r:id="rId313"/>
    <p:sldId id="642" r:id="rId314"/>
    <p:sldId id="643" r:id="rId315"/>
    <p:sldId id="644" r:id="rId316"/>
    <p:sldId id="638" r:id="rId317"/>
    <p:sldId id="645" r:id="rId318"/>
    <p:sldId id="646" r:id="rId319"/>
    <p:sldId id="647" r:id="rId320"/>
    <p:sldId id="648" r:id="rId321"/>
    <p:sldId id="649" r:id="rId322"/>
    <p:sldId id="650" r:id="rId323"/>
    <p:sldId id="652" r:id="rId324"/>
    <p:sldId id="653" r:id="rId325"/>
    <p:sldId id="654" r:id="rId326"/>
    <p:sldId id="655" r:id="rId327"/>
    <p:sldId id="656" r:id="rId328"/>
    <p:sldId id="657" r:id="rId329"/>
    <p:sldId id="658" r:id="rId330"/>
    <p:sldId id="659" r:id="rId331"/>
    <p:sldId id="660" r:id="rId332"/>
    <p:sldId id="661" r:id="rId333"/>
    <p:sldId id="662" r:id="rId334"/>
    <p:sldId id="663" r:id="rId335"/>
    <p:sldId id="664" r:id="rId336"/>
    <p:sldId id="665" r:id="rId337"/>
    <p:sldId id="666" r:id="rId338"/>
    <p:sldId id="667" r:id="rId339"/>
    <p:sldId id="651" r:id="rId340"/>
    <p:sldId id="668" r:id="rId341"/>
    <p:sldId id="669" r:id="rId342"/>
    <p:sldId id="670" r:id="rId343"/>
    <p:sldId id="671" r:id="rId344"/>
    <p:sldId id="672" r:id="rId345"/>
    <p:sldId id="673" r:id="rId346"/>
    <p:sldId id="674" r:id="rId347"/>
    <p:sldId id="676" r:id="rId348"/>
    <p:sldId id="677" r:id="rId349"/>
    <p:sldId id="678" r:id="rId350"/>
    <p:sldId id="679" r:id="rId351"/>
    <p:sldId id="680" r:id="rId352"/>
    <p:sldId id="681" r:id="rId353"/>
    <p:sldId id="682" r:id="rId354"/>
    <p:sldId id="683" r:id="rId355"/>
    <p:sldId id="684" r:id="rId356"/>
    <p:sldId id="685" r:id="rId357"/>
    <p:sldId id="686" r:id="rId358"/>
    <p:sldId id="687" r:id="rId359"/>
    <p:sldId id="688" r:id="rId360"/>
    <p:sldId id="689" r:id="rId361"/>
    <p:sldId id="690" r:id="rId362"/>
    <p:sldId id="691" r:id="rId363"/>
    <p:sldId id="692" r:id="rId364"/>
    <p:sldId id="693" r:id="rId365"/>
    <p:sldId id="694" r:id="rId366"/>
    <p:sldId id="695" r:id="rId367"/>
    <p:sldId id="696" r:id="rId368"/>
    <p:sldId id="697" r:id="rId369"/>
    <p:sldId id="698" r:id="rId37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0251" autoAdjust="0"/>
    <p:restoredTop sz="94660"/>
  </p:normalViewPr>
  <p:slideViewPr>
    <p:cSldViewPr showGuides="1">
      <p:cViewPr varScale="1">
        <p:scale>
          <a:sx n="68" d="100"/>
          <a:sy n="68" d="100"/>
        </p:scale>
        <p:origin x="-142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324" Type="http://schemas.openxmlformats.org/officeDocument/2006/relationships/slide" Target="slides/slide323.xml"/><Relationship Id="rId345" Type="http://schemas.openxmlformats.org/officeDocument/2006/relationships/slide" Target="slides/slide344.xml"/><Relationship Id="rId366" Type="http://schemas.openxmlformats.org/officeDocument/2006/relationships/slide" Target="slides/slide365.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335" Type="http://schemas.openxmlformats.org/officeDocument/2006/relationships/slide" Target="slides/slide334.xml"/><Relationship Id="rId356" Type="http://schemas.openxmlformats.org/officeDocument/2006/relationships/slide" Target="slides/slide355.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346" Type="http://schemas.openxmlformats.org/officeDocument/2006/relationships/slide" Target="slides/slide345.xml"/><Relationship Id="rId367" Type="http://schemas.openxmlformats.org/officeDocument/2006/relationships/slide" Target="slides/slide366.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presProps" Target="presProps.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viewProps" Target="viewProps.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theme" Target="theme/theme1.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tableStyles" Target="tableStyles.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183365" y="537560"/>
            <a:ext cx="47772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8742372"/>
              </p:ext>
            </p:extLst>
          </p:nvPr>
        </p:nvGraphicFramePr>
        <p:xfrm>
          <a:off x="683568" y="1036158"/>
          <a:ext cx="8128000" cy="6185539"/>
        </p:xfrm>
        <a:graphic>
          <a:graphicData uri="http://schemas.openxmlformats.org/presentationml/2006/ole">
            <p:oleObj spid="_x0000_s2053" name="文档" r:id="rId3" imgW="3999323" imgH="3043967"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富兰克林说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劳动是幸福之父。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应是人生最亲密的伙伴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应是人类最应珍惜的伴侣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人类社会的发展、科学技术的进步离不开劳动的汗水。中华民族是热爱劳动、勇于创新的民族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正是各个岗位上的劳动者勤劳的双手和默默无闻的辛勤付出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才成就了新中国</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年的辉煌。让我们复兴中学全体同学从现在做起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热爱劳动吧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我的演讲到此结束。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文章能紧扣材料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针对材料中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一些同学不理解劳动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不愿意劳动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一些不尊重劳动的现象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热爱劳动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从我做起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从改变我们对劳动的看法做起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中心明确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观点鲜明。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全文论证层次清晰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人类财富的创造离不开劳动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劳动工具可以改进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但劳动意识不能改变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服务可以购买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但劳动无法替代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劳动仍需受到尊重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三个方面逐层展开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思路清晰。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紧扣任务指令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较好地体现了演讲稿这一文体特点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语言朴实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语气亲切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有一定的感染力和号召力。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46036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wipe(down)">
                                      <p:cBhvr>
                                        <p:cTn id="1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贬谪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没有随波逐流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守得一潭出淤泥而不染的清高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大力整顿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造福百姓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政德颇高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又兼顾自身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遗世独立。做一个有雅士范儿的人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苏轼在历史的长河中无心插柳柳成荫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最终成为名垂青史的豪放派鼻祖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唐宋八大家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之一。做一个雅士范儿的人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冷对狂风骤雨催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岿然不动真名士。处之泰然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存心不惊。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雅士范儿是一种自身修养的提升。他在纸醉金迷的歌舞升平中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舞着一曲对名利的淡薄。他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坚定有力的步伐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踏出了严于律己的旋律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在满朝文武的道貌岸然中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舞着一曲对财物的轻视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他用严肃庄重的步伐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踏出了安分守己的旋律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在世外桃源的阡陌小路上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舞着一曲对外在的恬淡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他用轻快明朗的步伐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踏出了独善其身的旋律。他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就是陶渊明。倘若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他不曾是一个有着雅士范儿的人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他可能就会为了生计放弃自我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不为五斗米折腰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的豪壮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哪还有那么多名篇佳句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做一个有雅士范的人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轻舞飞扬。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046262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雅士范儿是一种心态平和的恬淡。我唯愿自己在这世间释然一切纠结纷扰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一直用孩童的眼光看待世界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建立起平和的心态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冷静处事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以义无反顾的姿态行走于这个光怪陆离的世界。不懦弱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不妥协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而是以一种更为坚韧而绵长的力量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成就一派雅士范儿。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这个世界不会因为我们的雅士范儿而改变多少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但是我们亦不会被世界改变我们的雅士范儿。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这是一篇主题鲜明、文采飞扬的议论文。文题紧扣作文材料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缩小范围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雅士范儿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为议论的焦点。开篇点明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雅士范儿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在物欲横流的世界保持一份淡然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在追名逐利的世俗中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保持自己的操守。然后展开议论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证明保留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雅士范儿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的必要性。举了苏轼和陶渊明做论证的支撑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两则材料虽然很常见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但考生用一种饱含深情的笔触娓娓道来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增强了议论的说服力。文章的最后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考生联系自身体验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写出自己对未来的期望。结尾简洁有力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给人启发。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72027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,21,60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在一次班会课上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同学们围绕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学会做人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我看老实和聪明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展开了讨论。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老实是实诚、忠厚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聪明是机智、敏锐。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老实和聪明能为一个人兼而有之。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老实是另一种聪明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聪明未必是真聪明。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请根据上述材料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联系现实生活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结合自己的思考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自选角度写一篇不少于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题目自拟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文体自选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用规范汉字书写。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642108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应区分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只顾眼前不顾长远的做法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急功近利的做法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损人利己的做法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为一己之私而损害集体、国家的做法等都不能称为真聪明、大聪明。材料中的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也不是懦弱的体现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可理解为奉献、诚信、勤奋、负责、有担当、讲原则、淡泊名利、坚守做人底线等。在审题时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还要注意材料的思辨性及现实性。首先要抓住关键短语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学会做人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学会做人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就联系到做事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就不是停留在对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的层面泛泛的评价上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而是通过</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来评判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何为聪明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思路就打开了。参考立意</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聪明的最高境界就是老实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诚信可赢天下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聪明和老实是两种迥然不同的处事风格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聪明可以帮助自己和别人认识世界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锐意进取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老实诚信可以使人际关系和谐融洽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巧妙处理好二者关系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可以使一个人的生活和事业更加美好。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39880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467544" y="112474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做个聪明的老实人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世上有大智慧的人少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笨笨的老实人也少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大多数是些有小聪明的人。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世界上最聪明的人是最老实的人。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这句话可要狠狠刺激一下现代很多人的神经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别蒙人啦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谁不知道现在老实就是没本事、能力差的代名词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老实人等于低智商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那可是和高智商相提并论的。嘿嘿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你先别急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这话可不是我说的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是我们敬爱的周恩来总理说的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因为只有老实人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才能经得起事实和历史的检验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。那如果做个聪明的老实人呢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岂不是更好</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86107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而要想成就事业或取得成功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要不有大智慧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能彻底看透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要不就做个老实人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一步一个脚印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扎扎实实。但如果自认为有些小聪明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往往自负不轻易相信他人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做事遇到困难就避开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而且总是嫌弃比他笨的人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又总想走捷径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浮躁急于求成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总是与大好的机会擦肩而过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反而最后一个个地栽倒在某个美丽的陷阱里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一事无成。要知道人生毕竟是要经历千万番苦难才能成长的。愚公和智叟不就给我们上了生动的一课吗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在大家的眼里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愚公没有大智慧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但他有老老实实做事的品质。为了移走太行、王屋二山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日复一日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年复一年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挖山不止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倒惹得智叟看不下去了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跑来教训愚公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愚公呀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你实在太糊涂了。就算你挖到你死的那一天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也不可能把大山移开的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愚公的回答掷地有声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即使我死了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我还有儿子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儿子还会有孙子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孙子还会再生儿子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我们子子孙孙一直挖下去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总有一天会把这两座山移走的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754824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愚公大概就是古龙先生说的那种笨笨的老实人吧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可他有一本清楚的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河曲智叟亡以应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。智叟被愚公这种脚踏实地的干劲吓到了吧。老实人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加上适当的聪明去做事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也是会成功的。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但如果所谓的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结果又会如何呢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方仲永的故事可谓家喻户晓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他本是一个大智慧的人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却被一个小聪明的人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他的父亲给断送了大好前程。即使是神童又怎样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没有了老老实实的学习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失去了脚踏实地的作风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最后的结局还不是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泯然众人矣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想想也不奇怪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聪明人因为小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所以总是趋利避害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危险的事情不肯做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困难的问题不肯想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结果变得没有信念、不能坚持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最后总是自己打败自己。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大道至简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知易行难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人能弘道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非道弘人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行道即是学道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做到才能得到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聪明人往往因为不会坚持做到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所以无法得到。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98418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小聪明人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不如做个老实人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倘若老实人与聪明人相互取长补短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那么是不是人人都会变得更加完美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那就从现在起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做一个聪明的老实人吧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本文是一篇文质兼美的议论文。文章开篇以古龙先生的话作为题记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然后引用周总理的话引出本文的中心论点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做个聪明的老实人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行文引用恰当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立意高远深刻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充满了思辨的色彩。随后作者以愚公移山、伤仲永的故事作为论据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一正一反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对比论证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增添了文章深邃的哲理意蕴。作者的语言文句典雅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自然流畅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整散结合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读来文采飞扬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极富感染力。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55459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,26,60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门与路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永远相连。门是路的终点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也是路的起点。它可以挡住你的脚步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也可以让你走向世界。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大学的门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一边连接已知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一边通往未知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学习、探索、创造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是它的通行证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从过去到未来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无数脚印在此交集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有的很浅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有的很深。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综合上述材料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结合你的所感所思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自拟题目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不得脱离材料内容及含意的范围作文。</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但不得写成诗歌。</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不得抄袭、套作。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25811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这道作文题凸显了思辨性。作文时感情的抒发与理智的分析要兼而有之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并且要更偏重于缜密的解析。材料给考生极大的想象空间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考生的发散式思维可以大显身手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但出彩作文要求有好的思维品质和扎实的写作功底。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考生可以这样来理清思路。路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让我们认清明天的去向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让我们不忘昨日的来处。在这个飞速发展的世界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我们要奔跑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同时也要停歇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要休整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要回归。门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是一个前行的栖息站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有门的路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永远不累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也可以理解为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门代表一种契机与转机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也代表一种挑战。门是可以推开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可以进入的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门背后的世界永远是未知的。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1235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民族危亡之际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中国青年学生掀起了一场彻底反帝反封建的伟大爱国革命运动。</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中国人从此站立起来了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新中国青年投身于祖国建设的新征程。</a:t>
            </a:r>
            <a:r>
              <a:rPr lang="en-US" altLang="zh-CN" sz="2200">
                <a:solidFill>
                  <a:srgbClr val="000000"/>
                </a:solidFill>
                <a:latin typeface="Times New Roman" panose="02020603050405020304" pitchFamily="18" charset="0"/>
                <a:cs typeface="Times New Roman" panose="02020603050405020304" pitchFamily="18" charset="0"/>
              </a:rPr>
              <a:t>1979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生机勃勃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莘莘学子胸怀报国之志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汇入改革开放的时代洪流。</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青春中国凯歌前行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新时代青年奋勇接棒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强国有我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中华民族实现伟大复兴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中国青年接续奋斗</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请从下列任务中任选一个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以青年学生当事人的身份完成写作。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在学生集会上的演讲稿。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参加开国大典庆祝游行后写给家人的信。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1979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参加新生开学典礼后写给同学的信。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纪念五四运动</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周年大会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后的观后感。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2049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写给某位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百年中国功勋人物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的国庆节慰问信。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切合身份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贴合背景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符合文体特征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不得泄露个人信息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19299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我的路</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我的门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看到这个题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我有一种莫名的近乎落泪的感动。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禁锢已久的已逝的和我憧憬着的闪着光的日子不知从哪里涌出来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让我既熟悉又陌生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既欣喜又不知所措。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早晨起床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对爸爸妈妈感慨一句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我就要高考了。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我们都笑了。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三年一瞬。曾经认为漫长的高考路已到尽头。我记得怀揣着分班成绩踏入教室时的踌躇满志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我记得第一节化学课校长坐在讲台上我们的小心翼翼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我记得发了高烧数学老师允许我睡一节课我的心满意足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我记得无数个夜晚我的挑灯夜读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我记得无数个清晨我的闻鸡起舞</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现在回想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这一切或成功或失败的努力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或欣喜或忧伤的经历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于不经意间早已一寸一寸地为我铺平前方道路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承载着我最初的梦想让我坚强地前行了。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68938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我在路上奔跑着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我看到了不远处的那扇门。虽然我仍只是望着它遐想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那是与未来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与更广阔天地的连接点。门后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有自由的风气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有大师的思想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有无所畏惧的新的征程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我渴望着在更辽阔的海洋遨游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然后在某处深潜下去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去和其他鱼儿争食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去和海底的珊瑚问好。门后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是又一块如此适合我的梦想的起飞之地。而现在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我已正在不远处眺望着它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过不多久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我就要一踮脚够到它了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门与路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真是天生一对如此玄妙的组合。路上挥洒汗水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门后收获惊喜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路上风雨兼程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门后自有既定的目的之地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作为对执着的人最好的回报。路给了我明确的方向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门给了我拼搏的动力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而即将走完一程路、推开一扇门的我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无疑是个最满足的人了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90918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我的路上有温暖同行。我收到了妈妈关切的电话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我也看到从不参加什么祭拜的父亲在普陀双手合十给我许愿时弯下的宽阔脊背。我便握紧拳头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更奋然而前行。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我的门需要我自己推开。有一刻我终将试炼我的锋芒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在另一个圣洁的地方仰望头顶灿烂的星空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我将依然微笑着面对一切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亦会如伟人一般在真理的大海边玩耍。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我依然不能停止奔跑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因为大学之门后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自有另一条充满挑战的路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那里有我未来的阴晴雨雪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路的尽头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一定会在梦的渡口闪光。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09152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结构上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作者由眼前的作文题入笔引出对以往的联想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在对以往所走的路作了充分的叙述铺垫后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笔锋一转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进入到对未来大学之门的展望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最后又回到现实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表达对在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一路走来的路上给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帮助的亲人的感谢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一路前行的动力和成因。全文一气呵成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层层铺垫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前后勾连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起承转合非常自然。表达上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在朴实流畅而富有创意的精练语言中充满着真挚的情感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时时扣题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处处点题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结构严谨。不矫揉、不做作的真情感也是这篇考场作文的重要特色。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642939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,20,60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有些人一提到空谷就想起悬崖峭壁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而另一些人想到的却是栈道桥梁。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上面的材料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引发你怎样的感悟和联想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请就此写一篇不少于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字的议论文或记叙文。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必须符合文体要求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角度自选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标题自拟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不得套作</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1511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这个作文题非常平实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两个群体的人有不同的看法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一种是积极的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一种是消极的。可见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人们不同的思维方式影响着人生的态度与认知判断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影响着人们的认知与行动等。作文时要抓住关键词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悬崖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栈道桥梁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理解其寓意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悬崖是绝境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栈道桥梁是通途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看到悬崖让人绝望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看到栈道桥梁让人有希望。这就可以写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生活要保持乐观的心态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栈道桥梁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悬崖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面对困难不要望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悬崖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要寻找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栈道桥梁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而进。还可以从反面立意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做事多留心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悬崖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可能更有危机意识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栈道桥梁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的空谷或许已没有风景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而无限风光在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悬崖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这样去写更易出彩。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74282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标签时代的理性目光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同是提到空谷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为何一些人会想到悬崖峭壁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而另一些人想到的却是栈道桥梁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或许有些人会根据洛克的经验主义断言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这是经验使然。因为曾到过的山谷或是悬崖峭壁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或是栈道桥梁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二字在脑海中映射出不同的图景。但这无法解释从未到过山谷的人作出的反应。其实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在不知不觉中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人已为特定的事物贴上了相应的标签。就像看到衣衫褴褛的人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就认为是乞丐。在不同的社会环境的渲染下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对于模棱两可的事物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人们对它所贴的标签也不尽相同。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人们何以相信自己所贴的标签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抑或是模仿他人所贴的标签是正确的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因为缺乏对事物的亲身经历以及信息的不对称和片面性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让我们极易受标签的引导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对未知事物产生一种先入为主的观念。譬如西方过去对中国始终持一种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东方乃贫瘠之地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直到马可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波罗游历中国后才改变对中国的看法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继而贴上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黄金遍地的国土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的标签。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08670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但无论如何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既然是标签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就必然是短小而片面的。或许空谷既非是悬崖峭壁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亦非栈道桥梁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而是水声潺潺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鸟语花香。倘标签文化肆虐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很容易导致狭隘的极端主义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人人都以为自己心中的标签极为正确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固执地认定对方是错误的。还有一种可能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就是选择性失明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片面地看到事物的一面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便从此过滤掉有关事物另一面的信息。而这都是不利于社会发展的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甚至会成为社会的不稳定因素。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我们如何在纷繁芜杂的标签时代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保持理性的目光呢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首要的便是认清自身视野的局限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承认真理的无法触及。就如康德所说的那样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本体在认识之外。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本体是无法抵达的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更非一个标签可以囊括的。对于曹操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奸雄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的标签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亦可以贴上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的标签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不一而足。而对于空谷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亦不可如此简单地一概而论。而要无限逼近真理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便要从多方面对事物进行考量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从而得出最接近事实的答案。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33878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但这并不意味着将所有信息整合在一起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照单全收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而是要永葆独立的思想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对一股脑涌来的信息加以甄别。唯有如此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才能摆脱标签的束缚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以更理性的目光打量这个世界。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标签时代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我秉我尺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跳出标签的桎梏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我们会发现真实的世界是如此缤纷灿烂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而空谷也不是想象中的那样单调乏味。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本文论点的确立富有思辨性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思考不拘常规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对提到空谷人们会想到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悬崖峭壁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栈道桥梁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的习惯思维提出质疑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贴标签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的做法。文章的论证过程层层推进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具有极强的论题辨析能力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反映了考生较高的思维水准。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68896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,23,50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北京过去有许多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出门回家都要跟长辈打招呼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吃菜不许满盘子乱挑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不许管闲事儿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笑不露齿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话不高声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站有站相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坐有坐相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做客时不许随便动主人家的东西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忠厚传世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勤俭持家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这些从小就被要求遵守的准则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点点滴滴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影响了一辈辈北京人。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世易时移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渐渐被人们淡忘了。不久前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有网友陆续把一些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重新整理出来贴到网上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引发了一片热议。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被重新提起并受到关注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这种现象引发了你哪些思考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自拟题目写一篇文章。文体不限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700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55452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从命题的规则看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与前两年一样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由材料和要求组成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为典型的任务驱动作文。故审题时既要阅读材料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更要关注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从材料内容上看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五个情景材料分别以五个尾数为</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的年份串联起来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截取了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五四运动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中华人民共和国成立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改革开放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五四运动</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周年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建国一百年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五个关键时间节点</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展现中国发展的过去、现在和未来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要求以青年学生当事人的身份来写作。五个时间节点跨度大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写作者身份却均为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青年学子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。材料的情景设置旨在强调每个时代的青年学子有着不同的使命担当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青春接棒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强国有我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的时代担当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引导青年学子认识个人与国家、民族、时代的结合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发扬主人翁精神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设身处地地将自己置于国家与时代的发展中去体会和思考。其核心是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中国青年要为时代发展、民族富强而接续奋斗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13736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是指优秀的传统、历史的积淀、文化的精华。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是指对文化传统的继承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是人们共同的约定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是对人的行为的约束。题目体现了中国文化中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文以载道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如何看待这些规矩被重新提起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可体现考生对传统文化与当代精神的思考深度。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有三个层面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即国家、社会和个人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题目所指的主要是个人范畴。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选材立意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作文并不是要考查考生是不是了解老规矩本身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而是要考生从自己熟悉的生活中提取材料。首先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要注意北京的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要确实是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要有自己的认识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考生可以从生活小事入手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以小见大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思考文明习惯的养成与传承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思考传统文化的当下意义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还可以从反向立意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如有些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不符合时代特点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确实应该改改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再如以前教育孩子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大人聊天的时候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孩子不要说话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这样的规矩已不利于培养孩子的交流能力和表达能力。本题目具有综合性和思辨性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写作时进行一些辩证的思考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作文方可脱颖而出。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16043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打破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的束缚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是否应该被重提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反方结辩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正方</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应该被重提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反方观点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不应该被重提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反方四辩结辩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辩论到现在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是一种约定俗成的、被一代又一代的人们信守的准则。对方辩友告诉我们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应该被重提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的传承是文化认同的根基。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从表面上看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约定俗成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世代信守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确实是基于认同的传承。但从历史走来的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背后所蕴含的文化价值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是否依然能够唤醒文化认同呢</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57457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我们以有关传承的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为例。在辽阔的华夏土地上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各行各业的手艺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都会在父子之间、师徒之间上演一场绵延的接力赛。无论是武术行当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还是评话艺术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都有一个共同的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传男不传女。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重男轻女的思想比较严重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女子出嫁被称为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女子本就是别家的人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出嫁即是归家。为了保证手艺避免外传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便形成了传男不传女的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手艺的传承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本应跨越时代的鸿沟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成为人与人之间的接力赛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生生不息。按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人有了内外之分、远近之别。这是男尊女卑的产物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却在世世代代的沿袭中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形成了无法抵抗的束缚。女子被男权的阴霾笼罩了千年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禁锢在伦理纲常之中。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对人有区分、有限制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而且比比皆是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女性要三从四德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孩子要毕恭毕敬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出门要谨慎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见面要赔笑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与人格的平等疏离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倘若唤醒这些文化认同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将是对男女平等的再次扼杀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69791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师徒之间的接力同样存在着不平等。师傅往往会留一手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徒弟反而要多只眼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正应了一句老话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教会徒弟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饿死师傅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真的有利于传承中的文化认同吗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不知在座的各位是否玩儿过俄罗斯套娃。当我们拆开第一个玩偶时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会发现里面有一个小一点的玩偶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而这个玩偶里面又装着更小的。于是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每一个玩偶都限制着里面的玩偶。同样的道理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的束缚下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学徒工只能成为包身工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学本事全靠自己的悟性和私下的偷学。限制的越来越多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学到的越来越少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随着时间的淘洗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很多手艺正因此逐渐走向没落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每一代手艺人都不得不面对一场文化的危机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无能为力。结果呢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一层一层地拆开玩偶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只剩下文化侏儒。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296913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回到我方观点。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不应该被重提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因为我们需要打破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让文化认同的光芒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照耀每一个个体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唤醒每一门手艺。从四通捶拳的边凤池先生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到菏泽面塑的李芳庆老人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若是没有打破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在手艺濒危时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放开收徒的男女限制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摒弃传统的作坊教学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又怎会迎来发展的生机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从手艺的传承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到习俗的延续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再到克己修身的一脉相承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背后都是时代折射出的文化之厚重。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以世世代代的文化劣根将其冲淡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甚至撕裂。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这是每个人都不愿看到的结局。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是时候打破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的束缚了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谢谢大家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81170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这篇佳作有如下亮点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结辩词的形式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反方四辩的角色设定和总结辩词的写法增强了读者的身临其境感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也有效引领了作者的批驳思维和批驳力度。由此可见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新颖的形式不仅仅是换穿一套新潮服装那么简单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形式的背后是以内涵为圆心的构思设计之匠心。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形象化的说理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辩论的艺术不是板起面孔的说教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理性之条理清明辅以感性之绘形动情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自会让阅读者心悦诚服。该生以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阴霾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唤醒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撕裂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等词语显示了自己驾驭语言的能力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俄罗斯套娃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的类比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形象诠释了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桎梏下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文化侏儒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之可悲。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25289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,23,60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也许将来有这么一天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我们发明了一种智慧芯片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任何人都能古今中外无一不知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天文地理无所不晓。比如说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你在心里默念一声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人类有史以来有关物理的一切公式、定律便纷纷浮现出来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比老师讲的还多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比书本印的还全。你逛秦淮河时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脱口一句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旧时王谢堂前燕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旁边卖雪糕的老大娘就接茬说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飞入寻常百姓家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还慈祥地告诉你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这首诗的作者是刘禹锡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这时一个金发碧眼的外国小女孩抢着说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诗名《乌衣巷》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出自《全唐诗》</a:t>
            </a:r>
            <a:r>
              <a:rPr lang="en-US" altLang="zh-CN" sz="2200">
                <a:solidFill>
                  <a:srgbClr val="000000"/>
                </a:solidFill>
                <a:latin typeface="Times New Roman" panose="02020603050405020304" pitchFamily="18" charset="0"/>
                <a:cs typeface="Times New Roman" panose="02020603050405020304" pitchFamily="18" charset="0"/>
              </a:rPr>
              <a:t>365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页</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这将是怎样的情形啊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读了上面的材料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你有怎样的联想或思考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请就此写一篇文章。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文体特征鲜明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不得套作。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77956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本题属材料作文题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材料主体是假想未来出现了一种高科技产品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智慧芯片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它给人们的生活带来了不同凡响的变化与深刻的影响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直接地把话题指向科技发明与人类获取与运用知识的关系上来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引发我们对信息时代中如何学习、运用知识的问题进行深入的思考。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所给的材料语言轻松幽默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内容新颖有趣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读后可引发比较丰富的联想和思考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具有很强的前瞻性、时代性、开放性和思辨性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能够为考生提供丰富的联想空间与多维的思考角度。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可以探讨书本知识与实际能力和创造性培养、知识储存与情感体验的关系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也可思考知识的获取与学习过程的体验、知识共享与个性缺失、文化的民族化与全球化等问题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又可反思科技发展的利弊、信息爆炸及相关问题。考生的社会认知、文化认知、精神认知都可以在其中发挥出来。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7141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在文体上适于各类文体写作。既可以进行思辨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说理议论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写成议论文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也可以想象未来智能时代人类的生活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记叙抒情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写成散文、小说乃至科幻故事。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但在具体的写作过程中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一要注意文体特征鲜明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二要注意一定要立足现实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适当想象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但不能凭空乱想。在选材上要化大为小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写智慧芯片在身边的作用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有助于增强文章的真实性。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80178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行走的人会摔倒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更能前进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世纪是科学时代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科学技术推动了生产力与生产技术的进步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我们享受着很多高科技为我们的生活带来的便捷。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科技为我们带来的是无限的好处。于是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有着贪婪本性的人类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便又开始异想天开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想要发明一种智慧芯片。有了它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我们便可以轻而易举地获取知识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没有上过学的人也会成为学者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还没有来得及上学的孩子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也不用去上学了。这该有多好啊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如果我们每一个人都拥有这样一个芯片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那还会有人去学习吗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只要一生下来就在大脑植入芯片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就像新生儿要打疫苗一样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人人都从来到世上这天起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就拥有无限的知识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书本、学校、老师都没有了存在的意义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知识就会变得唾手可得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我们还会想到学习的事吗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似乎真的没有必要了。不经过思考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不经历挫折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不正是人们一直向往的吗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46315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从审题方法角度看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请从下列任务中任选一个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以青年学生当事人的身份完成写作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根据自己的知识背景和擅长的文体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从五个写作任务中选定一个任务后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进行审题立意。选择的写作任务不同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立意也会有差异。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从任务的要求看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一是作者身份明确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青年学生当事人。但非当下的青年学生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而是选定任务后的彼时彼地的青年学生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你必须回到那个特定的历史背景中去。读者的身份也要明确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不管选择哪个任务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都要针对写作任务扣住特定的读者对象去写。五个任务将中国的发展分为三个阶段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回忆过去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审视当下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展望未来。考生在写作的过程中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要紧密结合特定的历史时期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不忘中国青年身上所背负的责任和义务。二是体察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演讲稿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等实用类文本写作直接成了写作要求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和以往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的考查形式有很大区别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因此需要考生熟悉多种应用文写作格式及注意事项。三是暗含的能力要求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要求考生具备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鉴古知今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博古通今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跨界混搭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的知识背景和能力。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78309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到了那个时候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人类还有自己的思维吗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社会还会向前发展吗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答案当然是不会的。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著名的发明大王爱迪生的实验室后面有一块空地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他思考问题时常常到那里去散步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那块空地坑坑洼洼的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所以爱迪生经常在那里跌倒。有一次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爱迪生一边散步一边思考如何改进电灯的灯丝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由于想得出神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一路上他跌倒了很多次。当时他的助理正坐在台阶上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看见爱迪生跌倒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便哈哈大笑。爱迪生站起来拍了拍身上的泥土说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你知道什么人最容易跌倒吗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是行走着的人。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爱迪生研究十年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终于找到了合适的灯丝材料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他一生中约</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项创造发明。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正是因为他一直在行走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才会不断地跌倒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才会不断地进步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如果人们都有了一个不思考的理由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那他们也会像嘲笑爱迪生跌倒的人一样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永不跌倒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也永不可能进步。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943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曾经在杂志上看到一幅漫画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漫画上是一个睡在襁褓中的人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这个人不是婴儿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而是一个老人。漫画的名字叫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不行走便不会摔倒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这幅漫画里的哲理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与爱迪生的话如出一辙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讽刺着那些停止不前、害怕学习、害怕前进的人。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如果人类真的有了这种智慧芯片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什么都不用学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什么都不用想了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人脑就形同虚设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肯定会退化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说不定哪一天就回到猿猴时代了。那么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我们也一定会成为襁褓中的老人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享受着伸手便来的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最终会化为没有思维的畸形生物。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不要相信唾手可得的智慧。行走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从来都是你自己的事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摔倒并不可怕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可怕的是失去了人本来的智慧。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02787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考生开篇先从智慧芯片可能有利于人类的角度对智慧芯片给予了肯定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但这只是为后文作铺垫。后文引用了爱迪生的故事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从爱迪生的名言中提炼出了一个富有哲理的论点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行走才会摔倒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从而表达了对智慧芯片大行其道的后果的担忧和否定。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文章善于蓄势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先从智慧芯片可以给人类带来方便说起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虚晃一枪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为下文写自己对智慧芯片的质疑与反对作铺垫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引用爱迪生的故事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抓住爱迪生富有哲理的话展开论述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再用一幅漫画与爱迪生的故事相配合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从而有力地论证了自己的观点。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95734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祖孙二人倚窗远眺。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万家灯火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大街通明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霓虹闪耀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要是没有电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没有现代科技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没有高楼林立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上哪儿看去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老人颔首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又沉思摇头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可惜满天繁星没有了。沧海桑田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转眼之间啊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当年那些祖先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山洞边点燃篝火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看月亮初升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星汉灿烂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他们欣赏的也许才是美景。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对于这则材料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你有何感受、联想和思考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93042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作文题型属于新材料作文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通过祖孙二人的对话向考生展示一个社会关注的现实话题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科技与生活。材料中有两个人物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有一个人物就会有一个立意角度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抓住二人对话的突破口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写作的角度可以有三个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从孙子角度写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现代科技美化了生活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从老人的角度写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现代科技也让我们失去了自然的美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从祖孙二人的角度写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现代科技是一把双刃剑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也可以写祖孙两代对社会生活变化的看法及审美角度的变化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当然也可以写要辩证地看待事物。参考立意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科技改善生活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科技带来的弊端不可避免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科技发展是一把双刃剑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对传统的自然的生活方式的怀念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让星光陪伴霓虹。当然围绕着以上几个方面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引申联想派生出其他立意也未尝不可。体裁的选择上可以写成语言优美、内涵丰富的记叙文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也可以写成思想深刻的议论文。选材也较广泛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现代科技生活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传统文化中体现的自然生存状态皆可入文。当然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运用辩证分析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写成有时代感的评论也是一个很不错的选择。文章开头要注意引用原材料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表明自己观点与原材料的关系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行文中也要适当勾连原材料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结尾要回扣材料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表明自己的写作没有偏离原材料的范畴。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507176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听听那冷雨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云中谁寄锦书来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如果李清照等的不是鸿雁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而是电子邮件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她还会写出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一种相思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两处闲愁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这样浪漫的句子吗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时间如流水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日新月异这个词都赶不上这迅猛的速度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而那些感觉在这喧闹声中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不知不觉地消失了。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在余光中的笔下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那冷雨是浪漫而怀旧的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雨落在日式瓦屋的屋顶上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落在三轮车的油布篷上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落在伞上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每一个片断都像是老电影镜头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黑白两色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深远而悠长。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但我听不到他的冷雨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我所听到的雨落在沉闷的柏油路上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落入排水管道内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哗啦哗啦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发出令人烦躁的噪声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抑或落在我穿的雨衣上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迷住我的双眼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让要迟到的我忍不住抱怨。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578428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巴山夜雨涨秋池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的时代已一去不复返了。科技的发达让偌大的世界缩成一个地球村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你可以和你远在地球另一端的朋友聊爱琴海的风光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通过互联网这个神奇的工具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距离变得不是问题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但心的隔膜不知不觉地加深了。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林觉民的《与妻书》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意映卿卿如晤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这几个字竟让与他们相隔百年的我感受到浓浓的情意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只有柔软的信纸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坚硬的钢笔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浓黑的墨水才可以承载。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而便捷的代价便是滤掉其中的款款深情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用统一的字体如机械人一般呈现文字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而字里行间的情意在现代科技的传输中不翼而飞。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科技的发展绝对不能以牺牲文化的传承为代价。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我们是现代科技的受益者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不用感受到暑气的炎热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不用经受寒风刺骨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我们活得很健康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但总有些空虚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总有点孤独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咫尺如同天涯。尽管我通过电脑屏幕看到了你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但我摸不着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好像你跑到我正在看的电视剧中。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08416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又值多雨季节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雨落在我的皮肤上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有一些寒意。它淅淅沥沥的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在我的窗外欢快地笑着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我竖起耳朵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拼命地听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但总会有尖锐刺耳的鸣笛声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毁掉那份浪漫的怀旧。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如果余光中再听到那冷雨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或许不会写出《听听那冷雨》。我在明亮的灯光下看书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落花人独立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微雨燕双飞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这微雨落花都会给人一点慰藉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尽管窗外灯火通明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车水马龙。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作者巧借名篇成就自己的考场作文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取材独特。作者假想李清照、余光中等文人在今天会不会创作出那些优美的诗文。这个文题与余光中的文章同题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作者将余光中听冷雨的感觉与自己现在听雨声的感觉作比较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意在表达自己对文题材料主旨的思考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借此来表达自己对科技发展的思考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从人文关怀的角度写作文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作者很聪明。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作者驾驭文字的能力极强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善于将古典诗文拿来用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且能不露痕迹。文章以深深的忧虑感染人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以扎实的古典文学功底吸引人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文化思考贯穿始终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忧思与雨丝始终交织着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实为难能可贵</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24243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76609"/>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二、材料作文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阅读下面的漫画材料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19QG3T01.eps" descr="id:2147493492;FounderCES"/>
          <p:cNvPicPr/>
          <p:nvPr/>
        </p:nvPicPr>
        <p:blipFill>
          <a:blip r:embed="rId2"/>
          <a:stretch>
            <a:fillRect/>
          </a:stretch>
        </p:blipFill>
        <p:spPr>
          <a:xfrm>
            <a:off x="2955083" y="2348880"/>
            <a:ext cx="3233834" cy="2417991"/>
          </a:xfrm>
          <a:prstGeom prst="rect">
            <a:avLst/>
          </a:prstGeom>
        </p:spPr>
      </p:pic>
      <p:sp>
        <p:nvSpPr>
          <p:cNvPr id="5" name="矩形 4"/>
          <p:cNvSpPr>
            <a:spLocks noChangeAspect="1"/>
          </p:cNvSpPr>
          <p:nvPr/>
        </p:nvSpPr>
        <p:spPr>
          <a:xfrm>
            <a:off x="508000" y="467700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结合材料的内容和寓意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不得泄露个人信息。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857257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写作</a:t>
            </a: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导航</a:t>
            </a:r>
            <a:r>
              <a:rPr lang="zh-CN" altLang="zh-CN" sz="2200">
                <a:solidFill>
                  <a:srgbClr val="000000"/>
                </a:solidFill>
                <a:latin typeface="Times New Roman" panose="02020603050405020304" pitchFamily="18" charset="0"/>
                <a:cs typeface="Times New Roman" panose="02020603050405020304" pitchFamily="18" charset="0"/>
              </a:rPr>
              <a:t>本题为漫画作文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由漫画和文字两部分组成。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从内容看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漫画显示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在毕业前最后一节课上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同学们坐在课桌旁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桌上堆着一摞书本。在课桌前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一个戴着圆框眼镜、身着衬衫的老师背着手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手里拿着一卷纸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神情专注而慈祥。老师说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你们再看看书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我再看看你们。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这幅漫画以其简单的画面和语言追忆师生情谊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既有亲切的叮咛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也有深沉的眷恋。画面为场景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文字为寓意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画里话外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纸短情长。漫画材料直接取材于每个考生都深有感触的场景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利于表达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从宗旨看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漫画与立德树人宗旨高度契合。漫画设置了一个特殊场景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毕业前最后一节课。对老师而言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多年厮守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分别在即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既有不舍、眷念与期望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也有无私奉献和责任意识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对于学生而言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也有万千不舍与感恩。对老师而言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学生成人成才即为最大幸福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对学生而言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毕业前最后一课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既是一段路的结束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更是新征途的开始。此题意在引导学生要学会铭记、感恩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思考如何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成就更好的自我。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97147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具体分析如下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选定任务</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。作者身份</a:t>
            </a:r>
            <a:r>
              <a:rPr lang="en-US" altLang="zh-CN" sz="2200">
                <a:solidFill>
                  <a:srgbClr val="000000"/>
                </a:solidFill>
                <a:latin typeface="Times New Roman" panose="02020603050405020304" pitchFamily="18" charset="0"/>
                <a:cs typeface="Times New Roman" panose="02020603050405020304" pitchFamily="18" charset="0"/>
              </a:rPr>
              <a:t>:1919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日学生集会中的一个青年学子。面对的对象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参加集会的人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主要是青年学生。特定的背景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民族危亡之际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中国青年学生掀起了一场反帝反封建的爱国革命运动。表达的中心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激励、鼓舞青年勇敢地投身到这场伟大的运动中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为民族解放而奋斗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要符合演讲稿的要求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有针对性、条理性、鼓动性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有身份感、对话感、现场感。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选定任务</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。作者身份</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日参加开国大典庆祝游行的青年学子。面对的对象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家人。特定的背景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中国人民从此站立起来了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新中国青年投身于祖国建设的新征程。表达的中心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参加庆祝游行后的感受、决心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投身于祖国建设的新征程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为建设祖国而奋斗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书信是一种格式化的应用文体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其格式一般包括称呼、问候语、正文、祝语、署名、日期六个部分。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864800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611560" y="548680"/>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从审题看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一是要挖掘漫画背后的深刻思想内涵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可分为两个层面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如何在铭记与感恩中成长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成就更好的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如何在成长中构建更好的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我与他人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老师、社会、国家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的关系。同时要辨析清楚四种关系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与老师的关系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老师与社会发展国家强盛的关系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老师与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成长的关系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的成长与社会、国家的发展的关系。这样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的情感表达得更为流畅、真挚。二是要有明晰的身份意识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有清晰的交际意识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交际身份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即将毕业离开高中课堂的高中生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交际对象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自己、老师或者同龄人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交际内容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如何铭记师恩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如何肩负使命再出发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如何跟老师学习成就更好的自己。三是抓住关键点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准确立意。</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毕业前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交代了时间点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此刻面临的不仅是高考的决战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而且还有离别的感伤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写作时要体现出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感情真挚动人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的特质来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最后一节课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这个关键点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不仅表明了时间的节点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而且使得老师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你们再看看书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我再看看你们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的话具有浸润情感的作用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人物情态动作也是一个关键点。从老师专注而慈祥的神情可以看出深厚的师生情谊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有为人师者的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一片冰心</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378961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42453"/>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赤子之心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有老师对学子们的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期望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。画面中师生的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骊歌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不止于伤感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更要多一点关怀和对未来的祝愿。可以说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更深远的内涵是写作的重点。立意方向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学生角度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学会铭记与感恩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成长为更好的自己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负载感恩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再次出发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带着使命与期待踏上新征途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长大后我就成了你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教师角度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数朝厮守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此刻离别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生之成长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师者之愿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记住你的样子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成就你的未来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综合角度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老师的奉献成就了学生的未来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满怀祝福与期待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前路再前行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师者是一盏前行路上的灯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7717531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画里话外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纸短情长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写给亲爱的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亲爱的老班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风雨同行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彼此铮铮铁骨男子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秉信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男儿有泪不轻弹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我们从不曾倾吐自己的心声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即便毕业在即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内心万般不舍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面容上仍是云淡风轻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不曾流露离愁别绪。未料却在考场上被试卷上简简单单的图画、简简单单的配图文字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你们再看看书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我再看看你们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让我不由得鼻子一酸。怎么也想不到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临别时您的依依告别话语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竟然在此刻勾动了离别的千愁万绪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往昔暮暮朝朝情景一一回映脑海。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以前的您从不纠结于师者何谓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只是在毕业前行谆谆教诲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让我们知晓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传道受业解惑也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您肩负着的是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培育人才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投入的是时间、青春、真情。而最后一课时您微笑着淡定地说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你们再看看书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我再看看你们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只是这厚重期许中的一帧剪影。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73246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师者仁心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我们何尝不知道您的真情。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我再看看你们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是怎样一种难以割舍的情怀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一届又一届的学生流水般从中学校园离开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从您生命中经过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踏进大学校门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然后走入社会。而老师是激流中的砥柱、守望者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是您在这趟人生旅途中送我们走过了命运转折的路口。我们是箭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在高中三年的磨砺中变得坚硬笔挺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鼓足了劲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让自己充满了力量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让箭射得更准确。直达靶心是弓的使命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也是弓的成就。虽然随着高考发令枪一响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箭发弓响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难免有不舍与失落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你们再看看书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我再看看你们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包含的期待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却在箭发弓响间格外深沉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我们又怎能感受不到。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我们都很明白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谁也不能回到过去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生命中总是有人不断离开或进入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于是看得到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作别的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都只是时间长河里的刹那光华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我们知道三年的缘分不止前世的五百次回眸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但命运的车轮终将前行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我们一定会在更美好的瞬间相逢。届时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我们会坐一会儿那个归于我们已三年的位置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静静地再看一会儿书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好好地再看看亲爱的您。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468728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亲爱的老班呀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我们在此刻各道珍重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彼此祝愿。此刻的我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再看一看试卷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考试结束的我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会再走到您面前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让您看到您对我们那些深切的期待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都在此时的我和您身上闪闪发光。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祝愿老班往后岁月晴空一片。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本文的写作角度很巧妙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没有选择传统的以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而是选择结合此刻的考场氛围和自己的真实感受入手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很好地扣合考纲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情感真挚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同时又结合了漫画的内容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从画面延伸开去写对往昔的追忆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现实与情感的结合非常巧妙。其次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本文的语言表达精彩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如开头的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依依告别话语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勾动了离别的千愁万绪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第二段的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厚重期许中的一帧剪影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第三段的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弓箭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最后抒情的排比句式和真情流露的表达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都为本文增色不少。文章对材料理解贴切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扣合角度巧妙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语言组织表达顺畅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先叙述后抒情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情感逐一积蓄之后再深切表达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最后再回顾总结全文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情感线索明晰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表述通畅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是考场的典范作文。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51042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为了加强对战机的防护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英美军方调查了作战后幸存飞机上弹痕的分布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决定哪里弹痕多就加强哪里。然而统计学家沃德力排众议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指出更应该注意弹痕少的部位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因为这些部位受到重创的战机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很难有机会返航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而这部分数据被忽略了。事实证明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沃德是正确的。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综合材料内容及含意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211106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本题材料源于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期间的一个传奇故事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主人公沃德</a:t>
            </a:r>
            <a:r>
              <a:rPr lang="en-US" altLang="zh-CN" sz="2200">
                <a:solidFill>
                  <a:srgbClr val="000000"/>
                </a:solidFill>
                <a:latin typeface="Times New Roman" panose="02020603050405020304" pitchFamily="18" charset="0"/>
                <a:cs typeface="Times New Roman" panose="02020603050405020304" pitchFamily="18" charset="0"/>
              </a:rPr>
              <a:t>(Abraham Wald)</a:t>
            </a:r>
            <a:r>
              <a:rPr lang="zh-CN" altLang="zh-CN" sz="2200">
                <a:solidFill>
                  <a:srgbClr val="000000"/>
                </a:solidFill>
                <a:latin typeface="Times New Roman" panose="02020603050405020304" pitchFamily="18" charset="0"/>
                <a:cs typeface="Times New Roman" panose="02020603050405020304" pitchFamily="18" charset="0"/>
              </a:rPr>
              <a:t>实有其人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时为美国哥伦比亚大学教授。究竟怎样才能加强对战机的防护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同样面对幸存飞机上弹痕的分布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沃德得出的却是和军方截然相反的结论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是因为他还考虑了那些没能返航的飞机。正所谓看不见的弹痕最致命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观察和分析的角度不同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结论就不同。这个现象在统计学上被称为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幸存者偏差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立论方面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学生可以紧扣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幸存者偏差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这一概念展开论述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但预计会有一定的难度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学生还可以聚焦思维方式来立论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全面、综合地看问题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透过现象看本质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抓主要矛盾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抓关键少数矛盾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遵循认识事物的规律理性分析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跳出思维惯性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以逆向思维挖掘隐藏在表面背后的事实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133099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以此架桥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通达远方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虽有言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厄以铸圣贤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劫以炼仙佛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但若想在厄与劫之后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还能真正成就未来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自己势必应正确判断过去与现在所存在的问题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排除安全隐患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竭力做好防护准备。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观此战机防护措施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英美军方只见表象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唯有沃德洞悉本质。弹痕之所存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究竟是薄弱之处还是顽强部分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仅凭简单的数量得出直接的判断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切不可取。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察本质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需穿透表象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看清真实。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犹如加缪写下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重要的不是治愈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而是带着病痛活下去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他穿透了生存之苦的表象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看见了坚忍顽强意志的真实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高说出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每个人心中都有一团火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而路过的人只看到烟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他穿透了人们常有的寂寞孤独之表象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看清了追求自我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义无反顾之理的真实。而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战机防护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沃德力排众议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亦是因为他穿透了弹痕之多少这一蒙蔽双眼的表象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看清了究竟什么才是使战机无法返航、销隐于战火的真相</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15386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排隐患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需获众人支持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共同出力。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排除隐患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加强防护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是一个人无法做到的。孙权曾说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能用众力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则无敌于天下矣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能用众智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则无畏于圣人矣。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一个人即使有了正确判断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如果得不到众人的支持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也势必不被理解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即使付诸实践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采取措施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防范也有限。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但获众人支持绝非易事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需有真才实学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能讲清道理方能做到。且看大国工匠韩利萍利用家中的土豆、萝卜切出零件模型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研究火箭构造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毫厘不差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助火箭升空。她用实实在在的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台下苦练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与执着分析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成长为复合型高技能人才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获得众人支持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助力航天事业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再看大悟金岭革命老区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当地干部实地考察研究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制定扶贫计划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获得众人支持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助力精准扶贫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他们用奋斗的精神与非凡的才干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帮助那里的炫目秋景走向世界。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49453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统计学家沃德根据自己的研究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分析阐明弹痕数量与战机存毁的关系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力排众议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获得众人支持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助力战机防护工作的改进与完善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才得以排除更多的安全隐患。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察本质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排隐患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是过去的战争所带给我们的启发。今日观之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不应止于此。在今日中国追寻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直挂云帆济沧海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的新征程中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亦需人人目光如炬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洞悉事物本质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助力平稳发展之未来。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察本质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排隐患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以此架桥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方能通达远方。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这是一篇紧扣材料、立意精准、敢于深入论证的优秀考场议论文。文章简洁破题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洞悉本质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又在行文中直抵本质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文质兼美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和谐统一。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更难能可贵的是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在大多数考生在夸夸其谈中远离现实、坐而论道时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该考生却敢于把论题与现实接轨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中沃德的反思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与今日建设社会主义中国相结合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提出对每一位读者都有启迪的建议与期待。最后收束全文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展现了考生时刻不忘的现实思考与作为时代新青年的主人公责任感。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030143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选定任务</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。作者身份</a:t>
            </a:r>
            <a:r>
              <a:rPr lang="en-US" altLang="zh-CN" sz="2200">
                <a:solidFill>
                  <a:srgbClr val="000000"/>
                </a:solidFill>
                <a:latin typeface="Times New Roman" panose="02020603050405020304" pitchFamily="18" charset="0"/>
                <a:cs typeface="Times New Roman" panose="02020603050405020304" pitchFamily="18" charset="0"/>
              </a:rPr>
              <a:t>:1979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日参加新生开学典礼的大学新生。面对的对象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以前的同学。特定的背景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生机勃勃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莘莘学子胸怀报国之志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汇入改革开放的时代洪流。表达的中心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汇入改革开放的时代洪流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学好科学知识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报效祖国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为科学兴国而奋斗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同任务</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选定任务</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。作者身份</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日收看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纪念五四运动</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周年大会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的青年学生。面对的对象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青年学生等。特定的背景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青春中国凯歌前行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新时代青年奋勇接棒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强国有我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新时代青年继承、发扬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五四精神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奋勇接棒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强国有我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为复兴强国而奋斗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观后感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就是看了某个视频后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根据具体感受和得到的启示写成的文章。体裁上属于议论文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离不开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但重在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20370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时间就是金钱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效率就是生命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特区口号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深圳</a:t>
            </a:r>
            <a:r>
              <a:rPr lang="en-US" altLang="zh-CN" sz="2200">
                <a:solidFill>
                  <a:srgbClr val="000000"/>
                </a:solidFill>
                <a:latin typeface="Times New Roman" panose="02020603050405020304" pitchFamily="18" charset="0"/>
                <a:cs typeface="Times New Roman" panose="02020603050405020304" pitchFamily="18" charset="0"/>
              </a:rPr>
              <a:t>,1981</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绿水青山也是金山银山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时评标题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,2005</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走好我们这一代人的长征路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新区标语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雄安</a:t>
            </a:r>
            <a:r>
              <a:rPr lang="en-US" altLang="zh-CN" sz="2200">
                <a:solidFill>
                  <a:srgbClr val="000000"/>
                </a:solidFill>
                <a:latin typeface="Times New Roman" panose="02020603050405020304" pitchFamily="18" charset="0"/>
                <a:cs typeface="Times New Roman" panose="02020603050405020304" pitchFamily="18" charset="0"/>
              </a:rPr>
              <a:t>,2017</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围绕材料内容及含意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95570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5780044"/>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命题以三条标语口语为材料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要求考生围绕相关材料的内容及含意进行思考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为考生提供了宽广的立意空间。文章立意主要包括几个方面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一是关注改革开放的历史进程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成绩得失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使命与挑战。深圳、浙江、雄安</a:t>
            </a:r>
            <a:r>
              <a:rPr lang="en-US" altLang="zh-CN" sz="2200">
                <a:solidFill>
                  <a:srgbClr val="000000"/>
                </a:solidFill>
                <a:latin typeface="Times New Roman" panose="02020603050405020304" pitchFamily="18" charset="0"/>
              </a:rPr>
              <a:t>,1981</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rPr>
              <a:t>2005</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标语口语内容的不同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加上地点、时间的切换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折射出社会变迁的时代烙印和社会价值、发展理念的变化。以改革开放的发展进程为主线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领悟不同的时代精神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感受社会在矛盾中前行、因不断扬弃而不断进步的历史进程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文章可以议论改革开放的重要性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剖析解放思想、突破束缚的价值与意义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辩证思想转变与社会进步的关系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联想经济发展的进程反思环境与发展问题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思考中国社会发展所面临的使命与挑战问题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等等。二是将社会的发展进程与个人的经历目标联系起来引发自己的联想。将三条标语口号所蕴含的宏大叙事主题与个人之间建立某种联系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以中国的改革开放发展为背景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以亲身体验为起点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可以感受社会发展的成果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评价发展进程中成败得失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思考社会</a:t>
            </a:r>
            <a:r>
              <a:rPr lang="zh-CN" altLang="zh-CN" sz="2200" smtClean="0">
                <a:solidFill>
                  <a:srgbClr val="000000"/>
                </a:solidFill>
                <a:latin typeface="Times New Roman" panose="02020603050405020304" pitchFamily="18" charset="0"/>
                <a:cs typeface="Times New Roman" panose="02020603050405020304" pitchFamily="18" charset="0"/>
              </a:rPr>
              <a:t>发展</a:t>
            </a:r>
            <a:endParaRPr lang="zh-CN" altLang="en-US" sz="2200"/>
          </a:p>
        </p:txBody>
      </p:sp>
    </p:spTree>
    <p:extLst>
      <p:ext uri="{BB962C8B-B14F-4D97-AF65-F5344CB8AC3E}">
        <p14:creationId xmlns:p14="http://schemas.microsoft.com/office/powerpoint/2010/main" xmlns="" val="33629737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所遇到的问题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引发个人的人生感悟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也可以书写奋斗者的故事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引申到时代发展的主旋律、个人青春奋斗的历程与目标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谱写青年一代的发展梦想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把握机遇和机缘走好自己的长征路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等等。结合身边所知所感、亲身经历应该能写出真情实感的文章来。三是根据二三条标语口号的具体内容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关联其中的含义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也可引发出丰富的思考。如关联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时间就是金钱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效率就是生命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绿水青山也是金山银山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利用其中的矛盾与张力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可以辩证分析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速度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引发联想与反思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时间就是金钱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效率就是生命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走好我们这一代人的长征路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可以思考个人的发展经历与奋斗目标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绿水青山也是金山银山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走好我们这一代人的长征路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可以反思社会发展过程我们一代所肩负的使命以及所面临的挑战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93452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从发展走向青山绿水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1981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深圳特区喊出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时间就是金钱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效率就是生命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这则口号一度成为</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世纪八九十年代的经典标杆。</a:t>
            </a:r>
            <a:r>
              <a:rPr lang="en-US" altLang="zh-CN" sz="2200">
                <a:solidFill>
                  <a:srgbClr val="000000"/>
                </a:solidFill>
                <a:latin typeface="Times New Roman" panose="02020603050405020304" pitchFamily="18" charset="0"/>
                <a:cs typeface="Times New Roman" panose="02020603050405020304" pitchFamily="18" charset="0"/>
              </a:rPr>
              <a:t>2005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年浙江新区却告诉我们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绿水青山也是金山银山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雄安新区更为坚定地喊出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走好我们这一代人的长征路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。纵观标语的改变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不难发现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如今在发展经济的同时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人们也意识到了环保的重要性。毕竟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经济发展成于一时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但若没有良好的自然环境作为基础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它最终也会败于一时。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走向绿水青山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走进社会和谐之殿堂。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29057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我们经历过贫困潦倒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在国家危难之际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是各族人民携手共创和平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而今我们也正处于环境与发展的岔路口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走过了便是海阔天空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一派祥和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走不过便是深渊无底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危机四伏。一个社会哪怕发展得再好再繁荣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缺失了道德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也就不会有真正和谐太平的盛世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环保意识可谓举足轻重。纵观中华上下几千年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没有哪一个时代的发展像今天这样以自然环境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以社会和谐为前提。在今天这个时代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不只是高科技能带动发展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绿水青山也是取之不尽的资源。唯有让绿水青山永驻社会各阶层、各领域人民的心中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真正的发展才不会太过短暂、太过遥远。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走向绿水青山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迈向国家盛世之宏图</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98714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一个国家立足于世界的标准在于能否拥有独立自由的政权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而一个国家长久立足于世的基础则是有正确合理的大纲。进入新时代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国家领导人绘制出一幅宏图盛景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而在这盛景之下是环境的协同保护。过去的中国为了发展破坏了环境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而今的中国唯有在保护自然环境的前提下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才可大谈发展乃至可持续发展。我们不仅要继承前人留下来的财富与便利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更要为后人栽树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造出乘凉圣地。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走向青山绿水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携手全球共进之宏愿。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自宇宙诞生之日起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地球就是一个有机整体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尽管如今的地球已被分割成七大洲四大洋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各大洲又建立各个国家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但不可否认的是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地球上的所有人均来源于同一个祖先。自然环境也是我们所共有的天赐恩惠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在发展与环保两难全的道路上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我们更应携手共进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共同构建属于人类的环保社会。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32906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南极冰川的融化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全球气温的升高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反常的自然现象</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这些无不是主要源于人类对自然的破坏。自然孕育了我们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我们从她那里汲取了充分的养料后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不应忘恩负义。而走向青山绿水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是我们对自然最大最美的回报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也是人类走得更好更远的保障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这是一篇紧扣题旨、思路清晰的考场佳作。文章用大气的题目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从发展走向青山绿水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直抵材料中心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紧扣三条标语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加之文章开篇的阐述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形成了全文的总纲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达到了纲举目张的效果。接着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文章紧扣题眼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走向青山绿水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社会和谐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国家盛世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全球共进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三个角度层层深入地加以论述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思路非常清晰。最后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考生回扣前文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的同时不能忘了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青山绿水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结尾掷地有声。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70045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根据自己的体验和感悟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生活中有不同的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。器能盛纳万物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美的形制与好的内容相得益彰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器能助人成事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有利器方成匠心之作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兼容并包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彰显才识气度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叫国之重器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肩负荣光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成就梦想</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文体特征明显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不得套作。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79775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这道作文题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既彰显时代精神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宣扬社会正能量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又中规中矩。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就材料本身看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是中心词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弄清了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也就解决了审题立意的大问题。无论是作为工具功能的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还是体现才德、审美象征的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都和我们息息相关。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工欲善其事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必先利其器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是成就事业的实用利器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玉不琢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不成器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人必须经受磨砺才能成为美器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是包罗万象的大气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又是担当大任的国之栋梁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是造福民生、保家卫国的大国重器。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承载着深厚的文化底蕴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也体现着积极的现实意义。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考生可以写实物的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可以写个人的器量、才识、气度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在才德风范方面的含义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可以写作为工具的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探讨利器推动科技发展、社会进步的作用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还可以写大国重器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对于国家、民族发展的重大意义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此题选材的范围较宽泛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但更要注意写作要求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文体特征明显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05469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国之重器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国之重器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支撑一个国家存在和崛起的物或人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国之重器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。前两天在报纸上读到题为《国之重器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人才为要》的评论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不由沉思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看我煌煌中华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国之重器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想到了小个子巨人。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贫穷不是社会主义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振聋发聩的吼声过后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改革开放的大幕訇然中开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古老的中国开始了走进新时代的匀加速接力。你看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和谐发展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那双手紧紧握住的是江山锦绣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两个一百年的构想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正谱写着中华民族伟大复兴的序曲。胸怀使命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热血担当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高瞻远瞩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东方巨轮在领航人的挥手中不断破浪乘风</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259554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选定任务</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。作者身份</a:t>
            </a:r>
            <a:r>
              <a:rPr lang="en-US" altLang="zh-CN" sz="2200">
                <a:solidFill>
                  <a:srgbClr val="000000"/>
                </a:solidFill>
                <a:latin typeface="Times New Roman" panose="02020603050405020304" pitchFamily="18" charset="0"/>
                <a:cs typeface="Times New Roman" panose="02020603050405020304" pitchFamily="18" charset="0"/>
              </a:rPr>
              <a:t>:2049</a:t>
            </a:r>
            <a:r>
              <a:rPr lang="zh-CN" altLang="zh-CN" sz="2200">
                <a:solidFill>
                  <a:srgbClr val="000000"/>
                </a:solidFill>
                <a:latin typeface="Times New Roman" panose="02020603050405020304" pitchFamily="18" charset="0"/>
                <a:cs typeface="Times New Roman" panose="02020603050405020304" pitchFamily="18" charset="0"/>
              </a:rPr>
              <a:t>年的一个青年学生。面对的对象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百年中国功勋人物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称号的获得者。特定的背景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中华民族实现伟大复兴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中国青年接续奋斗。表达的中心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庆祝实现伟大复兴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感激前辈的奋斗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表示我们会继往开来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继续努力拼搏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接续奋斗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的主题。文体要求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慰问信是向对方表示关心、慰问的信函。一般由标题、称谓、正文、署名、时间等组成。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51270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想到了那一张张智慧的面庞。为寻找最合适的安放地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天眼之父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南仁东带着</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多幅卫星遥感图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跋涉在中国西南的大山里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为提取青蒿素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年如一日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历经近</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次的失败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最终取得成功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黄大年以超负荷的付出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填补了我国在深部探测关键领域的技术空白。超凡的智慧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辅以执着的努力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才成就了这让人敬仰的国之重器。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想到了那一个个正直的名字。在身缚各种各样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绳索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的大环境下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顾准保持着清醒的头脑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在经济利益高于一切的大潮下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有固守良知正义、敢于向一切不合理挥刀的坚强女性王选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他们是这个民族的脊梁。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242473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又想到了那一双双舞动的手。地动山摇过后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洪水肆虐之时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绿色的方阵瞬时现身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他们用血肉之躯撑起倾斜的天柱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以紧紧握住的手为百姓搭起安全的环岛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炎热的烈日下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凛冽的寒风中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有身着各色工装的身影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他们手中的铁钳、瓦刀、方向盘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像极了舞台上的各种形制的乐器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还有润物无声的教师、加班加点的医生、走街串巷的快递员、扮美城市的清洁工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每个人用各有所长的双手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推动着社会的优雅徐行。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领袖、智者、思想者、士兵、普通劳动者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每个人以自己特有的方式诠释着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国之重器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的具体内涵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这一词汇的色彩与蕴涵也得以丰富起来。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为什么我的眼里常含泪水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因为我对这土地爱得深沉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爱得深沉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所以竭力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爱得深沉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所以尽心。竭力尽心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国之重器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54162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开篇设问解题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明确国之重器就是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支撑一个国家存在和崛起的物或人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然后借时评标题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暗示自己会从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的角度切入。作文主体部分从四个方面对可称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国之重器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者做了具体的描写与礼赞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领袖的高瞻远瞩、智者的创新、思想者的敢言、普通人的奉献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这些人以自己的方式诠释着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国之重器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的具体内涵。最后点明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竭力尽心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国之重器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的基本条件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启发读者。全篇思路清晰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语言流畅大气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是一篇很有特色的考场佳作。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02479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,20,70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根据以下材料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选取角度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花解语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鸟自鸣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生活中处处有语言。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不同的语言打开不同的世界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音乐、雕塑、程序、基因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莫不如此。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语言丰富生活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语言演绎生命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语言传承文明。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试题由三句话组成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第一句从自然界的花鸟的角度谈语言。第二句从语言的分类的角度把语言分成两大类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有声的、无声的。第三句从语言的作用的角度说语言。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61441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材料的核心概念是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处处有语言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可看出其广泛性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丰富生活、演绎生命、传承文明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可看出其功能性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列举的例子涉及自然界与社会生活、艺术层面与科技层面、有声与无声、有形与无形等多个维度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诠释了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包罗万象的体系构建。材料中的关键词是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语言的理解是难点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可从材料所列举的生活、生命、文明等角度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的意义和价值。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本题中的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概念是广义的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具有沟通情感、传递信息功能的媒介都是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可以是大自然的语言、人类的语言、艺术表现形式的语言等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考生写作空间广阔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可根据个人的感悟思考及个性经验自由选择。考生在写作时可明确自己的写作对象是哪一种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并能对此进行阐释分析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也可紧扣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语言丰富生活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语言演绎生命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语言传承文明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这三句话进行分析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这三句话本身就是逐层递进、逐渐深入的过程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也可整体对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的功能意义和作用进行阐述。无论选取哪个立意角度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都必须紧扣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的核心话题建立清晰的思维链条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体现出考生对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本质和功能的思考与认知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尽量化大为小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从一个具体的小角度切入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避免泛泛而谈。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3007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395536" y="692696"/>
            <a:ext cx="8240464" cy="578004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语言藏伏笔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玄机戏文里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提起语言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我首先想到的是戏与文。若君问何故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且听我一一道来。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咿咿呀呀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唱念做打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她脸搽油彩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演绎着悲欢离合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倚马可待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下笔成章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他手持笔墨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书写下喜怒哀乐。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雨过天晴湖山如洗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春风习习透衫衣。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只见白素贞轻轻舞动水袖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纤纤兰指藏于袖中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黛青眉眼似笑非笑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步摇金翠玉搔头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倾国倾城胜莫愁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。我要讲的是她的动作语言。俗话说美不过青衣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俏不过花旦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作为一个青衣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她应该含蓄委婉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静若处子。喜悦时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她只能浅笑安然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断不能拍手跺脚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她只能挥舞水袖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万不可恣意而为。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林海音在写英子的父亲去世时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英子忆起与爸爸有关的往事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拿着刚发下来的小学毕业文凭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红丝带系着的白纸筒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心里想着快回家去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怕赶不上什么事情似的。这段描写展示了英子的懂事、孝顺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自然而不造作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但又弥漫着父亲逝世的忧伤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让人忍不住再三品读。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1478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真乃是西湖比西子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淡妆浓抹总相宜。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依依挽手画眉的少年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讲着动人的故事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撩拨心弦。这里体现的是口中说出来的语言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细细品味许仙这话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不知赞美的是西湖还是身后的白素贞。或许你惊叹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原来许仙是个老成的人。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又譬如张爱玲的《倾城之恋》中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范柳原对白流苏道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我们那时候太忙着谈恋爱了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哪里还有工夫恋爱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着实巧妙。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谈恋爱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虽只比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恋爱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却道出了男女之间恋爱时的算计。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京剧《白蛇传》唱到后来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只剩下许仙、白素贞两人相顾无言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唯有泪千行。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这便是心中的语言。就如同巴金在《家》中所说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两个人对望着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好像没有话说了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其实心里正有着千言万语。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又像朱生豪的情书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我想作诗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写夜的相思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写不出。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人与人之间的情感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是无法言语的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也许是一个眼神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两撇愁眉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颤抖的指尖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迟疑的步伐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看似轻描淡写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实则沉重哀婉。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80142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戏中的唱词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文里的句读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讲述的那些故事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或缠绵哀婉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或恢宏大气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写的或是市井生活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又或许是善雅文化。总之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这一切都是人的投影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其中的语言是充满生命力的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是人类情感的载体。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作为语言的表现形式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不仅演绎着生命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也悄无声息地传承着文化。它们无疑是人们生活中出彩的一笔。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考生从戏和文着笔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向读者娓娓道出三种语言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动作语言、话语、心语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最后三者合一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无论哪一种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都承载了人类的情感。构思巧妙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尽显华彩。开篇句子文雅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接着用一连串的例子论证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足见考生深厚的文学功底。每一个例子合情合理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趣味性和文学性有机结合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使文章内容丰富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文采飞扬。值得称道的是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考生将歌词巧化为标题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既富有诗意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又概括了文章的主要内容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统领全文。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1010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今年是我国恢复高考</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高考为国选材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推动了教育改革与社会进步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取得了举世瞩目的成就。</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高考激扬梦想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凝聚着几代青年的集体记忆与个人情感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饱含着无数家庭的泪珠汗水与笑语欢声。想当年</a:t>
            </a:r>
            <a:r>
              <a:rPr lang="en-US" altLang="zh-CN" sz="2200">
                <a:solidFill>
                  <a:srgbClr val="000000"/>
                </a:solidFill>
                <a:latin typeface="Times New Roman" panose="02020603050405020304" pitchFamily="18" charset="0"/>
                <a:cs typeface="Times New Roman" panose="02020603050405020304" pitchFamily="18" charset="0"/>
              </a:rPr>
              <a:t>,1977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的高考标志着一个时代的拐点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你正与全国千万考生一起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奋战在</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的高考考场上</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我看高考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我的高考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为副标题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写一篇文章。要求选好角度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990721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年是恢复高考</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周年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以此命题显然着意于引导考生在社会历史的大背景下审视个人发展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激励一代青年将个人理想融入国家和民族的事业。直接写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一方面是要启发考生在宏观语境中聚焦个人经验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的独特体会和理解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呈现他们的酸甜苦辣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尤其是勤学奋进中的豪迈之情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更是要带动全社会站在国家战略的高度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回顾过去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展望未来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理性探索高考的改革之路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也由此感悟古今融通和传统的继承与创新性发展等重大问题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43615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青年有为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奋斗无悔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强国有我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纪念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五四运动</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周年大会观后感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习近平总书记出席纪念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五四运动</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周年大会并发表重要讲话。总书记在讲话中高度评价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的历史意义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深情寄语当代青年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新时代中国青年要担当时代责任。时代呼唤担当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民族振兴是青年的责任。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听着新时代领路人的声音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倍感热血沸腾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激情澎湃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庚续精神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矢志报国。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孕育了以爱国、进步、民主、科学为主要内容的伟大五四精神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其核心是爱国主义精神。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是一场以一批先进青年和知识分子为先锋、广大人民群众积极参加的伟大运动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它振奋了中华儿女的精神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奏响了改变中国历史命运的序曲。青年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精神的继承者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青年兴则国家兴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青年强则国家强。我们要在实现中国梦的生动实践中放飞青春梦想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在为人民利益的不懈奋斗中书写人生华章。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63338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试题材料意在引导考生洞悉材料自身的内在关联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如为国选才与社会进步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时代转折点与国家走势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个人奋斗与家庭期许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历史沉思与当下使命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集体记忆与个人情感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考生更要关注题目的具体指令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我看高考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我的高考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为副标题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不同于一般的材料作文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聚焦审视与表达的主体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目的在于唤醒考生的直接经验与间接经验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为考生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锁定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作文立意提供支架。考生对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的构思定位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既可写实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亦可虚构。可供选择的两个副标题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为考生在不同文体上的选择预留了写作空间。这样的架构利于考生思想的表达、经历的叙述与情感的抒发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利于考生完成边界清晰且能自由发挥的理想写作。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98200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青春的旅途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我的高考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少年自有少年狂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藐昆仑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笑吕梁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十年磨一剑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今日试锋芒。烈火再炼千百日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题金榜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断金刚。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是青春年少时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意气风发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壮志满怀。十八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一个多么催人奋进的字眼。十八岁的我们正是青春年少时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十八岁的我们正风华正茂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十八岁的我们拥有人生激情燃烧的岁月。十八岁的天空下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我们用激情和汗水编织人生风景线中那一道靓丽的彩虹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十八岁的我们用创造梦想的双手撑起一片属于我们自己的蓝天</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901749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gn="ct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蓝天下的梦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昨夜西风凋碧树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独上高楼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望尽天涯路。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茫茫草原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那无边的绿如波浪般压过来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置身于自然的怀抱之中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躺在大地之上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蓝天之下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我显得那么渺小。一阵微风吹过来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足以淹没我。不知何时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的东西在我心里生根、发芽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我不甘于微小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不甘于渺小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不甘于平庸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要上云层之巅。我不要成为微小的尘埃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我要成为强者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我不要淹没在风流中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我要成为冲浪的先驱。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蓝天下的梦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在我心中渐渐清晰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渐渐成形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渐渐长大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渐渐成熟。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孤灯下的背影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衣带渐宽终不悔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为伊消得人憔悴。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我是一只小小鸟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想要飞却飞也飞不高</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我与这样的生活渐行渐远了。我开始执着于自己的成绩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遨游于题海之中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因为我有了梦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多少个夜晚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别人在酣睡之时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我却在挑灯夜读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做着枯燥的题目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口念难记的单词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然而我没感受到苦和累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因为我有梦。一切都是值得的。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在我的努力之下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在我的奋斗之下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离我越来越近了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越来越近了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010820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圆梦的六月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蓦然回首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那人却在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灯火阑珊处。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十年寒窗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只为一朝金榜题名时。高考是一场没有硝烟的战争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这场战争正向我们走来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胜利是唯一的选择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我们没有输的资本。迎战六月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圆梦六月。今年我十八岁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六月圆梦将作为步入成年最好的礼物。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在我的努力之下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在我的奋斗之下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就意味着生命的多姿多彩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就意味着耕耘与汗水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就意味着成功和喜悦。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回望橘子洲头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恰同学少年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风华正茂的毛泽东曾慷慨激昂地宣告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问苍茫大地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谁主沉浮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正是青春年少时的我们有勇气对我们的人生高呼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我主沉浮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因为我们正是早晨八九点钟的太阳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我们要用我们的智慧、汗水和脊梁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担负起社会和民族赋予我们的责任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用我们的双手撑起一片属于我们自己的蓝天。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79349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本文是一篇散文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青春的梦想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追梦、圆梦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的过程。有梦的人生是多彩的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追梦的人生是充实的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圆梦的人生是幸福的。有放有收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层次清晰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首尾照应。文章主题鲜明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正是青春年少时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贯串首尾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抒情层次分明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写作思路清晰。能联系所学课文内容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学以致用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将名篇名句恰当地引入文中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阐述充分有力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文章充满激情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语言具有韵律美。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0544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,23,60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根据自己的感悟和联想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某书店开启</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小时经营模式。两年来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每到深夜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当大部分顾客离去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有一些人却走进书店。他们中有喜欢夜读的市民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有自习的大学生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有外来务工人员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也有流浪者和拾荒者。书店从来不驱赶任何人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工作人员说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有些人经常看着看着就睡着了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但他们只要来看书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哪怕只看一页、只看一行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都是我们的读者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甚至有的人只是进来休息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我们也觉得自己的工作是有意义的。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选准角度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自拟题目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除诗歌外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文体特征鲜明。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9574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本文属材料作文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题目范围要求较广。某书店开启</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cs typeface="Times New Roman" panose="02020603050405020304" pitchFamily="18" charset="0"/>
              </a:rPr>
              <a:t>小时的经营模式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可以接纳很多人、不同层次的人。这些人进书店目的也不一样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有的为了读书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有的为了休息。但是作为书店的经营者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仍然感觉有工作上的意义。对于读书者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这是一个优雅环境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这里可以吸收知识的琼浆玉液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对于寻求休息者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这里可以成为他们的借宿地。本材料立意多元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适合个性表达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能给考生提供充分的思考和写作空间。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其一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从书店角度立意。就其功能来讲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书店是展示民族文化、时代精神的场所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能够给人们提供精神食粮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就其经营理念而言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有创新理念、共享理念、公平理念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这些都符合时代精神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就书店的象征意义而言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它具有精神寄托、心灵成长、文化滋养的文化空间的意义。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其二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从顾客、读者角度立意。可以联系所给材料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写个人对精神食粮的需求与享受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或书店这样的文化环境对于自己成长的价值意义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也可以紧扣书店的文化环境谈人际关系问题等。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19811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藏书之处是灵魂港湾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已是深夜。职员、大学生、拾荒者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不同身份的人怀着不同的目的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以不同的姿态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走进同一家灯火通明的书店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零星地坐下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开始在一片静谧中享受各自的夜晚。这一场景看起来似乎有些不和谐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却又是那么的和谐。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这家</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小时书店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不禁让人联想起几年前轰动一时的杭州图书馆向拾荒者开放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馆长霸气回应反对者的事件。当时人们直呼暖心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我却有一丝疑惑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尊重每一位读者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这难道不是作为图书馆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作为任何一个拥有藏书的地方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本应遵守的准则吗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62754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现在的人们似乎总对阅读有一些误解。比如书店的首要目标只是把书卖出去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自由阅读是图书馆做的事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所以才会有林海音在《窃读记》中写到的自己因长期不买书被书店老板赶出来的故事。再比如只有知识分子才读书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所以才会有市民强烈反对拾荒者进入图书馆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然而事实是书店从不应只是单纯盈利的工具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阅读也从不是某部分人的特权。当人们理解杭州图书馆的情况应是社会常态而不是特例时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才不会因社会的冷漠而心寒。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书店里的读者身份各异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有着截然不同的社会地位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但在精神层面上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他们享有平等的权利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正如赫尔曼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黑塞所言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世界上任何书籍都不能给你带来好运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但是它们能让你悄悄变成你自己。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阅读应该是健全人格的过程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每个人都可以追求更完美的自己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而且没有人可以将这种权利剥夺。所以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也就没人有理由将一位正在读书的拾荒者从书店驱赶出去。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16870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一家具有人文关怀的书店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不应仅仅是提供书籍的场所。我们从小就知道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书籍是人类灵魂的伴侣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却从未真正理解过它的含义。书固然可以让我们思想进步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精神升华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但它带给我们最重要的东西是心灵的充实。书店和图书馆总会吸引大多数人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原因有很多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或是因为安静的环境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或是浓厚的文化气息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或是走进书店的安定感。不管怎样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这都反映了书籍和人类灵魂的共鸣。或许正因如此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这家书店才会开启</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小时经营模式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并为顾客提供自习和休息的场所。我想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他们是想用这种方式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让顾客随时都能有书为伴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真正得到心灵的充实吧。这是来自一家书店对读者的深切关怀。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藏书之处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本应是灵魂的港湾。只有当更多的书店愿意让孤独的灵魂停靠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人们的心灵才会得到慰藉。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37749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奋斗无悔。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新时代中国青年要勇于砥砺奋斗。奋斗是青春最亮丽的底色。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无论是在广阔的东北黑土地上奔走的秦玥飞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还是在病床上坚持自主创新研发的邹勇飞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无论是海南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村干部张译尹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还是壮烈牺牲的歼</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飞行员张超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无论是在毗卢寺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潜心临摹壁画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终于再现石家庄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小敦煌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的姚淑龙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还是默默无闻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埋头于华为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备胎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鸿蒙操作系统的研发人员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他们都以自己青春的奋斗姿态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告诉我们什么是新时代的青年。我们伴随着祖国成长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有着更扎实的知识、更广阔的视野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处于更先进的文明环境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只要与时代同心同向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便可绽放最耀眼的青年光芒</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32884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本文带给读者的不仅是冷静严肃的议论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还有温暖和煦的关怀。开篇就用宝贵的篇幅勾勒深夜书店的场景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安静而包容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和谐而温暖。带着读者进入情境之后才缓缓展开对材料的剖析和论述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论述过程中考生并不对一些传统观点加以追捧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反而对普遍存在的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读书高贵论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加以否定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这既是对材料的紧扣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更是对问题的深挖。文末用了灵魂港湾的譬喻照应主题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让文章在充满爱与期望中收尾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读来如沐春风。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01352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,20,70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根据以下材料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选取角度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生活中离不开车。车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种类繁多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形态各异。车来车往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见证着时代的发展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承载了世间的真情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车来车往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折射出观念的变迁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蕴含着人生的哲理。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材料有三句话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以生活中离不开车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从车的种类、形态这些车本身具有的特点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拓展到车作为载体见证时代变迁、承载世间真情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进而提升到车具有的形而上的意义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折射观念变迁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蕴含人生哲理。可以说材料本身就是一段言简意赅、内容丰富、发人思考的微文章。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Times New Roman" panose="02020603050405020304" pitchFamily="18" charset="0"/>
                <a:cs typeface="Times New Roman" panose="02020603050405020304" pitchFamily="18" charset="0"/>
              </a:rPr>
              <a:t>一句话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生活中离不开车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是常识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也是引子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引导考生将目光投向生活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进而聚焦生活中的车。第二句话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种类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两个方面加以提示和引导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意在帮助考生展开联想。种类繁多、形态各异的车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如童车、碰碰车、自行车、三轮车、汽车、动车等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又如共享单车、网约车、无人驾驶汽车等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车的速度有快有慢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车的</a:t>
            </a:r>
            <a:r>
              <a:rPr lang="zh-CN" altLang="zh-CN" sz="2200" smtClean="0">
                <a:solidFill>
                  <a:srgbClr val="000000"/>
                </a:solidFill>
                <a:latin typeface="Times New Roman" panose="02020603050405020304" pitchFamily="18" charset="0"/>
                <a:cs typeface="Times New Roman" panose="02020603050405020304" pitchFamily="18" charset="0"/>
              </a:rPr>
              <a:t>容</a:t>
            </a:r>
            <a:endParaRPr lang="zh-CN" altLang="en-US" sz="2200"/>
          </a:p>
        </p:txBody>
      </p:sp>
    </p:spTree>
    <p:extLst>
      <p:ext uri="{BB962C8B-B14F-4D97-AF65-F5344CB8AC3E}">
        <p14:creationId xmlns:p14="http://schemas.microsoft.com/office/powerpoint/2010/main" xmlns="" val="14165102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en-US" sz="2200">
                <a:solidFill>
                  <a:srgbClr val="000000"/>
                </a:solidFill>
                <a:latin typeface="Times New Roman" panose="02020603050405020304" pitchFamily="18" charset="0"/>
                <a:cs typeface="Times New Roman" panose="02020603050405020304" pitchFamily="18" charset="0"/>
              </a:rPr>
              <a:t>量</a:t>
            </a:r>
            <a:r>
              <a:rPr lang="zh-CN" altLang="zh-CN" sz="2200" smtClean="0">
                <a:solidFill>
                  <a:srgbClr val="000000"/>
                </a:solidFill>
                <a:latin typeface="Times New Roman" panose="02020603050405020304" pitchFamily="18" charset="0"/>
                <a:cs typeface="Times New Roman" panose="02020603050405020304" pitchFamily="18" charset="0"/>
              </a:rPr>
              <a:t>有</a:t>
            </a:r>
            <a:r>
              <a:rPr lang="zh-CN" altLang="zh-CN" sz="2200">
                <a:solidFill>
                  <a:srgbClr val="000000"/>
                </a:solidFill>
                <a:latin typeface="Times New Roman" panose="02020603050405020304" pitchFamily="18" charset="0"/>
                <a:cs typeface="Times New Roman" panose="02020603050405020304" pitchFamily="18" charset="0"/>
              </a:rPr>
              <a:t>大有小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车的使用方式有新有旧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或是寻常之所需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或是科技进步之成果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体现不同生活理念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蕴藏各自时代记忆。各种车都能写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个体体验的独特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恰恰是写作的宝贵资源。第三句话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是材料的关键之所在。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车来车往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既可以是现实中观察到的车流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也可以虚化为与车有关的记忆、思考和体悟。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车来车往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是第三句中四个分句的共同主语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也是不同写作角度的相同出发点。四个分句可看作四个不同的写作角度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据此可从以下角度进行立意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可由古及今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勾勒时代的发展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如过去的家庭以拥有自行车而自豪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而现今汽车走入了千家万户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可以小观大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捕捉人间真情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如父母用车接送孩子时发生的亲情故事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可观往知来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讨论变迁的生活理念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如从追求出行方式的快捷到重视环保的转变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可由表及里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咀嚼暗藏的人生哲理等。前两个角度侧重感性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后两个角度侧重理性。这几个角度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既可以单写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也可以交叉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还可以综合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为考生提供了充分展示写作才华的空间</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226052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材料的三句话构成一个有机整体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表达凝练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意蕴丰富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且立足现实生活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立足考生实际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引导考生积极关注时代发展。为此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尚奇者可追热点之新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敏察者可展刻画之长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情笃者可吐肺腑之真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思深者可发独到之论。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57089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木车上的人生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现代旅行中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我们常常幻想着车辆能如闪电一般穿越障碍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瞬间直达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我们常为交通的堵塞感到焦躁不安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却从未想过在遥远的几千年前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曾有这样一位思想者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就乘坐在一辆简陋而缓慢的木车上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为了自己的理想往返奔走在苍茫的大地上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不知疲倦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终其一生。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他就是为我们所熟知的著名思想家、教育家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鲍鹏山在《风流去》中曾对孔子有过这样一段描述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在一条河边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孔子师徒又找不到渡口了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子路上前向河边的农夫问路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却只是得到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天下皆乱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举世皆然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何不避世归隐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躬耕陇亩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的劝诫。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69398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难道孔子不明白这些吗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他历尽艰辛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学而不厌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诲人不倦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心中的满腔豪情与伟大抱负无人言说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也无人理解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如何能没有感慨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如何能没有惆怅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但是他却握紧手中的缰绳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坚守着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君子固穷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的决心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邦有道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邦无道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的泣血誓言。君子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安能作穷途之哭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那只是无能者的怯懦表现。他不羡慕避世田园、闲云野鹤的自由隐士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也不向往车来车往、灯红酒绿的俗世生活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他只是孤独地驾着那辆破旧的木车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周游于列国之中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往来于天地之间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渺小又伟岸</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4068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枯叶铺地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北风呼啸。但是这样一位似乎不可理喻的执着者依然在木车上颠沛着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这在越来越懂得进退有据的现代人眼里是不可思议的。然而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正是这样的倔强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让世界感到了畏惧。我们从那辘辘的木轮声中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听懂了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的真正含义。那是对人生、对土地、对宇宙的求索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他不倦地向各个阶层诉说他的思想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诉说他对这个世界的思考。他将自己满腔的热情注入《论语》之中。他显示了穷却依然兼济天下的政治胸怀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用燃烧的激情驱逐了整个冬天的寒冷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破除了前进道路上的一切艰难险阻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又化作明灯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照亮了亘古的长夜。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木车虽小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却阻不断万丈激情。无数个孔子般固执的思想者正手持缰绳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驾着颠簸的木车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向我们缓缓驶来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载着满腹思想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驶进茫茫的历史长河之中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驶向我们这个日新月异的时代。我们于车来车往中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独独见他们正向我们招手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那是欲将自己的绝世思想一吐为快的渴望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亦是愿将我们引向光明未来的义不容辞。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19444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有未来虽远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却将不再艰险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唯愿有孔子们驾着木车来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导夫先路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。在车来车往中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唯辘辘车声引领我们走向未来与希望。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文章选取了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木车上的人生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这一独特视角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运用人物评传的形式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对孔子木车上的人生给中国政治、文化、思想带来的巨大影响做出了高度评价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并高屋建瓴地指出正是由于一个个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怀着对苍生的悲悯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怀着对正义的追求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人类才不至于永陷无尽的黑暗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历史才能不断前行。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文章的论证既体现出层次感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也彰显了逻辑性。就论证语言而言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文章既不排斥形象性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更不回避强烈的主观感情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因此文章在严密的说理之外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极富感染力。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5649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阅读下面的漫画材料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43.eps" descr="id:2147493499;FounderCES"/>
          <p:cNvPicPr/>
          <p:nvPr/>
        </p:nvPicPr>
        <p:blipFill>
          <a:blip r:embed="rId2"/>
          <a:stretch>
            <a:fillRect/>
          </a:stretch>
        </p:blipFill>
        <p:spPr>
          <a:xfrm>
            <a:off x="3210906" y="1702718"/>
            <a:ext cx="2592836" cy="3094434"/>
          </a:xfrm>
          <a:prstGeom prst="rect">
            <a:avLst/>
          </a:prstGeom>
        </p:spPr>
      </p:pic>
      <p:sp>
        <p:nvSpPr>
          <p:cNvPr id="4" name="矩形 3"/>
          <p:cNvSpPr>
            <a:spLocks noChangeAspect="1"/>
          </p:cNvSpPr>
          <p:nvPr/>
        </p:nvSpPr>
        <p:spPr>
          <a:xfrm>
            <a:off x="508000" y="4823890"/>
            <a:ext cx="8128000" cy="131112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据夏明作品改动</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结合材料的内容和寓意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95158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材料由两幅漫画组成。在第一幅漫画中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一位男孩得了</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被亲了一口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笑容满面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另一位男孩得了</a:t>
            </a:r>
            <a:r>
              <a:rPr lang="en-US" altLang="zh-CN" sz="2200">
                <a:solidFill>
                  <a:srgbClr val="000000"/>
                </a:solidFill>
                <a:latin typeface="Times New Roman" panose="02020603050405020304" pitchFamily="18" charset="0"/>
                <a:cs typeface="Times New Roman" panose="02020603050405020304" pitchFamily="18" charset="0"/>
              </a:rPr>
              <a:t>55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挨了一巴掌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哭丧着脸。在第二幅漫画中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原先得了</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分的男孩考了</a:t>
            </a:r>
            <a:r>
              <a:rPr lang="en-US" altLang="zh-CN" sz="2200">
                <a:solidFill>
                  <a:srgbClr val="000000"/>
                </a:solidFill>
                <a:latin typeface="Times New Roman" panose="02020603050405020304" pitchFamily="18" charset="0"/>
                <a:cs typeface="Times New Roman" panose="02020603050405020304" pitchFamily="18" charset="0"/>
              </a:rPr>
              <a:t>98</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挨了一巴掌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哭丧着脸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原先得了</a:t>
            </a:r>
            <a:r>
              <a:rPr lang="en-US" altLang="zh-CN" sz="2200">
                <a:solidFill>
                  <a:srgbClr val="000000"/>
                </a:solidFill>
                <a:latin typeface="Times New Roman" panose="02020603050405020304" pitchFamily="18" charset="0"/>
                <a:cs typeface="Times New Roman" panose="02020603050405020304" pitchFamily="18" charset="0"/>
              </a:rPr>
              <a:t>55</a:t>
            </a:r>
            <a:r>
              <a:rPr lang="zh-CN" altLang="zh-CN" sz="2200">
                <a:solidFill>
                  <a:srgbClr val="000000"/>
                </a:solidFill>
                <a:latin typeface="Times New Roman" panose="02020603050405020304" pitchFamily="18" charset="0"/>
                <a:cs typeface="Times New Roman" panose="02020603050405020304" pitchFamily="18" charset="0"/>
              </a:rPr>
              <a:t>分的男孩考了</a:t>
            </a:r>
            <a:r>
              <a:rPr lang="en-US" altLang="zh-CN" sz="2200">
                <a:solidFill>
                  <a:srgbClr val="000000"/>
                </a:solidFill>
                <a:latin typeface="Times New Roman" panose="02020603050405020304" pitchFamily="18" charset="0"/>
                <a:cs typeface="Times New Roman" panose="02020603050405020304" pitchFamily="18" charset="0"/>
              </a:rPr>
              <a:t>61</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却被亲了一口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笑容满面。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要准确理解脸上的印记的含意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唇印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代表亲吻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奖励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代表耳光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批评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惩罚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等。把握寓意则可以通过将两幅漫画进行对比来解读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可以从两个层面入手。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第一个层面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变化呈现的意义来解读。一个孩子受到奖励或惩罚的原因就是考试成绩的高低。考试分数上升了就受到奖励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反之就受到惩罚。反映出我们的教育评价中的一个突出问题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唯分数论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不论是家庭、学校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都存在着这种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唯分数论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的现象。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359551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与国偕行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强国有我。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青年朋友们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一代人有一代人的长征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一代人有一代人的担当。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青年兴则国家兴。青年一代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有本领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国家就有希望。辽宁舰的海军战士们喊出了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家园将更加美好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西昌卫星发射中心上空响起了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坚定航天报国志向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坚定航天强国信念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创造更多中国奇迹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追梦西昌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奋斗西昌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奇迹西昌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的口号。前有投笔从戎的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后有投笔下基层的大学生村干部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前有为国流血牺牲的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后有为国守边疆的北大青年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青年们与国同行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奋斗不止。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然而如今有部分人漠视了这些伟大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淡忘了这些英雄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甚至偏执地认为所有的努力到头来都不及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锦鲤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式的幸运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的历史意义、精神价值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我们不禁感叹这时代怎么了。我想时代并没有变化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变的只是这些人的内心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因为奋斗实苦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而我们又生逢盛世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自然只盼望幸运之神的青睐。但他们不知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成绩的获取怎能只靠运气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26174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立意参考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唯分数论要不得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教育怎能分分计较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评价应有多元性。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第二个层面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就漫画所呈现的现象来解读。从两幅图的比较体现出来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分数的升降直接与奖惩相关。不论你的起点如何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退步了就要被批评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进步了就可以受到表扬。从两个学生的实际情况来看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右边的学生尽管进步到</a:t>
            </a:r>
            <a:r>
              <a:rPr lang="en-US" altLang="zh-CN" sz="2200">
                <a:solidFill>
                  <a:srgbClr val="000000"/>
                </a:solidFill>
                <a:latin typeface="Times New Roman" panose="02020603050405020304" pitchFamily="18" charset="0"/>
                <a:cs typeface="Times New Roman" panose="02020603050405020304" pitchFamily="18" charset="0"/>
              </a:rPr>
              <a:t>61</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与左边尽管下降到</a:t>
            </a:r>
            <a:r>
              <a:rPr lang="en-US" altLang="zh-CN" sz="2200">
                <a:solidFill>
                  <a:srgbClr val="000000"/>
                </a:solidFill>
                <a:latin typeface="Times New Roman" panose="02020603050405020304" pitchFamily="18" charset="0"/>
                <a:cs typeface="Times New Roman" panose="02020603050405020304" pitchFamily="18" charset="0"/>
              </a:rPr>
              <a:t>98</a:t>
            </a:r>
            <a:r>
              <a:rPr lang="zh-CN" altLang="zh-CN" sz="2200">
                <a:solidFill>
                  <a:srgbClr val="000000"/>
                </a:solidFill>
                <a:latin typeface="Times New Roman" panose="02020603050405020304" pitchFamily="18" charset="0"/>
                <a:cs typeface="Times New Roman" panose="02020603050405020304" pitchFamily="18" charset="0"/>
              </a:rPr>
              <a:t>分的学生也是不能相提并论的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可是受到的待遇却截然相反。如果从这个角度深入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它启示我们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奖惩不能过于简单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要有一个合适的标准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还需要区分出不同的对象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要因人而论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否则就跌入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成王败寇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简单粗暴的评价泥坑中去了。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立意参考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评价标准与奖惩方式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奖惩要据情而定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非此即彼的奖惩观值得反思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奖惩不能优劣错位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奖惩必须要考虑标准的相对性。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73020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唯分赏罚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教育之殇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一个孩子第一次考了</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得了奖励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第二次考了</a:t>
            </a:r>
            <a:r>
              <a:rPr lang="en-US" altLang="zh-CN" sz="2200">
                <a:solidFill>
                  <a:srgbClr val="000000"/>
                </a:solidFill>
                <a:latin typeface="Times New Roman" panose="02020603050405020304" pitchFamily="18" charset="0"/>
                <a:cs typeface="Times New Roman" panose="02020603050405020304" pitchFamily="18" charset="0"/>
              </a:rPr>
              <a:t>98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得了一巴掌。另一个孩子第一次考了</a:t>
            </a:r>
            <a:r>
              <a:rPr lang="en-US" altLang="zh-CN" sz="2200">
                <a:solidFill>
                  <a:srgbClr val="000000"/>
                </a:solidFill>
                <a:latin typeface="Times New Roman" panose="02020603050405020304" pitchFamily="18" charset="0"/>
                <a:cs typeface="Times New Roman" panose="02020603050405020304" pitchFamily="18" charset="0"/>
              </a:rPr>
              <a:t>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受到责罚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第二次考了</a:t>
            </a:r>
            <a:r>
              <a:rPr lang="en-US" altLang="zh-CN" sz="2200">
                <a:solidFill>
                  <a:srgbClr val="000000"/>
                </a:solidFill>
                <a:latin typeface="Times New Roman" panose="02020603050405020304" pitchFamily="18" charset="0"/>
                <a:cs typeface="Times New Roman" panose="02020603050405020304" pitchFamily="18" charset="0"/>
              </a:rPr>
              <a:t>61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却获得了奖励。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这一简单粗暴赏罚举动的背后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正是我们长久以来唯分数论英雄观念的反映。教育之殇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令人叹惋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唯分数论赏罚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造成学生创新能力不足。有好事者对近三十年的高考状元做了一个统计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竟没有一个在行业上成为领军人物。当然不能认为都是高分低能者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但长期以分数论成败的教育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严重阻碍了学生的动手能力与创新能力的提高与发展。被称为神童的魏永康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考分一路领先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十三岁以高分进大学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十七岁又考入中科院高能物理研究所硕博连读。可就是这样的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生活能力极差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社交能力不足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人格缺陷明显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最终遭到校方退学。残酷的现实让我们不能不警醒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分分分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并非学生的命根。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81662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唯分数论英雄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源于单一的教育评价体制。对学生综合素质的评价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除了分数这一个结果外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还应该与其学习过程的表现、与同学协作的情况、表达和交际能力的强弱、特长的发挥等因素结合起来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这样才能给学生正确而全面的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所有的评价都是片面的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长此以往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会逼疯多少个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徒伤多少个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方仲永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埋没多少个韩寒、马云、钱钟书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教育之殇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遥想大教育家孔子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面对三千子弟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有默许的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吾与点也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有大赞的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也有委婉否定的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虎兕出于柙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龟玉毁于椟中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是谁之过与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没有简单粗暴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只有循循善诱。传统教育的评价方式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是多美好的一面镜子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826448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唯分数论英雄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又何止是教育之殇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比如曾经流行的</a:t>
            </a:r>
            <a:r>
              <a:rPr lang="en-US" altLang="zh-CN" sz="2200">
                <a:solidFill>
                  <a:srgbClr val="000000"/>
                </a:solidFill>
                <a:latin typeface="Times New Roman" panose="02020603050405020304" pitchFamily="18" charset="0"/>
                <a:cs typeface="Times New Roman" panose="02020603050405020304" pitchFamily="18" charset="0"/>
              </a:rPr>
              <a:t>GDP</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思维和绩效考核方式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数字有提高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亲一口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数字有倒退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赏你一巴掌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在现实生活中岂不比比皆是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当一切以</a:t>
            </a:r>
            <a:r>
              <a:rPr lang="en-US" altLang="zh-CN" sz="2200">
                <a:solidFill>
                  <a:srgbClr val="000000"/>
                </a:solidFill>
                <a:latin typeface="Times New Roman" panose="02020603050405020304" pitchFamily="18" charset="0"/>
                <a:cs typeface="Times New Roman" panose="02020603050405020304" pitchFamily="18" charset="0"/>
              </a:rPr>
              <a:t>GDP</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评价政绩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当一切以计算出来的种种数字评定成绩时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就自然出现了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求富不仁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、环保弱化的现象。只是可怜天下这些被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我们需要一定的奖惩制度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但更需要多元化的评价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尤其是对人的评价。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吻痕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偶用之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但千万不能唯分数来赏罚。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文章对画面描述非常简洁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随之即进入论述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论点突出。主体部分逐层深入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由现象剖析到本质探究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从教育行业到经济发展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由点到面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由此及彼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深化了中心。文章采用了对比论证的方法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让人深思。文章内容丰富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有详例的夹叙夹议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也有略例并举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多用短句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语言简洁有力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生动活泼。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80532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历经几年试验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小羽在传统工艺的基础上推陈出新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研发出一种新式花茶并获得专利。可是批量生产不久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大量假冒伪劣产品就充斥市场。小羽意识到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与其眼看着刚兴起的产业这么快就走向衰败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不如带领大家一起先把市场做规范。于是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她将工艺流程公之于众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还牵头拟定了地方标准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由当地政府有关部门发布推行。这些努力逐渐见效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新式花茶产业规模越来越大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小羽则集中精力率领团队不断创新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最终成为众望所归的致富带头人。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综合材料内容及含意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81148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这是一道典型的故事型材料作文题。材料的主要人物是小羽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中心事件是小羽在自己的专利产品新式花茶被众人仿冒的情况下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主动公开工艺流程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并带领大家共同经营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反而使产业越做越大。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材料实质上是一个商业伦理话题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经济利益与商业道德。材料中的花茶新工艺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实则是一种创新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小羽采取申请专利等措施来保护自己的利益。在保护与被仿冒的拉锯战中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小羽最终选择了放弃专利、与大家共享的做法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反而取得了更好的效益。材料触及了当今社会的重要话题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是少数人首先致富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还是共同发展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是小众创新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还是大众创业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是少数人独占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还是与多数人分享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材料要表达的是一种共同致富的情怀。这也是当前社会价值需要的一种体现。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582121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专利与公利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共同发展、共同致富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成功与分享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创新与模仿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技术共享、源代码公开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规范与规模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等话题中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任选一个话题来确立写作中心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都是符合材料含意的。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参考立意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共同致富才是真正的富有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分享精神成就更美好的人生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共同富裕彰显更大人生价值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用观念引领全新发展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创新观念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拓宽发展之路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用胸怀和眼界开拓市场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用规范为发展开路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苦守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也可以从反对小羽做法的角度立意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专利保护与市场规范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保护专利与提高创新能力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等话题来写。但如果根据材料中出现的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假冒伪劣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走向衰败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诚信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等方面来确立写作中心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就偏离了材料的含意。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58150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善于分享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成就美好人生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小羽在自己的专利保护与被仿冒的拉锯战中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最终选择了放弃专利、与大家共享的做法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反而取得了更好的效益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使产业越做越大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并且带动当地百姓走上共同致富之路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而她也最终成为众望所归的致富带头人。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小羽的经历告诉我们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并不是所有的事情都是狭路相逢勇者胜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在恰当的时机懂得与人分享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可以让大家都得到利益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最后自己也会戴上赢家的桂冠。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托尔斯泰曾说过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神奇的爱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会使数学法则失去平衡。其实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这就是分享创造的奇迹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因为两个人分担一个痛苦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就只剩下半个痛苦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而两个人分享一个幸福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便能拥有两个幸福。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10401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39552" y="1196752"/>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善于分享也是企业发展的真正动力和不竭的源泉。在华为深圳总部的一间密室的玻璃橱柜里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放了</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本蓝色的册子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记录着</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80</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名员工的姓名、身份证号码以及其他个人信息。根据华为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员工股票期权计划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册中的员工持有公司约</a:t>
            </a:r>
            <a:r>
              <a:rPr lang="en-US" altLang="zh-CN" sz="2200">
                <a:solidFill>
                  <a:srgbClr val="000000"/>
                </a:solidFill>
                <a:latin typeface="Times New Roman" panose="02020603050405020304" pitchFamily="18" charset="0"/>
                <a:cs typeface="Times New Roman" panose="02020603050405020304" pitchFamily="18" charset="0"/>
              </a:rPr>
              <a:t>99%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的股份。正是任正非这种勇于分享、善于分享的胸怀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才造就了成为全球规模最大的电信企业之一的华为。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分享财富与机会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远比争夺独占财富与机会重要得多。凡是争夺独占来的东西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都会越用越少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最终还会让自己沦为世界上最可怜的人。爱迪生分享了自己的成果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于是灯光照亮了整个人类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梵高分享了自己的作品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于是人们在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向日葵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里发现了璀璨的艺术。这些都是分享带来的改变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也是分享在推动着我们的进步</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30584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分享不是施舍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是真情的付出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彼此是平等的。台湾画家刘墉曾说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我的人生态度是对待人、对待自己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都是不负我心、不负我身。既然我这么幸福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为何不和大家分享这个快乐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父亲在世时就教我行善。只要看到乞丐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父亲会把钱给我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让我轻轻放在盆子里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乞丐若跪着或趴着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我就蹲下来放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因为这不是施舍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这是分享。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学会了分享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才不会因贪占一处水草而消化不良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进而延误寻找下一处美景的时机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也不会因食不尽这处水草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而白白让水草枯黄腐烂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失去一次同甘的欢愉。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分享就是收获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而且是一份永无穷尽的收获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更是一种生存的智慧。一个不经意的选择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就决定了不同的一生。明白了这个道理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你还会轻视必要的分享吗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善于从材料中选取自己熟悉的话题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就会有话可说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有内容可写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这也是考场作文成功的秘诀之一。文章紧扣材料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转述简洁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入题快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且论点单独成段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明确而突出。论述逐层深入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善于辩证分析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体现了严密的逻辑思维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很有说服力。文章内容丰富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用例详略有别。同时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引用、比喻修辞手法的运用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也提升了语言的魅力。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30509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【命题规律】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文题紧扣社会热点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作文题都是社会现实的反映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开放性强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贴近学生生活。</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命题旨在引导学生建立正确的语文学习观、阅读价值观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重视对学生认知思考、情感体验的调动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强调学生讲真话、谈真情。</a:t>
            </a: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命题引导学生关注社会的公平与正义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能认识到生活中总是先有游戏再有规则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社会需用规则来维护公平。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6526720"/>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志行万里者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不中道而辍足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越是伟大的事业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越是充满艰难险阻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越需要我们敢闯敢拼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不断奋斗。当我们再一次浸染在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当我们回首百年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回望所走过的这一路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想想那些英雄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其实他们就在我们身边。奋斗无大小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我们都在一道努力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都在为实现中华民族伟大复兴而奋力奔跑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我们都是追梦人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我们都在用自己奋斗的脚步追梦圆梦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为时代写下浓墨重彩的一笔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百年风云变幻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不变的是精神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百年沧海桑田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不老的是青春。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愿新时代的你我肩负使命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接续奋斗。请记住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你所站立的地方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就是你的中国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中国便怎么样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中国便是什么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你有光明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中国便不再黑暗。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10669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,23,60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根据自己的感悟和联想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行囊已经备好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开始一段新的旅程。路途漫漫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翻检行囊会发现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有的东西很快用到了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有的暂时用不上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有的想用而未曾准备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有的会一直伴随我们走向远方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选准角度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自拟题目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除诗歌外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文体特征鲜明。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这是一篇材料作文。写作前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我们要仔细审读材料。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行囊已经备好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开始一段新的旅程。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旅程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可指具体的出行计划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更可指人生中的前行。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路途漫漫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漫漫人生路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。接下来谈及的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很快用到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暂时用不上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想用而未曾准备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一直陪伴我们走向远方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均可指代人所具备的素质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勤奋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等。由此我们可以确定主题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成功需要具备的条件。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这篇作文的立意角度较为宽泛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可用素材极多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考生宜选择自己素材准备最充足的角度立意。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62780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04664"/>
            <a:ext cx="8128000" cy="6369244"/>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备好行囊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一心前行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佛语有云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坐石看云闲意思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朝阳补衲静工夫。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人生如旅程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行囊需备好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方可精彩纷呈。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生活中处处有诗意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有我们向往的远方。所以我们总会在出发前备好行囊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去追寻属于我们的诗意。然而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都以行囊为先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行囊的充分与否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决定我们能走多远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那些骑行者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那些看世界的人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他们的行囊总是准备最充分的。每次我搭车回家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总会看到一路成群结队的骑行者。他们人数众多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统一着装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每人一辆山地车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随车有必备的水和食物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一路歌唱一路前行。他们的骑行不仅仅是为了锻炼身体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更是回归本真、回归人性的体验。每每在对其肃然起敬之时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我也感叹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他们前行了那么多路程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经过了那么多村庄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跋山涉水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却从未胆怯过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其原因何在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因为他们有完备的行囊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因为他们的准备能够让他们前行无忧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世界那么大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我想去看看。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那些前行的人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那些一路欣赏风景的人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其实无论在物质、身体还是在精神上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都为自己准备了最充分、最有力的行囊。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97480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那些跋涉者、开拓者、各行各业的领军人物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他们都为自己的人生准备了大大小小的行囊。有些行囊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看似无用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却起了大作用。比如普利兹克奖的获得者王澍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他奔赴各地拆迁现场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收集了不少废砖废瓦。这在别人看来并无大用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但经过十年的思考和试验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行囊中的一砖一瓦都成为他建筑理念的发声者、验证者。他的作品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无论是瓦园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还是宁波历史博物馆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抑或是中国美术学院象山校区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都是建筑界可持续利用建筑中的典范。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有些行囊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会一直伴随你走向远方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更可能是精神层面的东西。马云在落魄的日子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在遭受别人嘲笑的岁月中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曾坦然打出一套猴拳。可有谁知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猴拳的背后是他必胜心态的折射。他的行囊中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一直伴随着自信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一直携带着信念。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88000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那些顿悟者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更是有着充实而厚重的行囊。无论是冰心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还是杨绛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她们都有着一路前行一路准备的文学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。人品、才气、气质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她们都随身携带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所以此行不孤独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更高雅。她们的行囊成为她们的人生助力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一旦顿悟之后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她们的语言也就惊人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或回归纯真般的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说几句爱海的孩子气的话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这世界是自己的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与他人无关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备好行囊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即刻出发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准备好一场举世无双的精彩旅行。行囊备好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此去精彩纷呈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这篇文章以素材丰富、情感自然而被阅卷者认可。文章以意取胜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情感为先。在写这篇文章时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考生顺着自己的思路谋篇布局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清晰地阐述了自己的观点。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言为心声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顺势而为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本文有点类似哲思小语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字句如行云流水却饱含深意。真正的好文章就在于有思想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就在于有能打动读者身心的句子。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3537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,24,60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看天光云影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能测阴晴雨雪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但难逾目力所及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打开电视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可知全球天气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却少了静观云卷云舒的乐趣。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漫步林间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常看草长莺飞、枝叶枯荣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但未必能细说花鸟之名、树木之性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轻点鼠标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可知生物的纲目属种、迁徙演化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却无法嗅到花果清香、丛林气息。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从不同的途径去感知自然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自然似乎很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又似乎很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文体不限。</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不得套作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52470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从材料中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我们可以提炼出一个关键信息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人与自然的关系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。这一主题需要从感知的角度来切入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即如何感知或体验自然。这里的自然可指可感的自然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比如花鸟树木之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抽象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比如花鸟树木之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纲目属种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既可以写自然悦目怡情、修身养性之趣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也可以写探求自然奥秘、增长见识之乐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也可兼而有之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写这两种体验自然的方式相融合的妙趣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不限于故纸堆的局限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也不限于纯观景的浮浅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在感受和感悟之间寻找平衡点。但无论从哪一观点出发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都不能脱离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人与自然的关系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24834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感知自然需躬行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看着书本中神秘美丽的热带丛林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抬头却只见钢铁森林的冷漠荒凉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向往电视里一望无际的蔚蓝海洋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却不曾感觉过海风的凉爽。你是否也曾这样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感觉自然很近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但又似从未如此遥远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手机、电视、鼠标拉近了我们与自然的距离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但从那冰冷的屏幕中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我们终究无法勾勒出自然的模样。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读万卷书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行万里路。然而人们只看到了前半句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却视后半句为无物。的确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各种拍摄工具的推陈出新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令普罗大众都能从荧屏中感知自然的美好。然而人们却不知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纸上得来终觉浅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感知自然需躬行</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279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如不是李白亲临庐山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又怎能写出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疑是银河落九天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的千古绝句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如不是苏轼亲临了壮阔的赤壁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又怎能心生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大江东去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浪淘尽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千古风流人物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如不是毛主席亲临自然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又怎能抒发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指点江山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激扬文字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粪土当年万户侯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的豪情壮志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要想真正体会自然、感知自然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光是从影视、文字间领会是不够的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唯有亲临自然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才能于草长莺飞、枝叶枯荣之间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才能于云卷云舒、花败花开之时寻得自然的真谛。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正如黑格尔所言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存在即合理。电视、手机的存在也有其积极意义。通过天气预报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人们可避开自然灾害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通过影视节目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人们也可聆听鸟语、细看花开。然而依笔者之见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这些感知自然的途径并不是在倡导人与自然和谐相处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而是映射出了人类控制甚至统治自然的野心。为了拍摄野生动物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人们干扰了正常的生态秩序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为了人类的利益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人们预测甚至妄想改变天气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这的确是体现了人类科技进步之快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但同时也违背了自古时起便存在的敬畏自然、尊重自然的原则。当自然被装入了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盒子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离我们很近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但自然的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却离我们更远。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22947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自然的需求已被科学技术满足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然而我们感知自然的期盼却是科技所无法满足的。那么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何不将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行万里路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当成我们的新准则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去体会黄山之奇、泰山之伟、长江之壮、大海之阔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要想感知自然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诸君自请上路。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本文是一篇比较规范的议论文。作者从直接感知自然的角度入笔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开篇灵活运用命题材料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在对比之中提出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感知自然需躬行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审题准确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立意鲜明。接着反向假设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运用排比反问句式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列举李白、苏轼、毛主席等事例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论据相对充实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论证较为有力。然后很有分寸地指出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影视、文字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感知自然是不够的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唯有亲临自然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才能寻得自然的真谛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归因分析合理到位。更为可贵的是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文章在辩证地肯定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电视、手机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对感知自然有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积极意义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努力探究感知自然的意义所在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揭示出人类妄想控制自然的野心及其导致了自然的心离我们越来越远的后果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针砭时弊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引人思考。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8895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,23,60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根据自己的感悟和联想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乡间有谚语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丝瓜藤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肉豆须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分不清。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意思是丝瓜的藤蔓与肉豆的茎须一旦纠缠在一起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是很难分辨的。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有个小孩想分辨两者的不同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结果把自家庭院里丝瓜和肉豆的那些纠结错综的茎叶都扯断了。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父亲看了好笑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种它们是用来吃的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不是用来分辨的呀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你只要照顾它们长大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摘下瓜和豆来吃就好了。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选准角度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自拟题目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除诗歌外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文体特征鲜明。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7652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文章紧扣写作任务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庚续精神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矢志报国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青年有为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奋斗无悔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与国偕行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强国有我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三个方面逐层论述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条理清晰。同时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作者又宕开一笔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列举了现实中种种耽于安逸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不愿奋斗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只期盼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锦鲤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式幸运的不良现象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然后呼吁用自己奋斗的脚步去追梦圆梦。文章最后告诫青年学子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你有光明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中国便不再黑暗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文章充分体现了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观后感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服务于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在每一个分论点后都先引用习近平总书记讲话中的句子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然后围绕该句话或举例验证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或引申阐发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论述有力。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576604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这则材料来自著名作家林清玄的文章《无风絮自飞》。材料分三段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第一段说了一条关于丝瓜藤与肉豆须的谚语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第二段是一个小孩的所作所为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第三段是这个孩子的父亲对这个小孩行为的看法。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对这则材料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我们可以从不同角度切入分析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从而确定所写文章的立意。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从小孩的角度。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材料的首段说丝瓜的藤蔓与肉豆的茎须一旦纠缠在一起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是很难分辨的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但这个小孩非要分辨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可以说是好奇心驱使的结果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可以说这是一种探究精神。无论是好奇心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还是探究精神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都是值得鼓励的。这样可以立意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我们应该永远拥有孩子般的好奇心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探究最重要。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14529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从父亲的角度。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父亲特别强调种丝瓜与肉豆是用来吃的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而不是用来分辨的。这说明父亲特别务实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如此可以立意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务实最重要。父亲特别强调种丝瓜与肉豆是用来吃的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由此也可以看出父亲特别重视结果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至于它们生长的过程倒在其次。这样可以立意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好的结果最重要。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立意确定之后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我们可以根据自己手头材料的多少和自己所擅长的文体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来决定采用什么文体来写。如果只有一则材料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可以写一篇小小说或散文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如果有多则材料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则可以写一篇议论文。如果擅长书信体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可以给材料中的小孩或父亲写一封信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谈自己的看法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如果擅长日记体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可以以材料中的小孩或父亲的口吻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写几则日记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连缀成文。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357495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素履之往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独行愿也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世事纷扰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我唯愿寻觅心底的宁静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红尘匆匆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我唯愿驻足心底的安然。静静地过自己的生活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挥手作别世间纷纷扰扰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心若不动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风又奈何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你若不殇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岁月无恙。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小孩分不清纠缠在一起的丝瓜藤和肉豆须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硬扯之下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落得个藤断须折的结果。然而如若他能知晓只管采撷果实的道理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定不会为此苦恼。我们总是徘徊在得与失之间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游走在取与舍之间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然而人生多的是岔路口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鱼和熊掌不可兼得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多做一些有意义的事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莫纠缠于细枝末节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让其扰乱内心。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世间好物不坚牢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彩云易散琉璃脆。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杨绛先生曾如此叹息。本该颐养天年之时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她却与爱女、丈夫永别。面对家庭的破碎、亲情永失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她未尝不追忆心伤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只是伤心过后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她清醒地认识到往者不可留、逝者不可追。她重新站起来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专心写作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翻译书稿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终以九十六岁高龄再出新作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闪耀中国文坛。心念着纷扰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不如独自咀嚼寂寥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让生命更有意义。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994744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我曾无数次请求上帝给我手脚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但他不曾理会我的诉求。尼克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胡哲曾说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他天生四肢全无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也不是不曾怨恨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甚至三度自杀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意志消沉使他忽略了亲友们的关爱。最终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他擦干眼泪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正视生命的残缺和遗憾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积极向上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为世上正在苦苦挣扎的人送去爱和光明。他不再彷徨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他竭力摆脱残疾的桎梏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用最美的姿态重新拥抱这个世界。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大师丰子恺曾言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不乱于心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不困于情。不畏将来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不念过往。如此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我们曾埋怨命运的波澜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到最后才发现经历波澜收获的果实最是甜美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而无须计较藤须交错的凌乱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我们曾如此渴望得到他人的认可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到最后才发现世界是自己的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与他人无关。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邓小平三起三落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却咬紧牙关投身改革大潮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终谱写了壮丽的宏伟诗篇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爱因斯坦逃离纳粹封锁的西欧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失去家园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他忍受痛苦夜以继日地钻研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霍金染病从此失去行动能力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可他的双眼却洞穿了古今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思维贯穿了宇宙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08344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白云苍狗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世事变迁。失去的、错过的、迟到的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充斥着我们的生活。韶华易逝。若只执着于细枝末节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便辜负了远方的风景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辜负了匆匆的年华。笑看落花流水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以积极的姿态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拥抱前方的美景。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本文文采斐然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是一篇阅卷老师公认的优秀作文。具体而言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本文有以下亮点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如诗语言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散文笔触。作者以散文般的笔触、诗意化的语言为我们展示了一篇上乘作文。议论中时时扣题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既有名句引用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又有古今中外的事实论据铺陈分析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更有精心锤炼的如诗语言。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讲究章法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用例充分。文章题目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素履之往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独行愿也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在众多考场作文中可谓独特。开篇和结尾句式整齐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句句精彩。在用材上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杨绛和尼克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胡哲的例子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结合其经历展开分析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是详写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邓小平、爱因斯坦、霍金的例子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各用一个分句概述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是略写。详略结合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用例充分。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论据提炼有深度。文章所选取的例子杨绛、尼克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胡哲都经过作者精心提炼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围绕主旨分析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议论有深度、有分量。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19902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,21,60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为了丰富中小学生的课余生活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让同学们领略科技的魅力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过一把尖端科技的瘾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中科院某研究所推出了公众开放日系列科普活动。活动期间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科研人员特地设计了一个有趣的实验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让同学们亲手操作扫描式电子显微镜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观察蝴蝶的翅膀。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通过这台可以看清纳米尺度物体三维结构的显微镜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同学们惊奇地发现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原本色彩斑斓的蝴蝶翅膀竟然失去了色彩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显现出奇妙的凹凸不平的结构。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蝴蝶的翅膀本是无色的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只是因为具有特殊的微观结构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才会在光线的照射下呈现出缤纷的色彩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不得透露个人相关信息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书写规范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正确使用标点符号。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08834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这是一则叙事性的材料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这样的材料需要从事件整体出发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首先要判断事件的主体。从材料整体看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事件主体应该是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科普活动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而不是蝴蝶。在这次活动中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同学们有了一个惊人的发现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蝴蝶的翅膀原来是无色的。这样的发现完全颠覆了人们习以为常的认知。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从事件主体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科普活动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事件结果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有惊人的发现并改变了人们习惯的认知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可以从以下两个方面立意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科学与认知的关系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如对世界的准确认知需要借助科学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的帮助等。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表象与真相的关系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如眼见不一定为实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我们不要被事物的表象所迷惑等。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17627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缤纷色彩源自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特殊结构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蝴蝶那原本无色的翅膀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因具有特殊的微观结构而在阳光下舞出绚烂风姿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耐人寻味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引人深思。在这个物欲横流的社会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有的人一味追求外在的光鲜夺目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却忽视了内心原有的平静美好。生命的价值与意义固然是通过外显的成就体现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但唯有固守本心之质朴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以高尚美好的道德修身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以知识的力量和理想的高格提升自己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才能让人生流光溢彩。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雨后的彩虹亦本是无色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在无数的小水滴的凝聚后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因光的散射而展现出缤纷色彩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正如儒家学者千年前便说出人之初始性善而习近的道理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后天的成就取决于我们如何改变自己的微观结构。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57378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独善其身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以梦为马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实现个人价值。那些在平凡岗位上默默付出奉献的人们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他们以爱岗敬业之美好品质和乐于助人之道德高标装配自己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便拥有了特殊的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微观结构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在平凡中彰显不凡。最美女教师的奋身一推勇救学生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道德模范郭明义的慷慨援助他人将清贫留给自己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东方之星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沉船救援中的战士官东将氧气瓶连同生的希望递给老奶奶</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他们固然只是历史长河中的一滴水珠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但因为内心真善美的特殊存在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才会被流水溅起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在阳光下投射出光彩。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兼济天下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以身报国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助力民族复兴。晚清重臣张之洞在科举中夺得探花入仕为官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但在那个政治昏暗的年代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他没有和贪官奸吏同流合污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而是积极推进洋务运动。他外争国家利益却奉守对内的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三不争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不争名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不争利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不争文人闲气。正是内心的高格让他留名青史。西北新疆那排屹立的左氏柳至今仍在向人们诉说当年左宗棠带领湘军收复失地的动人故事。左宗棠为收复失地不惜与李鸿章翻脸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带棺进发。若不是其内心那分特殊的报国情怀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是什么推动一位老人晚年还要在马背上征战呢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37496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释放个性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少年青春无悔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献身国家建设。古来便有言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少年强则国强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激励每一个少年郎身怀报国远志。我们是新时代的主人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是建设未来的最小微观结构。唯有我们释放个性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完善自身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才能使每一个结构组成都坚不可摧。如此何愁中国梦的实现呢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北大学子周浩改上技校致力发明创造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感动中国少年何玥捐献自己器官救治他人。释放个性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我辈当图强。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蝴蝶在阳光下的缤纷色彩带给我们的启示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我们独善其身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以梦为马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兼济天下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报效国家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担时代之任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亦会是明朝天边最灿烂的朝霞。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156329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农历庚辰龙年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人类迈进新千年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中国千万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世纪宝宝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汶川大地震。北京奥运会。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天宫一号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首次太空授课。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村村通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接近完成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精准扶贫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开始推动。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网民规模达</a:t>
            </a:r>
            <a:r>
              <a:rPr lang="en-US" altLang="zh-CN" sz="2200">
                <a:solidFill>
                  <a:srgbClr val="000000"/>
                </a:solidFill>
                <a:latin typeface="Times New Roman" panose="02020603050405020304" pitchFamily="18" charset="0"/>
                <a:cs typeface="Times New Roman" panose="02020603050405020304" pitchFamily="18" charset="0"/>
              </a:rPr>
              <a:t>7.72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互联网普及率超全球平均水平。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世纪宝宝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一代长大成人。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全面建成小康社会。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2035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基本实现社会主义现代化。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22018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开篇以所给材料作为引子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文章写得似乎有点循规蹈矩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不过紧接着就提出了自己的看法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以高尚美好的道德修身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以知识的力量和理想的高格提升自己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才能让人生流光溢彩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然后又从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独善其身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以梦为马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实现个人价值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兼济天下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以身报国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助力民族复兴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释放个性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少年青春无悔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献身国家建设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三个方面作进一步论证。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文章选取了最美女教师、道德模范郭明义、战士官东、晚清重臣张之洞和左宗棠等古今不同职业的名人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纵谈人生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演绎我们实现自己的人生价值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读后给人启发和警醒。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11050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根据以下材料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选取角度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智慧是一种经验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一种境界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如同大自然一样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智慧也有其自身的景象。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江苏高考命题组副组长骆冬青说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高考作文的题目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往往都是比较宏大的主题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由一些大的概念构成。即使是看似具体乃至具象的事物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作为高考作文的题目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也必须引申为高远的概念或观念。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也就是说作为命题者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出发点即便是小的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也必须拔到一个高度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让概念大起来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而我们审题则是一个逆过程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要从大概念里找出小角度。用骆冬青的话说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就是必须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一直切到我们自己的感觉。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61131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56792"/>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本次材料的核心词是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题目中没有出现与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形成关系的概念或事物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却颇有难度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不易把握。对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的理解有宽泛的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有具体的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有宏大的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有细微的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给了考生想象的空间。考生可以从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中挖掘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可以从科学家、哲人、艺术家的故事中发掘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可以写一则有关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的精神境界。总之要写出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本身所蕴含的深刻意义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15024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写记叙文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可以写自己知道的有关智慧的小故事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也可以写自己。南京师范大学教授、高考阅卷组组长、高考作文研究专家高朝俊教授举的一个事例就颇有启发意义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比如说我晓得我自己算不上智慧的人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于是我只有笨鸟先飞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接下来就可以写我是怎么笨鸟先飞的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看上去好像跟智慧没有关系。由于我通过不断地先飞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我的学习成绩很快就提高了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原来笨鸟先飞也是一种学习的智慧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也是一种人生的智慧啊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一下子就搭上来了。所以写记叙文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关键是看你有没有把日常生活素材转化成特定试题题材的能力和技巧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很多东西都可以转化的。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写议论文则要集中笔墨去描绘智慧的姿态和本质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即弄清楚什么是智慧。智慧是谦虚的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承认没有前人创造就没有后人的智慧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智慧是勇敢的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屡屡从失败中奋发崛起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智慧是高扬的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永远翱翔于人们的脑际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智慧又是无声无息的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总是赋予你解决和战胜困难阻力的奇思和妙想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这其实就是智慧的本质。智慧永远和平庸、守旧、狭隘、小气、算计、耍小聪明对立。能挖掘到这个深度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也能写出一篇立意深刻的好文章。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25900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智慧源于思考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雅斯贝尔斯在《时代的精神状况》中说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我们的时代特征就是虚伪和谎言代替了真实的存在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喧闹和永不停息的吵嚷代替了真正知识的传播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永无止境的重复效仿。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我们的时代是娱乐的时代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但即便是娱乐也是如此的千篇一律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无止境的效仿我们毫不在意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只管沉醉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这样狂乱的时代状况不禁让人回想起波斯曼那个恐怖的诅咒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娱乐至死。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娱乐至死的原因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我想便是智慧的丢失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而此处的智慧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娱乐诞生的意义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是想让人们欣赏美的愉快。但没有智慧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没有思考的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只是刻意的为美而美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美的精神从来不会真正地滋润心灵。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85197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曾几何时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抗日神剧横扫影视荧屏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原本严肃惨烈的史实变成了娱乐搞笑的花絮。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八路军战士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像撕鱿鱼片一样徒手将敌人撕成了两半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血肉横飞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英雄凛然一笑。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八路军女战士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被一群日军侮辱后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腾空跃起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数箭连发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鬼子兵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接连毙命。绣花针、铁砂掌、鹰爪功、化骨绵掌、太极神功轮番出现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取敌人首级如探囊取物。如此种种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的镜头接二连三出现在抗日题材电视剧中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已经成为电视荧幕上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一道靓丽的风景线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雷人桥段层出不穷透露出的是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逐渐简化为一种故事背景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其内核被悄悄替换成娱乐意味极强的武侠剧、偶像剧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即使主线仍是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武打、枪战、爱情、时尚等类型元素也统统裹挟进来。十四年抗战表现出的种种美德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在这些不假思考、胡编乱造的娱乐故事中不但没有了美感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反而变得荒唐可笑。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美的智慧便如此悄悄地消逝了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因为没有人去认真思考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智慧来源于思考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它带来美的滋润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更是为了我们的心灵不至于走向荒诞。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696548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帕斯卡尔说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宇宙囊括了我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犹如质点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而我因为思考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却囊括了宇宙。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当我们的思想安于欢愉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那世界便轻易掌握了我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犹如奴隶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智慧也随之而去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当我因不断的思考从玩偶般的充满华而不美的欢乐世界中走出去后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才终于看清了内心的荒芜。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想到狄金森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艾默思特的修女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她的一生可以说没有任何现代的娱乐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但她的诗却处处显示出她内心的富足与无穷的智慧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因为她从不放弃思考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这使她内心的草原从未荒芜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反而生机蓬勃如森林。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有些人就是这样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因为对思考的不断求取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使自己成为智慧的神明。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面对娱乐至死的诅咒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只有思考才会让人得到救赎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才会让人变得智慧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而不至于在走向死亡时还在仰天大笑。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思考使我们心灵丰润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使我们不再依赖缺失美的荒唐的娱乐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使我们变得更加智慧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从而自我救赎。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930994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这是一篇充满智慧的美文。作者目光锐利地洞察世事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娱乐至死的原因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我想便是智慧的丢失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而此处的智慧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来自思考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。针砭时弊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说理入木三分。因为没有思考而变得不智慧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因为缺失了智慧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所以将荒诞视为美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在麻木的娱乐中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变得愚蠢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缺乏欣赏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以致走向精神的死亡。作者所举抗日神剧的例子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准确有说服力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有高度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旁征博引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有广度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条分缕析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有深度。议论水平颇见功底。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30589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,21,60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一个刚上车的小男孩请公交司机等一等他妈妈。过了一分钟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孩子妈妈还没到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车上乘客开始埋怨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说母子俩耽误了大家时间。这时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那位腿有残疾的母亲一瘸一拐地上了车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所有人都沉默了。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结合材料的内容和含意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选准角度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自选文体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不得套作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20576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车上的乘客并非完全是做了男孩的反衬材料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虽然先前有所抱怨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因为在现在社会每个人的时间都很宝贵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但当看到男孩的妈妈原来腿有残疾后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全都沉默了。这至少可以说明三点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一是说明时间的宝贵与否是相对的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该等待时应该等待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二是人的心灵是柔软的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很容易在某些触碰中产生变化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三是可以看出在浮躁的社会环境下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有的人确实过度浮躁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但这种浮躁也只是表象的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在具体的情况下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人心还是能够沉静得下来的。总之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这个作文题具有鲜明的导向性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让考生学会沉下心来反思社会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让人与人之间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包括亲人与陌生人之间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具有和谐健康的关系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弘扬了和谐社会价值观。这个题目看起来比较浅显明白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但要写深刻需要考生对材料作深层次、多角度的剖析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然后选择一个点立意写作</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18604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一代人有一代人的际遇和机缘、使命和挑战。你们与新世纪的中国一路同行、成长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和中国的新时代一起追梦、圆梦。以上材料触发了你怎样的联想和思考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请据此写一篇文章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想象它装进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时光瓶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留待</a:t>
            </a:r>
            <a:r>
              <a:rPr lang="en-US" altLang="zh-CN" sz="2200">
                <a:solidFill>
                  <a:srgbClr val="000000"/>
                </a:solidFill>
                <a:latin typeface="Times New Roman" panose="02020603050405020304" pitchFamily="18" charset="0"/>
                <a:cs typeface="Times New Roman" panose="02020603050405020304" pitchFamily="18" charset="0"/>
              </a:rPr>
              <a:t>2035</a:t>
            </a:r>
            <a:r>
              <a:rPr lang="zh-CN" altLang="zh-CN" sz="2200">
                <a:solidFill>
                  <a:srgbClr val="000000"/>
                </a:solidFill>
                <a:latin typeface="Times New Roman" panose="02020603050405020304" pitchFamily="18" charset="0"/>
                <a:cs typeface="Times New Roman" panose="02020603050405020304" pitchFamily="18" charset="0"/>
              </a:rPr>
              <a:t>年开启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给那时</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岁的一代人阅读。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不得泄露个人信息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111755"/>
            <a:ext cx="8128000" cy="2491067"/>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材料以年表的形式集中呈现</a:t>
            </a:r>
            <a:r>
              <a:rPr lang="en-US" altLang="zh-CN" sz="2200">
                <a:solidFill>
                  <a:srgbClr val="000000"/>
                </a:solidFill>
                <a:latin typeface="Times New Roman" panose="02020603050405020304" pitchFamily="18" charset="0"/>
                <a:cs typeface="Times New Roman" panose="02020603050405020304" pitchFamily="18" charset="0"/>
              </a:rPr>
              <a:t>2000</a:t>
            </a:r>
            <a:r>
              <a:rPr lang="zh-CN" altLang="zh-CN" sz="2200">
                <a:solidFill>
                  <a:srgbClr val="000000"/>
                </a:solidFill>
                <a:latin typeface="Times New Roman" panose="02020603050405020304" pitchFamily="18" charset="0"/>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年间中国所发生的大事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广泛涉及中国面临的挑战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汶川大地震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、在科技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天宫一号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、互联网普及率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精准扶贫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村村通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以及综合国力、国际影响力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北京奥运会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等方面取得的伟大成就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为这场对话提供了丰富内容。考生既可以从材料整体入手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围绕大国风采、民族精神、时代品格等方面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向下一代青年展示国家的追梦历程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22817763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写作时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考生既可以从情感性入手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也可以从思辨性落笔。要力争立意深远、视角独特、拟题新颖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思维清晰、语言流畅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。总的来说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这道作文题不容易跑题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也没有太大的审题难度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但是要写出材料蕴含的情意、深意、趣意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就需要平时眼观社会、思考社会、心系他人、胸襟开阔、情感饱满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考生的修养与情思要达到一定的高度。如果只从儿子对母亲的体贴与孝心去写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这样立意固然不会跑题偏题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但会显得思维太窄仄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缺少联想思维与类比思维。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20337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3688"/>
            <a:ext cx="8128000" cy="638431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8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静等花开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有一个孩子急急地上了公交车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跑得满头大汗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告诉司机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让公交车等一等他有严重腿疾的母亲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在旁人看来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那个孩子是很不幸的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摊上了一个残疾的母亲。但是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至少在目前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他无论在什么时候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什么情况下还有母亲可以等待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有母亲可以等待的人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他又是多么幸福。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爱尔兰剧作家塞缪尔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贝克特用荒诞手法创作了一部二幕话剧《等待戈多》。剧中的两个流浪汉在黄昏小路旁的枯树下等待戈多的到来。他们一直等呀等呀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整整等了两天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备受着饥饿和寒冷的折磨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结果有人告诉他们戈多不能来了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这让二人极度地失望与悲哀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凄凉而恐怖。剧作中的戈多是谁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作者并没有交代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对于读者或观众来说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完全可以把他想象成流浪汉心中所渴望的一切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食物、住所、职业、关爱、友情、爱情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但是他们苦苦地等待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却什么也没有得到。一个人生活在这个世界上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如果像两位流浪汉一样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等待的结果是一无所获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必定会生出孤立无援、恐惧幻灭、痛苦绝望的情结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如果现实中的人也是如此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那是怎样的悲剧。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67830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有所等待并不要紧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甚至是一件很不错的事情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说明心中还有愿景存在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还有希望可盼。那么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像公交车上的小男孩虽然等待的是一个残疾的母亲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很可能不能像其他健康母亲一样在生活上给他更多的照顾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但有母亲在就有母爱在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母子相依就会有幸福与温暖。这就是人间幸福的源泉。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更需要足够的沉静和耐性。可是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现代人生活的节奏越来越快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内心的浮躁情绪越来越强烈。火车变成了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公路变成了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餐饭变成了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抢购变成了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秒杀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一切都在提速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生活处处在演绎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风驰电掣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的飞进。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我们不妨暂停一分钟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温故一下《孟子》一书中那个宋国人的做法。宋国人担忧自家的禾苗长得不快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便走到地里直接用手把禾苗往上拔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禾苗不但没有长高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反而都很快地枯萎了。这就是人人皆知的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拔苗助长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的故事。那个宋国人可以看成追求快速度的反面教材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他就是沉不下心来等待禾苗自然生长。而如今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有多少这种不能等待时间的人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25075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无独有偶。从前有一个年轻人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渴望得到想得到的一切。一个小矮人得知他心急如焚的原因后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让他通过转动衣服上的纽扣来缩短时间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他如实照做了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果真实现了他心中的一个又一个的愿望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情人、房子、孩子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可是他不知道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在他转动纽扣时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时间正在以超出现实</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倍的速度飞逝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生命从他的身边急驶而过。本该是青壮年时期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他却已老态龙钟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衰卧病榻。到这样的地步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他连悔恨的精力都没有了。而如今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又还有多少这种不能等待幸福慢慢降临的人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让我们学会等待吧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鸟儿要等待天亮才会鸣唱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月亮要等待十五才会归圆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冰河要等待春天才会解冻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小溪要等待归入江海才能显出博大</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自然界的万物也需要等待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人类在万事面前更需要等待。家长要学会等待孩子慢慢成长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孩子要学会等待父母年迈后言行的迟缓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司机要学会等待人行道上步行的路人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路人要学会等待绿灯亮后才去横过公路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21100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有等待才有瓜熟蒂落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有等待才有云开日出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有等待才有花儿静开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连爱情只等五百年也只能擦肩而过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要等上一千年才有两情相悦。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男孩等母亲上公交车的故事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最终结果是让人欣慰的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因为全车的人都从抱怨中醒过来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在默默等待一个残疾母亲的到来。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此文由材料中小男孩等待残疾母亲的故事引出中心论点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有所等待是件幸福的事。接着引用《等待戈多》、拔苗助长、转动纽扣等材料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论据充足。作者的写作目的十分明确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针对性很强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直击现代人普遍存在的浮躁心理并加以批评与疏导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又结合现代生活中多数情况下总是追求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而无耐心等待的现象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写得入情入理。多用排比句式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有效地增强了表达力和说服力。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63742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山羊过独木桥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是为民学校传统的团体比赛项目。规则是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双方队员两两对决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同时相向而行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走上仅容一人通行的低矮独木桥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能突破对方阻拦成功过桥者获胜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最后以全队通过人数多少决定胜负。因此习惯上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双方相遇时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会像山羊抵角一样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尽力使对方落下桥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自己通过。不过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今年预赛中出现了新情况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有一组比赛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双方选手相遇时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互相抱住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转身换位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全都顺利过了桥。这种做法当场就引发了观众、运动员和裁判员的激烈争论。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相关的思考还在继续。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45401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本题是一个人性化与哲理色彩相结合的题目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立意有以下角度可供选择。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团结协作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互惠双赢。聪明的同学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独木桥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的残酷竞争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转化为互相抱住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转身换位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顺利通过。社会生活也是如此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在竞争日趋渗入每个角落的今天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怎样在竞争中寻找合作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在合作中求双赢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成为摆在人们面前的一个重要课题。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展现智慧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改变规则。规则都是人们因时、因地而制订的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它可能曾经是进步的、积极的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在社会发展当中起过推动作用的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时过境迁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它可能变成落后的、消极的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反而阻碍社会生活的发展。怎么办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我们不是规则制订者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可以在执行中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通过智慧改变规则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转化为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没有规矩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不成方圆。有规则是基础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守规是关键。规则一旦生效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作为社会生活的一员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都有责任、有义务不折不扣地遵守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做遵纪守法的好公民。如果面对规则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谁都可以根据自己或者当事双方的需求而改变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社会秩序就会陷入无序化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甚至带来难以控制的混乱。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72320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69509"/>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8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成功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成功之花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扎根在竞争合作的土壤上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玉立于创新思维的阳光中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才能绽放出惊艳的美丽。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变则通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通则久。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团结力量大。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指的是思维上的转变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即突破惯性模式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而团结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亦不仅仅是与队友的合作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更要与对手合作。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山羊过独木桥恰恰说明了这一点。虽然是在比赛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然而打破习惯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两队在竞争中合作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双双通过独木桥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实现了双赢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何乐而不为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创新与合作促成个人的成功。学习生活中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我们更多的是把同学们当成对手来看待。今天他比你多做出了几道题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多考了几分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明天你发奋要争这口气。看似动力十足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火药味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心情不爽。倒不如把所谓的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竞争对手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看成朋友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在学习中相互监督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相互鼓励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共同进步。由此观之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个人处世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只能打破思维定式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把对手看成朋友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才更有可能获取更大的舞台。虽说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其乐无穷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更是乐亦无穷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5628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创新与合作推动企业的发展。一个企业要想发展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势必少不了这两个关键词。前几年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香港与珠三角搞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前店后厂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在竞争中合作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相互弥补不足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迅速实现了现代化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成为我国对外开放前沿。近来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电商风靡全国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一笔笔的电子交易货款几何式暴涨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相关的产业亦发展迅猛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百度、京东、腾讯、天猫无一不是在转变传统思维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在与对手激烈竞争中合作形成产业链条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实现了规模效应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实现了利润最大化。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创新与合作同样铸成国家的崛起。随着我国综合国力的提高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中国威胁论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在西方兴起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东亚周边各国也有点沉不住气。我们的习总书记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提出了命运共同体理论。即我们与周边及世界各国的关系不是一成不变的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我们要打破传统的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与霸权相挂钩的思维观念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致力于和平崛起的新思想。我们与周边国家利益共生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息息相关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既是对手又是朋友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是一个统一的命运共同体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才能保证中国和平崛起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中华民族伟大复兴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46355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创新与合作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个人、企业与国家成功的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双响炮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少了两者任何一个成功都不是完美的成功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双管齐下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才是成功的至高境界。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此文有以下几个亮点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标题醒目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立意合题。标题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简洁醒目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立意合题。三个分论点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创新与合作促成个人的成功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创新与合作推动企业的发展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创新与合作同样铸成国家的崛起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中心突出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思想深刻。</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解题联题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结构严谨。能以个人、企业、国家三个层面选材谋篇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开篇点题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中间联题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结尾呼题。学子生活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家国风云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糅合一体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材料典型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内容丰实。</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语言流畅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书写认真。考生围绕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娓娓道来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有时运用比喻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有时引用名句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充分显示出考生老练、娴熟的语言功底。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401637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5649"/>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也</a:t>
            </a:r>
            <a:r>
              <a:rPr lang="zh-CN" altLang="zh-CN" sz="2200">
                <a:solidFill>
                  <a:srgbClr val="000000"/>
                </a:solidFill>
                <a:latin typeface="Times New Roman" panose="02020603050405020304" pitchFamily="18" charset="0"/>
                <a:cs typeface="Times New Roman" panose="02020603050405020304" pitchFamily="18" charset="0"/>
              </a:rPr>
              <a:t>可以从具体材料切入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太空授课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精准扶贫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结合自己的人生经历和体会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向下一代青年讲述自己的成长时代。除此之外</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年和</a:t>
            </a:r>
            <a:r>
              <a:rPr lang="en-US" altLang="zh-CN" sz="2200">
                <a:solidFill>
                  <a:srgbClr val="000000"/>
                </a:solidFill>
                <a:latin typeface="Times New Roman" panose="02020603050405020304" pitchFamily="18" charset="0"/>
                <a:cs typeface="Times New Roman" panose="02020603050405020304" pitchFamily="18" charset="0"/>
              </a:rPr>
              <a:t>2035</a:t>
            </a:r>
            <a:r>
              <a:rPr lang="zh-CN" altLang="zh-CN" sz="2200">
                <a:solidFill>
                  <a:srgbClr val="000000"/>
                </a:solidFill>
                <a:latin typeface="Times New Roman" panose="02020603050405020304" pitchFamily="18" charset="0"/>
                <a:cs typeface="Times New Roman" panose="02020603050405020304" pitchFamily="18" charset="0"/>
              </a:rPr>
              <a:t>年两个时间节点的设定也为这场对话提供了广阔的生发空间。</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年和</a:t>
            </a:r>
            <a:r>
              <a:rPr lang="en-US" altLang="zh-CN" sz="2200">
                <a:solidFill>
                  <a:srgbClr val="000000"/>
                </a:solidFill>
                <a:latin typeface="Times New Roman" panose="02020603050405020304" pitchFamily="18" charset="0"/>
                <a:cs typeface="Times New Roman" panose="02020603050405020304" pitchFamily="18" charset="0"/>
              </a:rPr>
              <a:t>2035</a:t>
            </a:r>
            <a:r>
              <a:rPr lang="zh-CN" altLang="zh-CN" sz="2200">
                <a:solidFill>
                  <a:srgbClr val="000000"/>
                </a:solidFill>
                <a:latin typeface="Times New Roman" panose="02020603050405020304" pitchFamily="18" charset="0"/>
                <a:cs typeface="Times New Roman" panose="02020603050405020304" pitchFamily="18" charset="0"/>
              </a:rPr>
              <a:t>年分别是两代青年进入成年的开端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也是他们各自与祖国、与时代一起追梦的起点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揭示了两代青年所面临的共同际遇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2020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2035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世纪宝宝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的追梦、圆梦之旅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也是下一代青年的出发、成长之旅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暗示了两代青年的人生交集。在留待</a:t>
            </a:r>
            <a:r>
              <a:rPr lang="en-US" altLang="zh-CN" sz="2200">
                <a:solidFill>
                  <a:srgbClr val="000000"/>
                </a:solidFill>
                <a:latin typeface="Times New Roman" panose="02020603050405020304" pitchFamily="18" charset="0"/>
                <a:cs typeface="Times New Roman" panose="02020603050405020304" pitchFamily="18" charset="0"/>
              </a:rPr>
              <a:t>2035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岁青年阅读的文章中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立足于二者的共同际遇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考生既可以畅想自己在</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2035</a:t>
            </a:r>
            <a:r>
              <a:rPr lang="zh-CN" altLang="zh-CN" sz="2200">
                <a:solidFill>
                  <a:srgbClr val="000000"/>
                </a:solidFill>
                <a:latin typeface="Times New Roman" panose="02020603050405020304" pitchFamily="18" charset="0"/>
                <a:cs typeface="Times New Roman" panose="02020603050405020304" pitchFamily="18" charset="0"/>
              </a:rPr>
              <a:t>年之间的追梦、圆梦之旅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也可以想象对方从</a:t>
            </a:r>
            <a:r>
              <a:rPr lang="en-US" altLang="zh-CN" sz="2200">
                <a:solidFill>
                  <a:srgbClr val="000000"/>
                </a:solidFill>
                <a:latin typeface="Times New Roman" panose="02020603050405020304" pitchFamily="18" charset="0"/>
                <a:cs typeface="Times New Roman" panose="02020603050405020304" pitchFamily="18" charset="0"/>
              </a:rPr>
              <a:t>2035</a:t>
            </a:r>
            <a:r>
              <a:rPr lang="zh-CN" altLang="zh-CN" sz="2200">
                <a:solidFill>
                  <a:srgbClr val="000000"/>
                </a:solidFill>
                <a:latin typeface="Times New Roman" panose="02020603050405020304" pitchFamily="18" charset="0"/>
                <a:cs typeface="Times New Roman" panose="02020603050405020304" pitchFamily="18" charset="0"/>
              </a:rPr>
              <a:t>年开始的追梦、圆梦之旅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还可以从比较的角度对二者的追梦、圆梦之旅进行想象和思考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立足于二者的人生交集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考生既可以想象两代人在</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2035</a:t>
            </a:r>
            <a:r>
              <a:rPr lang="zh-CN" altLang="zh-CN" sz="2200">
                <a:solidFill>
                  <a:srgbClr val="000000"/>
                </a:solidFill>
                <a:latin typeface="Times New Roman" panose="02020603050405020304" pitchFamily="18" charset="0"/>
                <a:cs typeface="Times New Roman" panose="02020603050405020304" pitchFamily="18" charset="0"/>
              </a:rPr>
              <a:t>年之间共同的生活情景和时代感受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也可以想象两代人从</a:t>
            </a:r>
            <a:r>
              <a:rPr lang="en-US" altLang="zh-CN" sz="2200">
                <a:solidFill>
                  <a:srgbClr val="000000"/>
                </a:solidFill>
                <a:latin typeface="Times New Roman" panose="02020603050405020304" pitchFamily="18" charset="0"/>
                <a:cs typeface="Times New Roman" panose="02020603050405020304" pitchFamily="18" charset="0"/>
              </a:rPr>
              <a:t>2035</a:t>
            </a:r>
            <a:r>
              <a:rPr lang="zh-CN" altLang="zh-CN" sz="2200">
                <a:solidFill>
                  <a:srgbClr val="000000"/>
                </a:solidFill>
                <a:latin typeface="Times New Roman" panose="02020603050405020304" pitchFamily="18" charset="0"/>
                <a:cs typeface="Times New Roman" panose="02020603050405020304" pitchFamily="18" charset="0"/>
              </a:rPr>
              <a:t>年以后开始的共同追梦历程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还可以想象两代人在共同时代里的差异乃至分歧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深入思考关于成长和追梦的话题。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20537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不少人因为喜欢动物而给它们喂食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某自然保护区的公路边却有如下警示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给野生动物喂食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易使它们丧失觅食能力。不听警告执意喂食者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将依法惩处。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9627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作文材料叙述简明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包含了新材料作文的常规要素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不同的当事者角色提供不同的立意角度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反复强调的词语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喂食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又对材料进行相应的限制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进行了有效的提示。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立意大致可以有三个角度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即喂食者、野生动物、兼顾二者立场。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角度一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喂食者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的角度看问题。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因喜欢而喂食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野生动物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丧失觅食能力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三个点应重点关注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其中包含了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喂食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行为产生的原因和后果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也指出对象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野生动物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而非被圈养的动物。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喂食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一词具有广泛而深刻的寓意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既可指生活上的过度照顾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也可指学习上的强行灌输。从这个角度出发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可以联系社会中普遍存在的教育问题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如因个人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而忽视对象实际和内心诉求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违背自然规则揠苗助长的行为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家长对孩子的溺爱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教育者的填鸭式教育等。从文体上看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可以对有所感知的典型的生活情状进行描述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用生动形象的文学笔触再现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促人思考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促人警醒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可透过现象看本质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剖析问题的内在原因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以理服人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并提出解决问题的方法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展现青年人应有的思考与担当。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34504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54442"/>
          </a:xfrm>
          <a:prstGeom prst="rect">
            <a:avLst/>
          </a:prstGeom>
        </p:spPr>
        <p:txBody>
          <a:bodyPr>
            <a:spAutoFit/>
          </a:bodyPr>
          <a:lstStyle/>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角度二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野生动物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的角度看问题。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野生动物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因喂食而丧失觅食能力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是立意的关注点。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野生动物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的特性是生存于野外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须自己觅食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自由生长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被喂食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被喜爱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被喂食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丧失觅食能力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。由此可以联想到现实中有的孩子在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的名义下的成长状况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缺少自由成长空间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依赖成性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心智、人格发展不够健全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生活技能、学习能力弱化甚而丧失等。也可联想到自然法则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万物的存在与发展有其特定的规律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必须遵循一定的法则。从写作上看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可以记述描写自己的成长经历和体验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抒发质朴真情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也可对师长及社会表达自我的成长意愿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拒绝溺爱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拒绝依赖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拒绝干扰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自立自强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觅食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或以情动人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或以理服人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也可从旁观者角度出发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对社会现象进行原因剖析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亦可由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野生动物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推及自然万物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把目光投向更广阔的世界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思考更深刻的哲理问题。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角度三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从材料整体出发综合看问题。把握材料的因果关联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可以综合谈论教育与成长的问题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亦可就公民的文明素质问题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尤其是主动遵守法规的问题发表看法。文明素质是一个宽泛的话题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也是一个社会热点问题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不得抛开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喂食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这一具体事件而任意阐发。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06531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轻点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我喜欢那俶尔远逝、往来翕忽的灵动小鱼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但我不能将其捧于手心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去疼爱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因为清水卷石才是它们的家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我喜欢那伴霞高飞、翩翩起舞的白鹤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但我不能将其拥抱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因为雨霁晴空才是它们的天堂。我只能站在远方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观望它们的畅游、翱翔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并提醒同样爱它们的人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不少人以爱之名给动物喂食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殊不知长此以往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却使动物因丧失了觅食能力而终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有自然保护区的警示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违者严惩。这固然是一种警示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然而也给人一种思考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尊重自然规律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不以爱之名去伤害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人与自然方能和谐相处。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81409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请尊重自然规律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请理智地温柔。犹记得</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月石家庄市民放生活动中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众多放生者从市场上购买千条蛇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去山野放生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导致了附近村民与蛇的矛盾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众多蛇因此丧生。也许放生活动本是一种慈悲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却因不理智而酿为灾难。所谓过犹不及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那放生者对自然的盲目深爱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使众多生灵匆匆被灭。放生无错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方式却有错。正如爱本无错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爱得过度却酿成悲伤之果。因此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我们对自然的喜爱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应当在遵循自然规律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尊重生灵并尊重自己的前提下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理智地表达。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以目光示我希冀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胜过将拥抱化为牢笼。艺人胡歌与团队去西藏守护斑头雁飞渡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此过程中曾有数只小雁无力起飞而死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有人指责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团队不帮助这些雁以致其死亡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胡歌却答道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所谓守护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便是阻止人类自以为是的帮助。自然的优胜劣汰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并非熬过起点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就不会消失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它们现在获救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那以后呢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过度给予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也许是一种剥夺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剥夺了生命远行的权力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更剥夺了生命高飞的能力。因此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我们应当审慎地去爱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切勿将爱铸成禁锢生灵的钢铁牢笼。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26535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请以尊重为自然礼赞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请以敬畏为生命讴歌。袋鼠宝宝被生下后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要凭借自己那软弱无力的小小身躯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爬进母亲的育儿袋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而母亲会抛弃那些无力自行爬入的孩子。这便是自然选择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是不变的法则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请尊重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勿以爱之名去伤害。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挪威诗人耶可布森写过一首诗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那海浪、山川、万物并不属于人类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人类应怀着敬畏和尊重去爱自然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而不是野蛮地拥抱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疯狂地占有。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我爱那碧如丝绸、随风蹁跹的柳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可我不折断它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我爱香远益清、亭亭净植的荷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可我不采摘它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我爱那精灵古怪、稚嫩脆弱的雏鸟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可我不抚摸它。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自然的美丽需要尊重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而不是爱得锣鼓喧天。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6052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当我们怀着一颗尊重的心观看世界时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万物有灵且美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而文章也因情怀而动人。作者笔下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灵动小鱼、想象中的舞者白鹤、艰难求生的幼袋鼠等是如此和谐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轻点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是作者温情脉脉的提示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也是思考和情感最好的表达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文章以此为主线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将事与理融为一体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脉络清晰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叙事恰当丰富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说理严谨有力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语言简练生动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情动于衷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读来让人信服。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77457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全国大纲卷</a:t>
            </a:r>
            <a:r>
              <a:rPr lang="en-US" altLang="zh-CN" sz="2200">
                <a:solidFill>
                  <a:srgbClr val="000000"/>
                </a:solidFill>
                <a:latin typeface="Times New Roman" panose="02020603050405020304" pitchFamily="18" charset="0"/>
                <a:cs typeface="Times New Roman" panose="02020603050405020304" pitchFamily="18" charset="0"/>
              </a:rPr>
              <a:t>,21,60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农民工老王突发胃穿孔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被送进医院。为救治这名贫困患者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医院开通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绿色通道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给他做了手术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又进行了十天治疗。虽然老板主动送来</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老王仍欠下</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多元医药费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而医院默许他出了院。老王刚一康复就回到了工地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哪怕打工还钱再难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我也得努力。是医院和老板救了我。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可欠款还是像石头一样压在他心上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老王鼓足勇气找到医院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说出了想在医院打工抵债的心思。院方深受感动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聘他为陪检员。老王也特别敬业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作为曾经的患者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他格外懂得怎样帮助病人。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131145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材料的内容说的是农民工老王突然得病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在医院和老板的帮助下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终于脱险。为了还欠下的医药费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老王到医院打工抵债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在医院工作的时候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他特别敬业。这个材料来自现实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时效性很强。审题时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就可找到立意的突破口。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其一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从材料整体立意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考生一般会得出如下观点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仁、义、诚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传递社会正能量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传递爱心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传递善意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人人互爱互助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共创和谐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其二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知恩图报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回馈社会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诚信为本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敢于担当。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其三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从医院的角度立意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医者仁心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以人为本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治病救人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义不容辞。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其四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从老板的角度立意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仁义为重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能帮就帮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关爱员工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体恤下属。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72480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报之以琼瑶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投我以木桃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报之以琼瑶。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我们很早就被教育过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要记得别人的好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并把此话铭记于心。别人给你的爱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是心纸上一处无私与善良的墨迹。我们感激地捧过这缕春风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这滴甘露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这抹阳光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怀着感恩上路。摘一朵陌上花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送于倾心帮助你的人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温暖如此。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回报以琼瑶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如细雨蓼花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装饰别人的纯洁的梦。犹记唐代书生崔桐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上京赶考时不慎遭遇抢劫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盘缠被洗劫一空。走投无路的他被一老汉瞧见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老汉看他可怜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便让他填饱肚子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又给了他点儿碎银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资助他赴考。崔桐感激不尽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而在他考中之后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他带着钱财去老汉家道谢。甚至在老汉死后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他也时常去看望老汉一家。记住别人的好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真诚如崔桐者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不失为道德的典范了。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无论千山暮雨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乱红如雨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我们犹记来时路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对为我们展露笑颜的小野花报以感激。如此铭记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暖意长流一生。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807840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新世纪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新梦想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新中国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致中国新青年的一封信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亲爱的中国青年们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你们生在一个伟大的时代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在你们尚未出生时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中国已有世界最高互联网普及率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在你们牙牙学语时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中国已全面建成小康社会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在你们长大成人之时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社会主义已迈向新纪元。伟大的时代给了你们机遇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你们也肩负着伟大时代的梦想与使命。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请铭记过去。</a:t>
            </a:r>
            <a:r>
              <a:rPr lang="en-US" altLang="zh-CN" sz="2200">
                <a:solidFill>
                  <a:srgbClr val="000000"/>
                </a:solidFill>
                <a:latin typeface="Times New Roman" panose="02020603050405020304" pitchFamily="18" charset="0"/>
                <a:cs typeface="Times New Roman" panose="02020603050405020304" pitchFamily="18" charset="0"/>
              </a:rPr>
              <a:t>2008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2022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张家口冬季奥林匹克运动会</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天宫一号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首次太空授课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精准扶贫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的推动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这些离你们已很远的辉煌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是无数前辈夜以继日地辛勤付出铸就的。多难兴邦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汶川大地震悲痛背后的家国大爱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映秀人民跌倒后奋起的不屈精神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都是生长在阳光下的你们所拥有的精神财富。无论欢笑与泪水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你们都要铭记这个伟大时代沉痛却辉煌的过去。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059915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林海音曾说过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你们是吃饭长大的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读书长大的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也是在爱里长大的。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诚如此话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我们在别人的爱里被呵护着长大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回报是做人的本能。像《基督山伯爵》的唐泰斯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即使仇恨的种子在萌发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他从来未让它们侵占善良种子的土地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对曾经有恩于他的船主报恩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解救了船主的女儿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并最后把财富留给他们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《百年孤独》的作者加西亚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马尔克斯在得到诺贝尔奖后不忘曾经对他有恩的房东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拿着稿费登门道谢</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这么多人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一直在践行知恩图报的古训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我们还有什么理由去忘记别人的好呢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我们难道还能不立即背起春光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回报那些善良、可亲可爱的人吗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报之以琼瑶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是塑造我们人格的养料。所以我们应该学习钱钟书夫妇大喊萧乾夫妇恩人的精神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予他人一句真诚问候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我们应该学习乔冠华至死不忘金岳霖资助他出国再造之恩的真诚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留给帮助自己的人一缕玫瑰芳香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我们更应该像那些被刘盛兰老人资助过的学生回来探望他一样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给背后无私的人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一个温暖的拥抱。我们不负恩情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学会像草木感激风月雨露一样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感激岁月前行途中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给我们心灵一抹宁静的人们。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71311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然而事实上总有人忘记曾经的美好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自私地活在自己做的茧子里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渐渐颓败。如某名人不感恩国家的培养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硬是一意孤行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在马路上留下生命的黑点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如某些高官不感恩国家的培养信任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孤注一掷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在钱财中迷失自我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终酿恶果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我们摒弃自私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我们需要感激前行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才能成为健康而有道德之人。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是什么悄悄地来了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又悄悄地走了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却在心中留下了倾城歌唱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是别人的善良与恩情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如雨滋润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如月温婉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如花芳香。我们记住那抹彩虹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报人以琼瑶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并由衷地希望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多一点感恩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多一点晨光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17469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这是一篇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中规中矩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常态化的考场优秀作文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考生用他丰富的材料去证明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报之以琼瑶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用他富有情感的语言去抒发思想感情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一、紧扣材料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立意精准。文章开头化用古诗词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报之以琼瑶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含义隽永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且一线贯穿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统领全文。二、文章内容充实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用例丰富典型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既有崔桐的详例阐述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也有像唐泰斯、马尔克斯、钱钟书夫妇等略例排比。叙议结合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正反对比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论证方法多样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说理深刻。更可贵的是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考生能拓宽思路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联系社会现实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有自己的独到见解。三、全文思路清晰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处处点题、照应。行文流畅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句式错落有致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语言质朴不失文采。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531310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,23,60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根据自己的感悟和联想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窗子就是一个画框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从窗子望出去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就可以看见一幅图画。有人看到的是雅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有人看到的是俗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有人看到的是闹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有人看到的是静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选准角度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自拟题目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除诗歌外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文体特征鲜明</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14658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这是一则材料作文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从日常生活中最常见的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通过提示不同的人透过窗看到的不同风景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设置作文的突破点。考生应运用发散思维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多角度全方位地思考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的含义。你喜欢静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你就可以写静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你喜欢热闹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你就可以写热闹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你喜欢雅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你就可以写雅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你喜欢俗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你就可以写俗。联系生活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充分发挥想象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解读其含意。考生应多从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能看到不同的风景。人们总是有着不同的情感和立场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虽然是看相同的事物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却有着不同的感受。也可以从哲学角度思考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写一篇议论文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事物是辩证的、发展的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每个人通过不同的判断和推理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可以得出不同的观点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因此看事情要探究事物的本质。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18654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我心自有云白山青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叔本华说过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从青年人的角度看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生活是一曲欢快的协奏曲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从老年人的角度看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生活是一汪寂静的死水。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角度不同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心态不同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我们所看到的也不同。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窗子是一个画框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从窗子望出去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就可以看见一幅图画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这图画是虚幻的现实。内心云白山青的人在喧闹中看到的也是寂寞的美好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内心乌云密布的人在文雅中看到的都是低俗的趣味。要从画框中望这个世界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首先需收拾好自己的心态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用冷静的哲思与美好的遐想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还现实这幅画本来的美好</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5230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近代著名学者金岳霖先生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一生钟情于林徽因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但他的爱坦坦荡荡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朋友与当事人都知道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他不学心碎浪子远走他乡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也不学乡里霸王强拆鸳鸯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而是在林徽因身旁默默守望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这一守便是一生。旁人可能看到的是金岳霖一生的孤单寂寞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是林徽因的不识才子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其实从金岳霖的眼中去望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没有比这更加美好的了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他抵住了诱惑稳稳地站在属于自己的角落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这才让美得以持久。守住自己的本心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你从窗子里望见的图画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一定被涂上了最美丽的色彩。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去望这个现实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这是生活的本质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你我都去望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生活这幅画面却截然不同。你我望孤独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望见的是满目的黑色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而村上春树望孤独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却将之视为熟悉的朋友。也许村上春树洞悉了人生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他并不将孤独视作洪水猛兽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而是用一种玩味的笔调给我们望见的黑色涂上了美丽的颜色。在村上春树的眼中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生活不可变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只有心态可变。图画不可变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只有看画人的心情可变。那何不调整自己的心态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跳出人生最瑰丽的舞步呢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61395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在这个万般千态的浮世绘中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在错乱复杂的名利场里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我们容易在无端的狂热中迷失方向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在无谓的竞争中迷失自己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其实人生如梦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年华似雪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梦醒了雪停了我们将一无所有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我们看到的窗子外的图画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不是眼中所见而是心中所悟的。只有守住我们的本心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用澄澈的心去看现实的画卷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才能感悟生活的美好色彩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踏破这冷酷梦境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走出这无涯雪场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回到那正确的道路上。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任世事无端变幻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我心自有云白山青。守住内心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弘一法师方能发出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华枝春满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天心月圆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三毛方能在丈夫死后仍拥抱寂寞。《菜根谭》有言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世人动曰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尘世苦海</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殊不知世间花迎鸟笑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世亦不尘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海亦不苦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彼自苦其自心尔。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让我们用积极的心态面对这个现实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用心灵的画笔遮住现实中不完美的画面。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我心自有云白山青。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37260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本文在论证过程中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不仅例证丰富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而且能够及时生发紧扣论点的议论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即如第三段考生巧用金岳霖钟情林徽因这一素材引申发掘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寂寞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的背后发掘到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的坚守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从而巧妙地论证了中心。文章首尾巧用叔本华、弘一法师等人名言警语点扣中心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开头引用叔本华之语点明中心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结尾则用弘一法师及《菜根谭》箴言圆合中心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言尽意永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也使得文章见地高超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不落俗套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让考生的思想在字里行间闪光。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34071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,24,60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黑白胶片的时代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照片很少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只记录下人生的几个瞬间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在家人一次次的翻看中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它能唤起许多永不褪色的记忆。但照片渐渐泛黄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日益模糊。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数码技术的时代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照片很多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记录着日常生活的点点滴滴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可以随时上传到网络与人分享。它从不泛黄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永不模糊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但在快速浏览与频繁更新中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值得珍惜的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也可能被稀释。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文体不限。</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不得套作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5598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请把握当下。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不在对过往的歌功颂德中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不在对未来的随意畅想中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而在当下的实干中。新时代的你们的梦想肯定和当初的我们大不相同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但作为一个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我可以负责任地告诉你们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无论拥有多么宏大的理想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只要你们紧跟时代步伐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付出全部努力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把握当下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你们的梦想就会发光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人生也会随之熠熠生辉。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请展望未来。展望未来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不是进行天马行空的幻想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而是追求立足于现实的梦想。如今的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电动汽车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量子通信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在二十年前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只是工程师们畅想的蓝图。那时的他们根据所学知识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怀揣对美好生活的希望构建了未来的图景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并为之奋斗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终于创造出了他们的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我们的现在。所以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请把梦想画入未来的蓝图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用知识与汗水展望未来吧。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682353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审题方面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作文材料隐含了对科技与人的关系的探讨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从考生熟悉的生活题材切入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陈述了照相技术的发展给人们生活及情感体验带来的改变与影响。材料富有辩证意味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内涵丰富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具有一定的开放性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给考生提供了较大的写作空间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审题没有难度。写作时既可以对两段材料表达看法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结合照相以及科技与人的关系进行思考和联想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也可以在相似的科技与人的关系背景下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以一段材料为重点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结合自身的经验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围绕照相技术与分享方式、情感体验等展开讨论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还可以在材料的基础上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选择其他能反映科技与人关系的材料展开联想与想象</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828048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选材立意方面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题目本身没有太明显的价值判断的倾向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考生可以在价值观这个层面上多角度立意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不一定要跟着社会的潮流来判断。考生可以从黑白胶片、数码技术任一角度发表看法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也可以紧扣材料含意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从传统与现实的角度出发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将思维的触角或伸向传统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注重文化内涵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写出作文的厚重感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或抚摸现实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暗合时代潮流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写出作文的现实性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还可以从一个人情感记忆的角度来写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不论是偏向新的或是旧的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只要能合理地表达情感都可以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有时新的也会有很浓烈的情感记忆。写作时要注重人文性和思辨性。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297476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记忆中的微光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家里有几本厚厚的旧相册。每次闲来无事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或逢思亲佳节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家里人总会从大大小小的柜子里找出一本本相册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摊开在床上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小心翼翼地翻动着。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奶奶总是会拉着我的手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翻起那张最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的照片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一个慈祥和蔼的干瘦老人坐在长板凳上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拘谨且略羞涩地看着镜头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旁边是个意气风发的小伙子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跷着二郎腿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大大咧咧地笑着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露出一口白灿灿的牙。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那是爷爷与父亲的合影</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89551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这张照片年纪可比我大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有不少褶皱的相片早已泛黄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但还能记得那十多年前的情景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张贴在灰暗墙壁上的毛主席的画像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还有这对父子身后的老式黑白电视机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推开的浅茶色玻璃窗露出了屋外人家的点点灯火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映照在老人深邃眼眸中的白炽灯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十多个春秋了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那盏灯依然亮着。爷爷在我出生一年多后就因糖尿病去世了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而这深深浅浅的灯光、目光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成了我对爷爷唯一的印象。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我握着奶奶粗糙干瘦的手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她常常会讲起当年的艰苦岁月。她早已失去了往日光泽的眼睛默默地盯着照片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溢出两行浑浊的泪来。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还有那一张张父母年轻时的照片。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年轻男人自信张扬的笑容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光线里凸起的喉结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背后如浪起伏的稻子。那个青涩质朴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扎着两根麻花辫的女子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羞答答地抿着嘴笑着。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像是忽然之间被一双大手拧开了我记忆与想象的阀门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那一个个我不曾触及的日子不停地冲刷着我的脑海。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30863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父亲初下广东时才十七八岁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独在异乡举步维艰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睡过桥洞躺过大街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躲过城管吃过泡面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一分钱恨不能掰成两半花。偶尔他也会跟我提起那段岁月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然后又会浅浅一笑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仿佛那是发生在别人身上的困难。只有父亲鬓角稀疏的白发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还有日益增多的皱纹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默默地诉说着当年的艰难与不堪。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我无法想象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一个乡下来的怯生生的小女孩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是怎么在人潮汹涌的火车站找到前来接站的老乡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一个有着湘南口音的姑娘是怎么在繁华喧闹、不断发展的城市中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渐渐成长。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日月如梭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有些记忆渐渐隐去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成为黑白照片上模糊泛黄的角落。有些却在时光的洗涤中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越洗越清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像是爷爷眼神中的微光。岁月艰难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温馨依然萦绕在身边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至今挥之不去。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时光如一双大手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总在我们不经意间按下了快门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定格了所有画面。那一张张承载了酸甜苦辣、喜怒哀乐、悲欢离合的旧相片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永远在我的记忆里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闪烁着光芒。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59901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家中的几本厚厚的旧相册被家里人永远珍藏着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小心翼翼地翻动着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其中有爷爷与父亲的合影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有父母年轻时的照片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文章以老照片为线索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讲述了家族发展的悲欢离合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深刻地诠释演绎了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老照片能唤起许多永不褪色的记忆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全文语言朴实平易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细节描写十分突出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像是爷爷眼神中的微光。岁月艰难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温馨依然萦绕在身边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至今挥之不去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饱含深情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实属难得。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文章中爷爷周围那充满时代感的摆设、父亲母亲曾经青春靓丽的形象被刻画得尤其生动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活灵活现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照片承载着家族的记忆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照片散发着永恒的光芒。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58015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,19,70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根据以下材料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选取角度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没有什么是不朽的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只有青春是不朽的。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青年人不相信有朝一日会老去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这种感觉其实是天真的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我们自欺欺人地抱有一种像自然一样长存不朽的信念。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审题方面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青春不朽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青春易逝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两种不同的看法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写作的指向比较明确。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选材立意方面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青春不朽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青春易逝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只要自圆其说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说出道理来就行。从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青春不朽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年龄概念上的青春虽然逝去了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但精神意义上的青春是永远不会逝去的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只要你保持热情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怀有理想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不断进取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重视修养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那么青春将永远伴随着你。从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青春易逝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应强调年轻人要有朝气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只要保持一颗年轻的心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就永远不会老去。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23001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结构方面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写议论文可采用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什么是青春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为什么青春不朽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易逝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怎样才能使青春不朽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既然青春易逝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我们应该怎样珍视青春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方面应有所侧重。如果考生能写出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易逝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的转化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文章就显得更加深刻透彻。写记叙文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可以从自己的生活经历中选材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写自己的青春故事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也可从他人入手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写父辈、祖辈的青春故事。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54707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548680"/>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落叶纷飞春有时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我在年轻时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看到蜂或蝇子停在一个地方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被什么给吓吓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便即刻飞去了。但飞了一圈又回到原地点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便以为这很可笑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也很可怜。可不料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现在我自己也飞回来了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兜了一点小圈子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失意的吕纬甫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如此尖刻地嘲讽自己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于消沉颓唐中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让生命渐渐腐朽。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读《在酒楼上》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我能感受到主人公背后隐藏着鲁迅内心的彷徨与荒凉。人在年轻时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总相信青春不朽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却在追寻中发现不少东西正在朽去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旧日的梦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正义的情怀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汹涌的</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浓浓的人情味</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生命的历程是否就这样伴随着无谓的朽去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重复着蜂子和蝇子飞旋似的悲剧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真的没有什么是永不腐朽的吗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起了秋天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落叶的季节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自古逢秋悲寂寥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秋天的萧索和凄清也许就和这落叶有关吧。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夜深风竹敲秋韵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万叶千声皆是恨。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我看到了一个在落叶中孤独无助的怨妇。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无边落木萧萧下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不尽长江滚滚来。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诗人在苍凉空阔的秋景中抒发韶光易逝壮志难酬的悲伤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道尽多少哀怨、凄凉。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357164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但其实落叶也好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落花也罢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这都是一种自然现象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每当一片叶子颓然腐朽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总有另一片叶子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等待生出。冬去春来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枝丫上纷纷绽出新绿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叶子成就蓊蓊郁郁的绿荫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叶子洗尽铅华终于将最后一点色彩耗尽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叶子的一生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虽只有短短的二百多天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但都有过阳光下哗哗啦啦的欢笑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也有过风雨中哆哆嗦嗦的不安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有过一生青涩的惨绿光阴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也有过红于二月花的绚烂岁月。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正是一些东西的腐朽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才造就生命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大自然的生生不息。朽与不朽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本不该界限分明。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我相信时间带不走一切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也许它只是把我们朽去的东西埋在了一个地方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只是我们忘了藏宝的地点。也许在一次偶然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我们不经意间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碰对了密码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那些朽去的便会飞出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向我们展示不朽的所在。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何人不是如此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因为童年朽去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我们才明白童真不朽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因为岁月朽去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我们才明白生命的意义不朽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共同蕴含的爱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永不腐朽。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70698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谈到这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你可能认为我还不够设身处地。那我告诉你一个秘密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写下这封信时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我正处于和你们一样的年纪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我眼中的辉煌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墨子上天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蛟龙入海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复兴号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也郑重在此立下誓言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铭记过去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把握当下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展望未来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在我的青春岁月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做属于我的时代的新青年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开拓我梦中的新中国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希望我、无数个我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能成为你们新青年的榜样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也希望你、你们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共筑新中国的辉煌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奋起吧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奋起吧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这是一篇热情洋溢的书信体作文。好作文是用真情凝聚而成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用灵性灌溉而成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用智慧创造而成的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会让读者陶醉其中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回味无穷。这篇文章用书信的形式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融入自己的真情实感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通过与未来青年的对话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全面展示了中国自</a:t>
            </a:r>
            <a:r>
              <a:rPr lang="en-US" altLang="zh-CN" sz="2200">
                <a:solidFill>
                  <a:srgbClr val="000000"/>
                </a:solidFill>
                <a:latin typeface="Times New Roman" panose="02020603050405020304" pitchFamily="18" charset="0"/>
                <a:cs typeface="Times New Roman" panose="02020603050405020304" pitchFamily="18" charset="0"/>
              </a:rPr>
              <a:t>2000</a:t>
            </a:r>
            <a:r>
              <a:rPr lang="zh-CN" altLang="zh-CN" sz="2200">
                <a:solidFill>
                  <a:srgbClr val="000000"/>
                </a:solidFill>
                <a:latin typeface="Times New Roman" panose="02020603050405020304" pitchFamily="18" charset="0"/>
                <a:cs typeface="Times New Roman" panose="02020603050405020304" pitchFamily="18" charset="0"/>
              </a:rPr>
              <a:t>年以来取得的辉煌成就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表达了作为中国人的自豪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并嘱托未来青年要继续实现中国梦。全文没有华丽的辞藻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但是立意深刻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角度新颖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是一篇不可多得的满分作文。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58649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失意的吕纬甫虽然不再做梦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但作为他另一个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的鲁迅仍在继续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四处追寻他的梦想。战斗着的鲁迅无畏于一些东西的朽去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那些在战斗时朽去的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必将化为宝贵的人生历练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融进血液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永远不会再朽去。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在鲁迅的生命画上句号时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在得与失构筑的网格里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诞生了一颗不朽的心灵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他影响着中国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与大地母亲融在一起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静候春的佳音。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生命朽去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秋天的叶子不可逆转地落下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生命的枯败朽去是一个铁律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但朽去又只是生命轮回的一个节点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其中蕴含着不朽。文章由人及物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再由物及人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物人合写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辩证阐述了生命朽与不朽的关系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表现了思维的深度与品质。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15270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,21,60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一位表演艺术家和一位剧作家就演员改动剧本台词一事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发表了不同的意见。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表演艺术家说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演员是在演戏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不是念剧本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可以根据表演的需要改动台词。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剧作家说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剧本是一剧之本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体现了作者的艺术追求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如果演员随意改动台词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就可能违背创作的原意。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不得透露个人相关信息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书写规范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正确使用标点符号。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5262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材料作文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每一个观点都可以作为写作切入的角度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但正反对比型的观点最佳的立意角度还是辩证分析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即将两种不同的观点加以对比分析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从中找出最佳切入角度。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仔细分析材料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可知表演艺术家和剧作家之间其实不存在本质上的分歧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表演艺术家说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可以根据表演的需要改动台词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剧作家说不能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随意改动台词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都没说绝对不能改和绝对需要改。如何对待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关键在于剧作家和表演艺术家要从实际出发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充分尊重和理解对方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并能充分地交流与沟通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最后形成一致意见。这是最好的处理方式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也体现了对艺术创作规律的尊重。所以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事实、对方、艺术规律等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剧本、对方、艺术规律等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加强交流与沟通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都可以作为写作切入的角度。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如果从表演艺术家的角度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勇于创造、适度创造、大胆突破规则、追求艺术创造的境界等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、剧作家的角度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尊重创作规律、善于接受别人意见、坚守、尊重规则等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切入也可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但要得高分不容易。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45829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交流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偶有接触一点演艺圈的信息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发现有一种让人感到奇怪的现象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演员与编剧一直在上演大战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演员要求改剧本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而编剧坚决不允许有任何的改动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商讨是必要的。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演员演戏需要情感的投入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有时为了表演的需要改动台词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而编剧写剧本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更是自己辛苦劳动的成果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如果遇上被改动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会生出一种自己的创作受到质疑的情感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并且更不希望违背了创作的原意。其实无论是演员还是编剧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两者都是在为了一部优秀的作品而努力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只要作品变得优秀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无论哪方退让都是合乎情理的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怕就怕在各有私心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演员会想自己拥有了改动剧本的权力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自己就是大腕了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光芒万丈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改剧本这件事是多能体现自己的个性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编剧会认为改动就是在挑战其权威。当双方的目标统一于一部优秀作品的诞生时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个人的情感因素便可完全忽略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两个看似对立的群体便可和睦相处。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39270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不仅是演员与编剧存在着种种矛盾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其实许多团队之间都存在着这样的问题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我们就有强调合作与团结的必要性了。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一个合唱团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每个人都有自己负责的那个声区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如果有人不满合唱淹没了自己的才华改动自己所负责的那个声区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后果可想而知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个人才华尚未展现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整个表演以失败告终。有时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在团队合作中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适时收起自己的私心与锋芒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只为共同的目标而努力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若有异议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学会同他人商讨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把团体的整体利益放在首位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个人利益次之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心中的不甘苦闷也就随之而散。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我们生活在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这个大团体中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难免会同人合作与交流。合作与交流也是一种能力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它会帮助我们更好地融入这个社会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创造出更优秀的作品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如今的我们生活于学校这个团队中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当然也离不开人与人的沟通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我们同老师沟通寻找适合自己的更好的学习方法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我们同学之间的沟通解决了一道道难题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打开了心灵的大门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同大家进行心与心之间坦诚的沟通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这些都会让学校这个大团体更加充满生机活力。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6596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若把团体比作池塘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那么团体内人与人之间的交流和合作是水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将我们这些鱼儿紧密地联系在一起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我们便会如鱼得水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奔赴明天。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本文由材料中的演员与编剧之间的话题引起。一部优秀作品的诞生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需要双方放下私心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以作品为目标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由此引向交流与合作的主题。然后由简单的关系推广到小团队和社会这个大团体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逐层推进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结尾以水和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鱼儿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再次说明交流与合作的重要性。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71111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湖南卷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最美乡镇干部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的某乡党委书记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在一个其他人不肯去、去了也待不到两年的地方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一干就是八年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以坚定的信念和顽强的意志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率领村民发奋图强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将穷乡僻壤建设成了美丽乡村。面对洒满心血与汗水的山山水水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他深有感触地说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风景就在哪里。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请根据上面的材料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字的记叙文或议论文。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999086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审题方面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材料中的人物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其精神品质的核心在于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因心系人民福祉而创造最美风景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主人公将个人的成长和生命价值的实现与人民的福祉、社会的进步紧密相连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强调的是青年人对社会历史的责任担当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材料主体内容可归属理想事业范畴。一个乡干部干了八年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把穷乡僻壤变成了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美丽乡村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其深层支撑点即人事背后的理念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风景就在哪里。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抓住了这点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就抓住了材料的内核。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选材立意方面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本材料的立意是多角度的。从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一干就是八年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可以立意为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信念培植梦想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守望铸就成功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其他人不肯去、去了也待不到两年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可以考虑两类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乡干部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兼顾正反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能增强文章的思辨色彩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蜕变为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的乡村角度看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穷则思变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谋事在人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之类的结论。总之从中心点出发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作发散型辐射状思考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就能使立意走向多角度、多维度。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写作时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不宜泛谈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风景就在哪里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要结合材料深入辨析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之所在是民生所系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民心所盼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这样才能切合题意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也才能写得深刻。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3455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心之所安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一路风景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孙中山说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吾心信其可行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则移山填海之难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终有成功之日。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将心灵安放于所向之事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倾注全身力量执着向前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才能成就一路绮丽而饱满的风景。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风景就在哪里。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跟随心的指引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为此心而用心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以此身来安放心灵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风景便在远处迎接着你。复旦大学陆谷孙教授潜心于学术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将一颗沉静执着的赤子之心安放于汉语言学的研究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以十三年的探索研究成就了最为权威的《英汉大词典》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山东无腿青年陈州残缺的身躯中却有一颗坚定炽热的心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他将心安放于登遍五岳的冀盼之上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先后征服了泰山、嵩山等名山大岳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成就了生命中搏击长空的奇妙风景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梭罗将心灵安放于对自然的追求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物我合一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境界的崇尚中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他栖居于瓦尔登湖畔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用心生活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与自然毗邻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在天地辽阔自由的地平线上观赏他独有的人生闪亮的曙光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那是用心追求的最美风景。安放心灵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则一路花香鸟语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一路绮丽风景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无一不是用心的结晶。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074356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最美乡镇干部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安放心灵于为人民谋福祉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我们也应安放心灵于更崇高的境界。左拉说过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一个人只有献身于社会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才能找到那短暂而有风险的人生的意义。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这正如曼德拉在种族歧视严重的南非安放心灵于黑人权益保护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以一己之力奔走呼号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全心带领黑人与不公正的命运战斗着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他最终成就了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彩虹国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的绚烂风景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正如邓稼先、钱学森等一批科学界元老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安放心灵于国家振兴与民族崛起上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两弹一星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的风景灿烂了整个中华大地。将执着奋斗的心灵与荣光满溢的出发点融合为一体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安放心灵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用心才能成就别样而博大的景致</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69727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,24,60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浙江大地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历史上孕育过务实、知行合一、经世致用等思想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今天又形成了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干在实处、走在前列、勇立潮头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的浙江精神。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在与时俱进的浙江文化滋养下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代代浙江人书写了一个又一个浙江故事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创造了一个又一个浙江传奇。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作为浙江学子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站在人生新起点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你有怎样的体验和思考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【注意】</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角度自选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题目自拟。</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不得写成诗歌。</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不得少于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不得抄袭、套作。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738709"/>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浙江卷的作文题紧跟时代步伐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彰显人文情怀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地方特色明显。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材料第一段讲浙江精神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关键词有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务实、知行合一、经世致用、干在实处、走在前列、勇立潮头。材料第二段是对第一段的补充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8955699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正如香港传媒人梁文道所说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浮躁是这个时代的集体病症。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当浅尝辄止成为思维定式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急功近利成为文化景象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喧嚣肤浅成为喜闻乐见的行动方式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人们势必会消解了用心而行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安放心灵的执着、理性、深刻。许多青年人好高骛远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不能安放心灵于当下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相反对工作对学习百般挑剔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学者们无法安心于研究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不能全心于探求学术真谛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纷纷提着裙边蹬着锃亮的皮鞋穿梭于灯红酒绿的晚会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官员们不能安放心灵于为民服务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贪污腐败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在盲目追求政绩的道路上迷失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用心于本职成了遥远的绝响。当心灵被物质的琐屑蒙翳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用心的行为在文明的浮华下委顿不堪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也就失去了成就一路风景的所有根基。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亦余心之所善兮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虽九死其犹未悔。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安放心灵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用毕生精力倾注于它的实现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那么无论是于春风得意中跑马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或是在艰难困顿中蹒跚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亦是一道夺目的风景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人只因安放心灵而使生命得以丰盛而充实。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心之所安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一路风景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368223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本文采用正反对比论证的方法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将心灵安放于所向之事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倾注全身力量执着向前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才能成就一路绮丽而饱满的风景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的论点。正面说理除了使用了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最美乡镇干部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还援用了陆谷孙、陈州、梭罗、曼德拉、邓稼先、钱学森等众多具体事例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反面则采用了概述事例的方法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正面详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反面略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避免了呆板。作者用词比较考究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蒙翳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委顿不堪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典雅而不失文采</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20117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,23,60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游客们来到山脚下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这里流水潺潺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鸟语花香。游客问下山的人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上面有好看的吗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有人答没有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有人答有。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于是有人留在山脚赏景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有人继续爬山。来到山腰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这里古木参天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林静山幽。问下山的人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上面好看吗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有人答没啥好看的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有人答好看。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于是有人在山腰流连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有人继续攀登。来到山顶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只见云海茫茫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群山隐约。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请根据你对材料的理解和感悟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自选一个角度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字的文章。文体自定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标题自拟。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13513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审题方面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这是一道寓意型材料作文题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欣赏风景只是表面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其中有深层次的寓意。从材料看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山脚、山腰、山顶都有美丽的景致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但看的人感觉却不一样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有人不欣赏。这里的山脚、山腰、山顶可以理解为人生的不同阶段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或人的地位、所处的环境的不同。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选材立意方面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本材料的写作空间很大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有很多角度可以切入。可以从登山者的角度来写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也可以从欣赏风景本身去讨论。如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人生最曼妙的风景在于内心的淡定和从容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无论你欣赏不欣赏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风景都在那里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可以在材料的基础上进行一定提升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心随境转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相由心生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还可以写出哲学意味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有人继续爬山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的角度写只要内心不乱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外界就很难改变你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也可以从审美的角度写审美标准、审美情趣的差别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还可以从社会的角度进行思考。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16515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流连平凡的幸福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一千个人眼中有一千个哈姆莱特。人生的精彩之处便在于无穷无尽的变化。从我们呱呱坠地开始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路便在我们脚下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在我们心中缓缓延伸。这些路或平凡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或不凡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或平淡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或激荡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但都独一无二。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有些人醉心于一次次超越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在失败者的枯骨上登上巅峰。可也许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最高处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不胜寒。在最初的自豪与骄傲过后便有如刺骨冷风的孤寂袭来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痛入骨髓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有些人流连于油盐酱醋茶的幸福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人生对他们来说便如一次读书的过程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从白纸黑字中咀嚼、感悟平淡如水的美好。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高三是当时痛苦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过后幸福的人生磨难。但若有可能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我却希望永远将时间静止在高三。因为在这时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有我最亲的家人陪在我身边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逗我开心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让我从紧张中暂得喘息。有我最爱的挚友与我相互扶持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共同培养一棵名叫梦想的树苗。有了这些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结果已不重要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这其中的感动与爱早已超越了一切。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904453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在杭州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有一个免费凉茶摊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每年盛夏便会为来来往往、汗流浃背的路人捧上一碗沁透心脾的茶水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算起来已有五十年。现在摊主的名字和她的茶摊一样朴素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叫盛阿香。一碗淡茶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一声问候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无论是头上的炽热骄阳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还是外界的风云变幻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都已被这淡淡的茶香与清爽的凉气驱散得无影无踪。好想在今夏去杭州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品茗一下这不同于西湖龙井的平凡的幸福。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人往高处走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水往低处流。在而今社会竞争日益激烈的趋势下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停留也许便会被淘汰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在内心深处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大多数人还是向往如乔布斯、曼德拉这样掌世界于手心中。可不要忘了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他们毕竟是凤毛麟角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而大多数的我们却往往会因一心向前而忽略了身边的鸟语花香。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山脚、山腰、山顶的人生各有千秋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但在我们准备动身攀登之时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为何不好好叩问自己的心扉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我们生命中最重要的究竟是什么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678693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山顶也许看得高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望得远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但必将一人承受这风起云涌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你已与这个世界产生了距离。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其实幸福很简单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其真谛便在于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当我们平凡时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流连平凡的幸福。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我愿与身边人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于万波汹涌中沉淀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于平和中捧读手中的人生。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流连于平凡的幸福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这个立意角度切入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以自己的生活经历、杭州的免费茶摊的详细事例以及生活中的其他概括事例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有力地证明了自己的主题思想。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7775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一个游客去波罗的海海滨度假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找到一处房屋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打算同房东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一位和蔼可亲的老人签下租房合同。老人劝他不妨先试住几天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看究竟合适不合适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再作决定。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游客住下后感到很满意。到第</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将要签合同时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却发生了一点意外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一个精美的玻璃杯被他不小心打碎了。他有些忐忑不安地打电话告诉了老人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你又不是故意的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我过来签合同时再拿一个来。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游客把碎玻璃和屋里的其他垃圾打扫了。不久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进屋后就问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玻璃杯碎片呢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游客回答说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已装进垃圾袋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放到门外了。老人赶紧出门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打开垃圾袋看过后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脸色凝重地对游客说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我不再把房子租给你了。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老人仔细地将玻璃碎片一一捡了出来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放入另一个垃圾袋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玻璃碎片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结合材料的内容和含意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选准角度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自选文体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不得套作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19214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从游客的角度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能够提炼出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行为文明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为他人着想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关注细节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等立意。从游客角度立意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是很多考生都能想到的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正因如此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如果在选材构思方面没有出彩处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就很容易出现千篇一律。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从房东的角度去看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他主动让游客试住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体现出一个双向选择的问题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既可以是游客对房东的选择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也可以是房东对游客的选择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这点使他有别于其他的商人。第二点就是当游客报告房东打坏了玻璃杯后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房东的第一反应是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你又不是故意的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我过来签合同时再拿一个来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宽容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的人才会做得到的。第三点是当他发现游客没在装玻璃碎片的垃圾袋上作标注时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就拒绝了游客的租住诉求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在关涉公德时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他十分小心谨慎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而又处处为他人着想的人。故事将两个人放在一起形成鲜明对比。据此我们可以联系现实进行写作。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0969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文化的差异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道德的危机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就在不久前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发生在香港街头的一起风波引起了广泛的争议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一位内地女士让自己的孩子当街大便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被香港市民认作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不文明行为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用手机拍了下来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女士对此不满而大打出手。针对这一事件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网友们在各大论坛中争得沸沸扬扬。声援内地游客的与支持香港市民的网友各执己见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当然也有中立的声音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这是内地与香港不同的社会文化所造成的。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这种说法好像颇有道理。香港人受西方影响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社会道德观念强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而内地人对街头不文明行为大多不是很在意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两种观念的冲突导致了这场风波。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意味着不能歧视与指责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别人严守社会道德是正常现象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咱们随地大小便也是正常行为。正好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当前国外指责中国游客不文明的声音颇多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便可以把这些刺耳的意见统统驳回了。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83865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是</a:t>
            </a:r>
            <a:r>
              <a:rPr lang="zh-CN" altLang="zh-CN" sz="2200">
                <a:solidFill>
                  <a:srgbClr val="000000"/>
                </a:solidFill>
                <a:latin typeface="Times New Roman" panose="02020603050405020304" pitchFamily="18" charset="0"/>
                <a:cs typeface="Times New Roman" panose="02020603050405020304" pitchFamily="18" charset="0"/>
              </a:rPr>
              <a:t>说浙江的人文精神滋养出传奇故事。从材料来看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考生可选取的素材非常丰富。作文要求是需要重点阅读的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人生新起点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告诉考生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既要思考成人的自己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又要思考社会。在今后的人生之路中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怎样传承浙江精神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如何践行浙江精神去拼搏奋斗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这都是作文要求明确的写作指向。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你有怎样的体验和思考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提供给考生两种选择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可以写成记叙文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可以写成议论文。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立意举例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歌颂经世致用、求真务实、知行合一的精神。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歌颂勇立潮头、敢为天下先的精神。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歌颂绿色发展、建设美丽浙江的实干精神。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易误警示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泛谈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浙江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大谈古人品行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忽略当代精神。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只写个人情感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不能体现时代精神。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6953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事实真的是这样吗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且先看一个真实的故事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波罗的海海边一个正要出租的小屋里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一名游客打碎了玻璃瓶。给房东道歉后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游客把碎片扫得干干净净装进了垃圾袋。房东老人看了却拒绝继续租房给这名游客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并将碎片捡进了另一个垃圾袋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玻璃碎片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在波罗的海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人们对待道德问题一丝不苟的态度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在房东老人的身上得到了体现。为避免清洁工受伤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他在装有玻璃碎片的袋子上留了提醒字条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这种为他人着想的精神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不正是社会道德的内涵吗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与此相比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那位游客就相形见绌了。但打碎玻璃瓶后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他主动承认错误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扫净了碎片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办事尽责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所以没有人会说他素质低下、道德沦丧吧。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996525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房东老人与游客对待碎玻璃片的不同行为绝对不会被国人说成是文化差异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因为要是把老人的行为放到中国社会来看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仍然值得称赞。其实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不同的国度、不同的民族可能会有不同的社会道德体系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但在为他人着想这一点上一定是相通的。人生来便注定无法脱离社会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而社会是由人组成的。只有为他人着想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才能获得他人的尊重与信赖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每个人都为他人着想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社会才能建立起良好的秩序。一个社会道德体系中若是没有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为他人着想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这样的道德一定无法维持社会的正常运转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也不可能长久存在于群众的意识中。房东老人的善行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正是为他人着想精神的高度体现。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可问题在于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房东老人仅因为游客没能做到她所做到的而拒绝租房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可见房东老人生活的社会对人的道德要求有多高。换句话说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那些我们看似值得称赞、体现道德高尚的行为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在他们眼中只不过是做人的基本准则罢了。说得再残酷一点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我们的社会中正是缺少这样道德高尚的人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我们才会对这样的善行大加称赞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而我们身边不守社会道德的行为太过泛滥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导致我们渐渐对这些现象习以为常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最后竟熟视无睹了。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72051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对违反道德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审丑疲劳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使很多人产生一种错觉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对不文明行为的容忍是中国的一种文化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甚至一些中国人都对此表示了认同。于是面对香港街头的风波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以及众多中国游客出国旅游不文明行为引发的争议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大家振振有词地说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这是文化的差异导致的。我绝不相信中国的文化可以容忍这种行为一直持续下去。所谓的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不过是为我们的陋习找借口开脱罢了。这种开脱更是一剂慢性的精神毒药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进一步麻痹着国人的社会道德意识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减缓甚至停止自我改进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最终中国人的道德只能越来越沉沦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与世界也越来越格格不入。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波罗的海房东老人的拒绝与香港街头的风波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无不给中国人的社会道德意识敲响了警钟。这不是文化的差异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而是道德的危机。社会道德意识的提高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为的不仅仅是中国在国际社会的形象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更为了中国社会的和谐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关乎每一个人的切身利益。践行道德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刻不容缓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29390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究竟是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道德的危机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本文作者对材料精神的把握准确而高远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他认定两种不同行为反映出不同的价值取向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不同价值取向的背后是道德观念的差异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并于文末发出了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社会道德意识的提高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为的不仅是中国在国际社会的形象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更为了中国社会的和谐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关乎每一个人的切身利益。践行道德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刻不容缓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的铿锵言论。这一立论见识之高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远在其他考生之上。行文中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作者就像剥洋葱一样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层层剖析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思路清晰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流畅自如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逻辑性强。论析深刻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读来催人警醒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引人掩卷深思。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00725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一位商人发现并买下一块晶莹剔透、大如蛋黄的钻石。他请专家检验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专家大加赞赏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但为钻石中有道裂纹表示惋惜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如果沿裂纹切割成两块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能使钻石增值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只是一旦失败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损失就大了。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怎样切割这块钻石呢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商人咨询了很多切割师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他们都不愿动手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说是风险太大。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一位技艺高超的老切割师答应试试。他设计了周密的切割方案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然后指导年轻的徒弟动手操作。当着商人的面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徒弟一下子就把钻石切成两块。商人捧起两块钻石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十分感慨。老切割师说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要有经验、技术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更要有勇气。不去想价值的事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手就不会发抖。</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52593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这是一则寓言型的材料作文。考生可以从三个角度思考这则材料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一是着眼于寓言中的人物进行思考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发掘人物身上存在的优秀品格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那位年轻的徒弟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按照老师的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周密的切割方案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果断地完成了操作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表现出非凡的勇气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二是着眼于寓言中的事件进行思考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那位年轻的徒弟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为什么能够成功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因为他有老师的经验作指导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因为他有一定的技术水平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更因为他没去想钻石的价值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三是着眼于材料的关键句进行思考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要有经验、技术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更要有勇气。不去想价值的事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手就不会发抖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。基于以上的思考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考生立意可以有以下几种不同的选择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54556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让经验与勇气同行。生活中我们需要经验的指导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也需要勇气的支持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让经验与勇气同行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让我们步入成功。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勇气助你行走天下。生活是一条风浪迭起的河流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生命是随着风浪起伏的小舟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只有那些具备勇气的舵手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才能乘风破浪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远行四方。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莫让价值束缚手脚。生活中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往往成为人们关注的热点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然而对价值过度关注则会使人焦虑、紧张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会对行动产生负面影响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甚至导致行动失败。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4436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经验勇气铸造成功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也许你只是一株稚嫩的幼苗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然而只要坚忍不拔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终会成为参天大树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也许你只是一条涓涓小溪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然而只要锲而不舍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终会拥抱大海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也许你只是一只雏鹰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然而只要志存高远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跌几个跟头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终会翱翔蓝天。它们都是在失败中寻找经验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鼓起勇气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铸就成功的。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人生不会总是一马平川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不会总是春风得意。在太多的不顺心、不如意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甚至挫折面前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我们要吸取经验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鼓起勇气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铸造成功。正如材料中技艺高超的老切割师所说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要有经验、技术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更要有勇气。不去想价值的事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手就不会发抖。</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爱迪生是一位伟大的发明家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在发明灯泡的过程中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他每天在实验室不知疲倦地试验。失败了一千多次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但他没有被失败打垮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而是继续跟着自己的想法走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坚持不懈地寻找最适合做灯丝的材料。他在失败中吸取经验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鼓起勇气继续试验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最终知道钨丝最适合做灯丝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从而造福人类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闻名于世界。他做试验时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心里只是想着如何才能做好灯泡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没有想价值的事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所以他成功了。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68755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官渡之战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是东汉末年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三大战役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也是战争史上以少胜多的经典战役。东汉建安五年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曹操军与袁绍军相持于官渡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在此展开战略决战。曹操奇袭袁军在乌巢的粮仓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因而击溃袁军主力。此战奠定了曹操统一中国北方的基础。曹操从官渡之战前期的战役中吸取经验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鼓起勇气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继续在打仗中增加信心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最后在官渡之战中取得了胜利。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莫言是中国第一个获得诺贝尔文学奖的作家。莫言童年时在家乡小学读书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辍学。他在家乡做工多年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坚定不移地走在文学的道路上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他在创作的过程中吸取经验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鼓起勇气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最终获得了诺贝尔奖。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爱迪生在发明的道路上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曹操在打仗的过程中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莫言在创作的过程中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都是不断吸取经验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鼓起勇气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最终铸造了成功。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529738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杨澜说过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在生活和学习中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总有不如意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吸取经验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鼓起勇气就能铸造成功。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正如老切割师说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要有经验、技术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更要有勇气。不去想价值的事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手就不会抖。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在学习的过程中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我们也应该不断吸取经验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鼓起勇气前进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总有一天我们会铸造成功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本文值得我们学习和借鉴之处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文题设置得很巧妙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扣住了材料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以排比、比喻开篇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全文七段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层次分明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条理清晰。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93930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508000" y="482274"/>
            <a:ext cx="8128000" cy="614745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一、任务驱动型作文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民生在勤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勤则不匮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劳动是财富的源泉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也是幸福的源泉。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夙兴夜寐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洒扫庭内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热爱劳动是中华民族的优秀传统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绵延至今。可是现实生活中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也有一些同学不理解劳动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不愿意劳动。有的说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我们学习这么忙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劳动太占时间了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科技进步这么快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以后可以交给人工智能啊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也有的说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劳动这么苦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干吗非得自己干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花点钱让别人去做好了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我们身边也还有着一些不尊重劳动的现象。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这引起了人们的深思。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请结合材料内容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面向本校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复兴中学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同学写一篇演讲稿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倡议大家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热爱劳动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从我做起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体现你的认识与思考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并提出希望与建议。要求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不得泄露个人信息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继往开来浙江人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滔滔钱塘水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自富春江奔腾而下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浩浩汤汤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滋养了浙江的土地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孕育了浙江文化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培育了浙江的人才。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浙江文化历史悠久。早在七千年前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余姚的河姆渡就已燃烧着文明的火苗。从河姆渡遗迹来看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那时的人们便已开始群居生活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参与祭祀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并且人与人之间存在阶级之分。虽然当时的文化难免失之粗粝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失之野蛮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但正是自那时起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浙江人开启了摆脱蒙昧的征程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浙江文化开始自我成长。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浙江人才辈出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浙江文化底蕴深厚。从古至今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浙江代有才人出。一代宗师王阳明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跳出程朱理学框架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独创心学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知行合一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的伟大思想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并身体力行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以文人之躯带兵平叛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救万民于战火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后亲自传道授业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给浙江后人留下无数财富。明朝学者黄宗羲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年轻时进京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持锥连刺魏忠贤残党十余人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明灭后投身学术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经世致用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为浙江后人树立榜样。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2608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高中学习阶段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你一定在班集体里度过了美好的时光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收获了深厚的情谊。同窗共读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彼此激励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即便是一次不愉快的争执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都给你留下难忘的记忆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伴你走向成熟。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某机构就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问题在几所学校作了一次调查。结果显示</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的人表示满意</a:t>
            </a:r>
            <a:r>
              <a:rPr lang="en-US" altLang="zh-CN" sz="2200">
                <a:solidFill>
                  <a:srgbClr val="000000"/>
                </a:solidFill>
                <a:latin typeface="Times New Roman" panose="02020603050405020304" pitchFamily="18" charset="0"/>
                <a:cs typeface="Times New Roman" panose="02020603050405020304" pitchFamily="18" charset="0"/>
              </a:rPr>
              <a:t>,36%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的人认为一般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的人觉得不满意。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如果同学关系紧张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有人认为是自我意识过强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有人认为是志趣、性格不合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也有人认为缘于竞争激烈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对于增进同学间的友好关系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营造和谐氛围</a:t>
            </a:r>
            <a:r>
              <a:rPr lang="en-US" altLang="zh-CN" sz="2200">
                <a:solidFill>
                  <a:srgbClr val="000000"/>
                </a:solidFill>
                <a:latin typeface="Times New Roman" panose="02020603050405020304" pitchFamily="18" charset="0"/>
                <a:cs typeface="Times New Roman" panose="02020603050405020304" pitchFamily="18" charset="0"/>
              </a:rPr>
              <a:t>,72%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的人表示非常有信心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他们认为互相尊重、理解和包容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遇事多为他人着想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关系就会更加融洽。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1427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这篇作文从高中生的同学关系入手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切合考生的生活实际。命题人也许有感于新近发生的一些同学间的不和谐事件来拟定材料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引导考生反思自身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提倡和谐美好的同学关系。所以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材料一开始便以优美抒情的文字抒写同学关系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即使是一次不愉快的争执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都给你留下难忘的记忆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伴你走向成熟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奠定了写作的健康导向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调查数据的引用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强调了求真求实的严谨作风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让同学关系话题显得有话可写。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材料给了多方面的立意</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同窗共读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互相帮助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彼此激励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不愉快的争执等同学关系往往会留下难忘的记忆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可以写成记叙文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重在描写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妙在倒叙。</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探讨同学关系紧张的原因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就材料提供的自我意识、志趣、性格、竞争等几个角度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可以攻其一点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也可以多点综合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更可以另抒新见。可以发表议论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也可以借助故事阐发道理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切忌蜻蜓点水式的分析。</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对如何增进同学间的关系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材料提供了互相尊重、理解、包容、为他人着想等方式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可就此展开议论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重在写出新意。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40458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从总体上说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本文写记叙文较有话可说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但不要平铺直叙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记流水账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要从小处着眼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讲究波澜与语言。写议论文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要注意跳出自我的小圈子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不要通篇就周边同学论证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缺乏说服性。注意立意要积极健康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肯定和谐的同学关系的正面作用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也可以将对同学关系的论述上升到国家关系层面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加深文章立意。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90138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同学之间需要架起理解的桥梁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明天你是否会想起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昨天你写的日记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明天你是否还惦记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曾经最爱哭的你。老师们都已想不起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猜不出问题的你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我也是偶然翻相片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才想起同桌的你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一首《同桌的你》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承载了我们匆匆而过的青春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也承载了从小学到中学再到大学的同窗情谊。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齐国著名的宰相管仲有一个好朋友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叫鲍叔牙。当时齐桓公请鲍叔牙做宰相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但他婉言谢绝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推荐了管仲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最后管仲担任宰相辅佐齐桓公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使齐国成为东方的霸主。后来管仲曾对人说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生我、养我的是父母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可了解我、帮助我的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却是鲍叔牙呀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管仲和鲍叔牙的关系被誉为知己的典范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所以历来人们把朋友之间的深厚友谊叫作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管鲍之交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603484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这种深厚的朋友情谊就是来源于相互理解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朋友之间如此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同学之间亦如此。鲍叔牙家比管仲家富有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他们曾经合伙做买卖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每次赚了钱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管仲总是多分些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朋友都认为鲍叔牙糊涂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吃了大亏。而鲍叔牙却回答说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你们不明白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管仲的家境不好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他有老母亲要奉养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多拿一些是应该的。鲍叔牙的这番话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说得他们无言以对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这就是真诚的理解。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我们的生活节奏无疑比春秋时代快多了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几十个人济济一堂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关系自然也比古代要复杂得多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这就更需要同学们之间相互理解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相互沟通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让同学之间的关系更加融洽。尤其是大家朝夕相处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有时难免有点磕磕碰碰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这时就更需要彼此谅解。毕竟同学之间的摩擦多数是无意的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只要大家多说几句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就能很快化解的。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34566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全世界有几十亿人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我们中国也有将近</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而恰恰我们几十位同学能相聚在一个班里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一起学习、生活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这其实就是很难得的缘分。所以我们都应该珍惜这份缘分。有句老话叫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我们都是来自五湖四海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为了一个共同的革命目标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走到一起来了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高考之后大家又要各奔前程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所以这同学之情也就成了我们一生的精神财富。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这篇文章立意非常明确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同学之间需要架起理解的桥梁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题目就是中心论点。以歌曲《同桌的你》开篇更是把读者拉回学生时代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很有亲切感。用联系论证的方式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写到管鲍之交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事例典型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又用道理论证的手法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联系当今社会现实说明今天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我们的生活节奏无疑比春秋时代快多了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就更需要同学们之间相互理解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道理论证比较充分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是一篇较为成功的考场作文。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45671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船主请一位修船工给自己的小船刷油漆。修船工刷漆的时候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发现船底有个小洞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就顺手给补了。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过了些日子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船主来到他家里道谢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送上一个大红包。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修船工感到奇怪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您已经给过工钱了。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船主说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那是刷油漆的钱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这是补洞的报酬。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修船工说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那只是顺手做的一件小事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船主感激地说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当得知孩子们划船去海上之后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我才想起船底有洞这事儿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绝望极了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觉得他们肯定回不来了。等到他们平安归来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我才明白是您救了他们。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712969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试题材料是一则修船工顺手补船洞救人的故事。内容虽不一定是事实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却十分贴近生活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具有很强的真实性和现实性。尤其是自从</a:t>
            </a:r>
            <a:r>
              <a:rPr lang="en-US" altLang="zh-CN" sz="2200">
                <a:solidFill>
                  <a:srgbClr val="000000"/>
                </a:solidFill>
                <a:latin typeface="Times New Roman" panose="02020603050405020304" pitchFamily="18" charset="0"/>
                <a:cs typeface="Times New Roman" panose="02020603050405020304" pitchFamily="18" charset="0"/>
              </a:rPr>
              <a:t>2006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彭宇案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小悦悦事件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发生以来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社会上对于现在的社会公德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对于应不应该做好事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产生了种种的议论。</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月全国各地掀起了学雷锋热潮</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最美女教师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张丽莉成为舍己救人的新楷模。在这种形势下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试题材料就具有了更强的现实意义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可以启发考生针对这一社会热点进行更加深入的思考。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材料中虽然只有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修船工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船主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情节和对话也十分简单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却蕴含着深刻的社会意义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具体来说至少有以下三个思考的角度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可以从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修船工做好事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的角度思考。修船工是临时被雇来给小船刷油漆的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补洞不是他的责任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但是当他意识到小洞的高度危险时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还是默默地把船洞补好了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从而挽救了几个孩子的性命。修船工是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顺手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做了一件大好事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这是一种为他人着想、乐于助人、热心助人的行为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他的高尚品德值得所有人学习。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51555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可以从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船主知恩必报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的角度思考。从船主的角度看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别人帮助了自己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自己理应回报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的回应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的传递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的报答。这既体现了知恩必报的传统美德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是对中华传统美德的弘扬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同时也是对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彭宇案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类的以怨报德行为的间接却强烈的鞭挞。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可以从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做好事有好报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的角度思考。船主来到修船工家里道谢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送上一个大红包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送上一个大红包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也是一个可以引发议论的角度。过去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我们提倡做好事不求回报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这当然很高尚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但是更现实一些看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善有善报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恶有恶报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做好事有好报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做坏事受惩罚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似乎更符合常理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会鼓励更多人做好事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不做坏事。这可能是一个更有现实意义的新角度。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还可以有其他的思考角度和观点看法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只要所选角度符合材料内容及含意范围的就属于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891737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民族的脊梁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我们读到了一个平凡的故事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再次感受到了伟大来自平凡。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一位漆工做了一件好事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在一次为人漆船的过程中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不声不响地将船上漏洞补好了。而这一平凡的举动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最终却救了几个孩子的生命。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这样的故事在现实生活中很多。当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最美司机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吴斌的事迹震撼杭城、感动中国的时候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他的姐姐说了这样一段话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吴斌一生很平凡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他只是在生命的最后一刻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让人们记住了他。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船主与漆工的故事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让我们领悟到深刻的人生道理。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莫以善小而不为。漆工是在做生意。从一般意义上讲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船主委托漆船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我保质保量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按时漆好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就完成了任务。船上的漏洞是在漆船的过程中发现的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并不在交易合约内。漆工悄悄把它补好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正体现了中华民族的传统美德。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477336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浙江人才自有风度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自有浙江风骨。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云山苍苍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江水泱泱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先生之风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山高水长。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这是范仲淹评价浙江名士严子陵时所语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诚哉斯言。朱舜水抗清无果后远渡日本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将所学所知倾囊相授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以己之力开启德川家康时代中日数百年友谊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展现了舍己为国的风度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风雨不倒的天一阁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藏书播惠九州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书写了浙江尚德求知的风度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宁波帮商海打拼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谱写了浙江人诚信为本的风骨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浙江人在浙江文化的熏陶下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书写了浙江的传奇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今天的浙江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又形成了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干在实处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走在前列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勇立潮头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的新时代浙江精神。互联网时代下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浙江最早流行移动支付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使日常生活更便捷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浙江最早普及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带动经济发展</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毋庸多言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浙江精神支撑着浙江人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浙江人带动浙江飞速发展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引领时代潮流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走在时代前列。浙江文化随着浙江人的步伐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与时俱进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不断自我创新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给新时代的浙江人提供源源不竭的精神动力。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93688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责任比金钱更重要。漆工进行的是有偿服务。发现漏洞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补没问题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提出加钱也顺理成章。但漆工想到的不是金钱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而是社会责任。修复船的隐患同样是他的职责。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漆工的行为让我们肃然起敬。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救人一命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胜造七级浮屠。孩子们平安归来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心头阴霾烟消云散。送一大笔钱表达感激之情是船主最原始也是最真诚的方法。漆工却用两句平淡的话婉言谢绝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您已经给过工钱了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船的漏洞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只是顺手做的一件小事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两句平淡的话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揭示出漆工在平时的工作中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一贯低调助人为乐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不分分内分外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不计报酬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视信誉、责任为生命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高大形象跃然纸上。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船主与漆工的故事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也深刻批判了金钱至上主义。救人生命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拒收一大笔钱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可见漆工的义利观符合当今时代精神。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885491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我们从古以来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就有埋头苦干的人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有拼命硬干的人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有为民请命的人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有舍身求法的人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虽是等于为帝王将相作家谱的所谓</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正史</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也往往掩不住他们的光耀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这就是中国的脊梁。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船主与漆工的故事告诉我们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今天社会真正富有的人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不是富可敌国的富豪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不是欲壑难填的贪官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不是只会数钱的富二代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漆工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。正是千千万万默默无闻、无私奉献的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漆工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成就了今天中华民族的伟大复兴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他们是中华民族的脊梁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最美司机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的事例作材料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针脚绵密。全文与分析交相辉映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既有理论又显得有情趣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整体思路既摆事实又讲道理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很有说服力。文章还使用对比的手法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使中心更加鲜明。结尾引用名句给文章增加了无限光彩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而且回扣所给材料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不失为考场佳作。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29986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美国全球语言研究所最近公布了</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世纪全球十大新闻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中国作为经济和政治大国的崛起排在第一位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是新世纪的最大新闻。该所跟踪全球</a:t>
            </a:r>
            <a:r>
              <a:rPr lang="en-US" altLang="zh-CN" sz="2200">
                <a:solidFill>
                  <a:srgbClr val="000000"/>
                </a:solidFill>
                <a:latin typeface="Times New Roman" panose="02020603050405020304" pitchFamily="18" charset="0"/>
                <a:cs typeface="Times New Roman" panose="02020603050405020304" pitchFamily="18" charset="0"/>
              </a:rPr>
              <a:t>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万家主要纸媒体、电子媒体和互联网进行调查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有关中国崛起的新闻已经播发了</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对于中国的巨大变化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其中最值得展示的突出变化又是什么呢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据《中国青年报》和新浪网对中国公众的调查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得票率依次是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民生改善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城市化进程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开放程度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对于中国的这些变化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你有什么所见所闻所思所感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78531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这是一道关注社会现实的作文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具有很强的现实性和针对性。根据材料作文审题立意的一般思路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我们首先要抓住材料的关键句和关键词。在本则材料中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最值得展示的突出变化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就是其中的关键词句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是材料的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是我们审题立意的核心。围绕这一中心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我们既可以从宏观上谈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的种种表现及其世界影响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也可以具体谈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国际影响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等六个方面中的任意一个方面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既可以从正面赞美、讴歌我们所取得的伟大成就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也可以从反面反思我们存在的问题和不足。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需要特别指出的是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本材料涉及的话题范围广博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这既便于考生广泛取材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有话可说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同时也很容易写得大而空。所以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无论选取何种立意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在写作时都要注意两点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一是尽量先从小处落笔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从具体的情景谈起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再由小到大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由具体到深入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二是尽量援引一定数量的具体事例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并在此基础上加以阐述与分析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切忌没有根据地空发议论、空喊口号。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87206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范文</a:t>
            </a:r>
            <a:endParaRPr lang="zh-CN" altLang="zh-CN" sz="2200"/>
          </a:p>
          <a:p>
            <a:pPr lvl="0" indent="266700" algn="ctr"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爱你</a:t>
            </a:r>
            <a:r>
              <a:rPr lang="en-US" altLang="zh-CN" sz="2200">
                <a:solidFill>
                  <a:srgbClr val="000000"/>
                </a:solidFill>
                <a:cs typeface="Times New Roman" panose="02020603050405020304" pitchFamily="18" charset="0"/>
              </a:rPr>
              <a:t>,</a:t>
            </a:r>
            <a:r>
              <a:rPr lang="zh-CN" altLang="en-US" sz="2200">
                <a:solidFill>
                  <a:srgbClr val="000000"/>
                </a:solidFill>
                <a:latin typeface="NEU-BZ-S92"/>
                <a:ea typeface="方正宋黑_GBK" panose="03000509000000000000" pitchFamily="65" charset="-122"/>
                <a:cs typeface="Times New Roman" panose="02020603050405020304" pitchFamily="18" charset="0"/>
              </a:rPr>
              <a:t>我终生的选择</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为什么我的眼里常含泪水</a:t>
            </a:r>
            <a:r>
              <a:rPr lang="en-US" altLang="zh-CN" sz="2200">
                <a:solidFill>
                  <a:srgbClr val="000000"/>
                </a:solidFill>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因为我对这土地爱得深沉。</a:t>
            </a:r>
            <a:r>
              <a:rPr lang="en-US" altLang="zh-CN" sz="2200">
                <a:solidFill>
                  <a:srgbClr val="000000"/>
                </a:solidFill>
                <a:cs typeface="Times New Roman" panose="02020603050405020304" pitchFamily="18" charset="0"/>
              </a:rPr>
              <a:t>——</a:t>
            </a:r>
            <a:r>
              <a:rPr lang="zh-CN" altLang="en-US" sz="2200">
                <a:solidFill>
                  <a:srgbClr val="000000"/>
                </a:solidFill>
                <a:latin typeface="仿宋" panose="02010609060101010101" pitchFamily="49" charset="-122"/>
                <a:ea typeface="仿宋" panose="02010609060101010101" pitchFamily="49" charset="-122"/>
                <a:cs typeface="Times New Roman" panose="02020603050405020304" pitchFamily="18" charset="0"/>
              </a:rPr>
              <a:t>题记</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每当那一轮红日从东方冉冉升起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每当那一面旗帜在晨风中飘然扬起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我都会默默对自己说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爱你</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我终生的选择</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温柔如你</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如柳的爱抚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如被窝的温暖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你给远方的赤子最温柔的爱。新中国成立初期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西方列强对你虎视眈眈</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不仅军事上威胁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经济上封锁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连你的幼子也不放过</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当太平洋那端传来你的孩子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钱学森、钱伟长急切的求救</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你丝毫也不曾耽搁地发出你深切的呼唤</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毫不犹豫地展开了你温暖的怀抱。终于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怀抱赤子忠心的游子回到了最爱的母亲身边。</a:t>
            </a:r>
            <a:endParaRPr lang="zh-CN" altLang="en-US" sz="2200"/>
          </a:p>
        </p:txBody>
      </p:sp>
    </p:spTree>
    <p:extLst>
      <p:ext uri="{BB962C8B-B14F-4D97-AF65-F5344CB8AC3E}">
        <p14:creationId xmlns:p14="http://schemas.microsoft.com/office/powerpoint/2010/main" xmlns="" val="18013543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傲岸如你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如山的雄伟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如钢铁的臂膀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你给热血沸腾的华夏大地撑起一片不屈的天堂。没有人会想到曾经的盟友也会背叛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没有人会想到曾经的帮助也会变成刺你的剑。当苏联背信弃义地撤走全部援华物资和专家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当苏联苛刻地要求返还所有已耗尽的粮食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你挺了挺本就坚挺的脊梁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担着这分外沉重的担子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领导你的人民走上了偿还外债的艰辛旅程。即使如此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你也从不曾放弃你传承五千年的傲岸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从未放弃你与生俱来的傲岸不屈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飞腾如你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如鹰的不羁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如火车的长鸣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你给贫弱的经济带来翻天覆地的巨变。从新中国成立初期的一贫如洗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到现在的全球第二大经济体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从只能建造土坯木房到成功研制出战斗力极强的战斗机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中国制造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到如今的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中国智造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的华丽转身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你成就的何止是一国的梦想啊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这是一个世界奇迹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45931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不自觉地又想起了艾青那深情的诗句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为什么我的眼里常含泪水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因为我对这土地爱得深沉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因为爱你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而将你的每一个变化摄入脑海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因为爱你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而将你的每一个足迹用心记录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因为爱你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而向天空大声宣誓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我终生的选择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我最挚爱的祖国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这篇作文紧扣材料结句六个方面当中的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国际影响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侃侃而谈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有条有理有据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并且善用修辞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颇具文采。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文章合为时而著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歌诗合为事而作。好的作文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散发出一种浓郁的时代生活气息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给人以警醒和深思。这篇议论文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采用总分总结构形式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从社会现象入手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追根溯源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分析事物的本质原因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显示出严密的逻辑思维能力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而且感情充沛、热情洋溢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十分感人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905923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三、命题作文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,24,50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从下面两个题目中任选一题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按要求作答。不少于</a:t>
            </a:r>
            <a:r>
              <a:rPr lang="en-US" altLang="zh-CN" sz="2200">
                <a:solidFill>
                  <a:srgbClr val="000000"/>
                </a:solidFill>
                <a:latin typeface="Times New Roman" panose="02020603050405020304" pitchFamily="18" charset="0"/>
                <a:cs typeface="Times New Roman" panose="02020603050405020304" pitchFamily="18" charset="0"/>
              </a:rPr>
              <a:t>700</a:t>
            </a:r>
            <a:r>
              <a:rPr lang="zh-CN" altLang="zh-CN" sz="2200">
                <a:solidFill>
                  <a:srgbClr val="000000"/>
                </a:solidFill>
                <a:latin typeface="Times New Roman" panose="02020603050405020304" pitchFamily="18" charset="0"/>
                <a:cs typeface="Times New Roman" panose="02020603050405020304" pitchFamily="18" charset="0"/>
              </a:rPr>
              <a:t>字。将题目抄在答题卡上。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众多</a:t>
            </a:r>
            <a:r>
              <a:rPr lang="en-US" altLang="zh-CN" sz="2200">
                <a:solidFill>
                  <a:srgbClr val="000000"/>
                </a:solidFill>
                <a:latin typeface="Times New Roman" panose="02020603050405020304" pitchFamily="18" charset="0"/>
                <a:cs typeface="Times New Roman" panose="02020603050405020304" pitchFamily="18" charset="0"/>
              </a:rPr>
              <a:t>2000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年出生的同学走进高考考场。</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年过去了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祖国在不断发展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大家也成长为青年。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新时代新青年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谈在祖国发展中成长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写一篇议论文。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论据恰当充实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论证合理。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生态文明建设关乎中华民族的永续发展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优美生态环境是每一个中国人的期盼。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请你展开想象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绿水青山图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写一篇记叙文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形象生动地展现出人与自然和谐相处的美好图景。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立意积极向上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叙事符合逻辑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时间、地点、人物、叙事人称自定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有描写。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13165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本题考查写作能力。第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新时代新青年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谈在祖国发展中成长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意在引导考生回顾自己成长的经历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思考祖国发展与个人成长之间的关系。考生可以思考家事国事天下事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思考个人发展与国家发展的关系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因为写作背景广阔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写作内容贴近考生生活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所以考生会有话可说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有议论可发。小到身边事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大到国家事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小到生活中衣食住行的变化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大到国家重器的建设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都可以引发考生对自己的成长与祖国发展的思考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积极展现新一代青年的家国情怀。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立意参考</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新时代下我们如何实现自己的理想</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新时代为我们提供了哪些资源和机会。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本题考查写作能力。很明显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绿水青山图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一题是写生态环境的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生态文明建设是关乎中华民族永续发展的根本大计。生态兴则文明兴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生态衰则文明衰。题目可写内容很多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如消除空气污染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治理水污染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防止土壤污染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吃得放心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住得安心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青山绿水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鸟语花香等。考生可以编写故事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也可以写散文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可以适当虚构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展开想象。考生也可以用记叙文描绘自己向往的生态文明图景。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84456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新时代新青年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谈在祖国发展中成长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文天祥曾言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慨然有神州陆沉之志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发而为中流击楫之歌。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新时代青年也当有巨龙腾飞之志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为中流击楫之歌。今日新时代的我们已十八岁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成年的同时见证了祖国的发展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我们应深感巨龙腾飞之责任重大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与时俱进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用青春点亮中国梦。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回首过往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我们的青春伴祖国成长。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我们见证了中国入世成功时举国欢庆的盛况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我们目睹了汶川地震发生后救援的壮举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我们听到了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提出时亚欧各国的欢呼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我们嗅到了塞罕坝人耕耘后千里青林的清香。从私人电脑寥寥可数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到今日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太湖之光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超级计算机震惊全球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从铁路、航空仅为都市专利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到今日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村村通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连接乡镇。世纪交织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岁月激荡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时代与青年碰撞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溅出了烁目的火花。然而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回首望去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成就终是上一辈人以血汗铸就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对于迈向成人的我们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舞台的帷幕才刚刚拉开。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837892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作为浙江学子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我为自己的故乡有如此文化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为先辈有如此风骨感到深深自豪。而作为新时代的浙江人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我们也应当继承传统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推陈出新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继往开来的浙江人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不负历史悠久的故乡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不负蒸蒸日上的祖国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不负日新月异的时代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必将于今天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书写新的文化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书写新的传奇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正是这继往开来的浙江精神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撑起浙江人民不败的雄姿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浙江味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十足。对材料中的诸多元素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考生有着令人赞叹的语言组织能力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从浙江文化、浙江人才到浙江风骨、浙江精神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考生一一道来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如同一条不疾不徐的河流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在诉说着浙江的一切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富有情趣与韵味。而河姆渡文化、王阳明、黄宗羲、严子陵、朱舜水、天一阁、宁波帮、移动支付、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互联网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等例子的引用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在使文章极具浙江特色的同时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也使内容更为丰富。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811646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把握当下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我们此刻与祖国同在。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十八岁的我们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成熟而青涩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沉稳而活泼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在迷茫中清醒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在动摇中坚定。纵然挑灯夜战疲惫了双眼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即便题海无涯磨炼着意志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我们的心中仍装着不变的愿望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2020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年全面建成小康社会贡献自己的力量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李大钊曾言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青年之字典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困难</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青年之口头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障碍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唯知跃进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唯知雄飞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唯知本其自由之精神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奇僻之思想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敏锐之直觉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活泼之生命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以创造环境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征服历史。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愿十八岁的我们与蓬勃发展中的祖国共勉。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新时代之青年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需胸怀天下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关注四海。今日天下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随着信息网络突破时空局限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经济全球化令天下人休戚与共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世界已不再是重重阻隔下的分散文明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而是阡陌交通的地球村。青年亦不仅关心一国之兴亡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更应致力于万民太平。你是否看见瘟疫肆虐的异国村巷中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无国界医生用生命守护的平安之墙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你是否看见战火蔓延的北非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蓝盔部队以血肉之躯捍卫一方安宁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虽然中国已然富强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但需知新时代仍需四海安宁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作为时代青年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应担天下之责。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620623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青年生于时代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而时代更应由青年造就。正如习总书记所说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青年是标志时代的最灵敏的晴雨表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时代的责任赋予青年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时代的光荣属于青年。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属于刚成年的我们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接下时代的接力棒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担负国家重任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胸怀天下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新时代中国的崛起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仍待你我携手共创。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文章语言风格独特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内涵深厚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意蕴深刻。引用文天祥的名言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旗帜鲜明地亮出主旨。正文通过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回首过往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把握当下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两个过渡句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巧妙连缀全篇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结构逐层深入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层次感极强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体现了一线串珠、逐层深入的结构方式。文章选材精当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精心选取中国变革与发展中的事件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组合巧妙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铺陈排比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句式凝练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颇具抒情表意之功效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写十八岁的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成熟而青涩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面临高考挑战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肩负时代责任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扣住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新时代新青年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写作。文章既有对时局现状的分析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也有奋斗前行的榜样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更有努力创造的号召。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52275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,26,50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从下面两个题目中任选一题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按要求作答。不少于</a:t>
            </a:r>
            <a:r>
              <a:rPr lang="en-US" altLang="zh-CN" sz="2200">
                <a:solidFill>
                  <a:srgbClr val="000000"/>
                </a:solidFill>
                <a:latin typeface="Times New Roman" panose="02020603050405020304" pitchFamily="18" charset="0"/>
                <a:cs typeface="Times New Roman" panose="02020603050405020304" pitchFamily="18" charset="0"/>
              </a:rPr>
              <a:t>700</a:t>
            </a:r>
            <a:r>
              <a:rPr lang="zh-CN" altLang="zh-CN" sz="2200">
                <a:solidFill>
                  <a:srgbClr val="000000"/>
                </a:solidFill>
                <a:latin typeface="Times New Roman" panose="02020603050405020304" pitchFamily="18" charset="0"/>
                <a:cs typeface="Times New Roman" panose="02020603050405020304" pitchFamily="18" charset="0"/>
              </a:rPr>
              <a:t>字。将题目抄在答题卡上。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纽带是能够起联系作用的人或事物。人心需要纽带凝聚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力量需要纽带汇集。当今时代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经济全球化的发展、文化的交流、历史的传承、社会的安宁、校园的和谐等都需要纽带。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说纽带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写一篇议论文。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论据充分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论证合理。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2049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我们的共和国将迎来百年华诞。届时假如请你拍摄一幅或几幅照片来展现中华民族伟大复兴的辉煌成就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你将选择怎样的画面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请展开想象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我为你拍照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写一篇记叙文。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想象合理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有描写。可以写宏大的画面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也可以写小的场景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以小见大。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6120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说纽带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这个题目带有鲜明的时代色彩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很容易让人联想到举世瞩目的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以此为题材写一篇文章当然是可以的。纽带有大也有小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有有形的更有无形的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如果选取一个自己有切身感受的角度和素材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运用以小见大的表现手法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往往更容易把文章写活写好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写出新意。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以共和国百年华诞为题材写作文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紧紧扣住了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两个一百年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的时代主题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这跟第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题类似。可以从大处着笔写得大气磅礴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酣畅淋漓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也可以选择一个或几个具体的场景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运用以小见大的写法来进行构思。而且题目中有一个对未来的想象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拍照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这样一个具体的行为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那么完成一篇既深刻又具体的优秀作文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也就相对轻松了。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79733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04664"/>
            <a:ext cx="8128000" cy="6369244"/>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r>
              <a:rPr lang="en-US" altLang="zh-CN" sz="2200">
                <a:solidFill>
                  <a:srgbClr val="FF00FF"/>
                </a:solidFill>
                <a:latin typeface="Times New Roman" panose="02020603050405020304" pitchFamily="18" charset="0"/>
                <a:cs typeface="Times New Roman" panose="02020603050405020304" pitchFamily="18" charset="0"/>
              </a:rPr>
              <a:t>1</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说</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纽</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卡莱尔说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人们的联合是不可思议的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是一条神奇的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友爱</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纽带把所有的人联系在一起。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世界上的纽带千千万万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唯有分门别类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仔细琢磨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悉心呵护它们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才能够使国家上下一心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家庭和睦友善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人与人之间和谐相处。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屹立在世界的东方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是四大文明古国之一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孕育了古老而又辉煌的华夏文明。国学典籍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浩如烟海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民间工艺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精巧绝伦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宫殿建筑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震撼人心。中华上下五千年的悠久历史、绚烂文化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是一条巨大而又坚固的纽带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将炎黄子孙们紧紧地连在一起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使其为中华之富强而奋斗拼搏。唐人街越发华美热闹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各国纷纷建起孔子学院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许多国家掀起学中文、写汉字等学习中国文化的潮流</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这一切都为中国塑造了一个良好的国际形象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打开了一扇让世界了解中国的窗户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这一切在华夏文明与世界各国文明之间建立了牢不可破的纽带。与此同时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中国倡导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与周边各国建立了紧密联系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不断研发先进技术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提高中国的经济水平和世界地位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与其他世界政治经济体建立起强有力的纽带。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48272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家是最小国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国是千万家。家是最小的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却也是成员间联系最为紧密的集合体。一家之中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亲情以血缘为纽带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可以延续百年之久而不断裂。一家仁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一国兴仁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一国兴让。因此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家中纽带的作用十分重要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关系到家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关系到国。重视家庭家教家风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源于家和万事兴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万事兴则国兴之理。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纽带之中最小的单位是人。每一个人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就像一枚黑白棋子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位于棋盘之上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被无数错综复杂的纽带缠绕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同窗情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同事情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这一条条纽带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编织出了我们跌宕起伏、千滋百味的人生。同时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严格的法律法规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切实保护了每个人的利益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让每一个人都能对家、国产生归属感。有了法律法规这条坚韧的纽带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人与人之间才能更加和谐地相处。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纽带可以说无处不在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这些纽带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渐渐地汇聚在一起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连起了一个个人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一个个家庭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一个个国家。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92698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文章结构清晰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层次分明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线索明朗。开头新颖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引用名人名言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含蓄而不露痕迹地点题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具有先声夺人之效。语言表达上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考生巧妙地运用修辞手法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形象地论述了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纽带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的意义。主题突出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文章紧紧围绕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纽带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进行选材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恰当且有新意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文章的思想内涵和高度也由此逐层推进。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16478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r>
              <a:rPr lang="en-US" altLang="zh-CN" sz="2200">
                <a:solidFill>
                  <a:srgbClr val="FF00FF"/>
                </a:solidFill>
                <a:latin typeface="Times New Roman" panose="02020603050405020304" pitchFamily="18" charset="0"/>
                <a:cs typeface="Times New Roman" panose="02020603050405020304" pitchFamily="18" charset="0"/>
              </a:rPr>
              <a:t>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我为你拍照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咔嚓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我在为你拍照。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青山如黛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绿水如眸。游历于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眼波横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眉峰聚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我感叹于国家日新月异的发展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不禁拿起手中的相机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咔嚓、咔嚓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拍起来。为何如此感叹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连接山林的公路盘旋于群山之间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这便如同天上的街市。贫穷与落后不再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山民不止于丰衣足食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更是凭借着旅游业走向富裕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正应了那句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绿水青山就是金山银山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。更令人称赞的是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山林间不闻噪音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人与自然的和谐在这里得到体现。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告别山林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来到山脚的农村。大片大片的金黄色小麦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让我仿佛嗅到了阳光的气味。不见农人的身影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只听得嗡嗡的飞机引擎声划过耳际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只见得大大小小的新型机器正收割麦子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这是农业高度现代化的缩影。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咔嚓、咔嚓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我连按了几下快门键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将这一幕幕拍下来。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45001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告别农村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空中城市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地上跑的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水里游的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天上飞的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都井然有序地运行着。不见雾霾浓浓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你只见得白云点缀的蓝天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闻得夹杂着花草气息的空气。空中花园不再是神话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各类建筑绿意盈盈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充满诗情画意。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咔嚓、咔嚓、咔嚓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为祖国拍照的愉悦心情不可言喻。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姐姐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请问贸易中心是在附近吗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一个说着普通话的蓝眼金发外国小帅哥向我询问道。莫觉得惊讶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语言转换器已经广泛运用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不同语种的交流早已没有障碍。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使中国已成为世界经济贸易、文化交流的重要枢纽。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手链发着七彩的光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这是妈妈呼叫我的信号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叫我去医院看望她。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如今的医疗已经让我足以宽心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不再担忧父母的疾病。许多疑难杂症皆已被人类攻克。我将照片定格母亲的微笑。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共和国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我为你拍照。可我又哪里拍得尽你的进步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你的美好呢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65952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全文结构清晰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想象合理。考生展开丰富的想象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用镜头式的描述勾画出一幅中国的繁荣图景。此种繁荣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立足于对当下存在的问题的反思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譬如环境污染、粗放型农业生产、众多医疗难题等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使得文章有了实现的依据。文末的反问句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浓烈而炽热地表达了对祖国的讴歌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从而使文章的感情得以升华。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48930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据近期一项对来华留学生的调查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他们较为关注的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一带一路、大熊猫、广场舞、中华美食、长城、共享单车、京剧、空气污染、美丽乡村、食品安全、高铁、移动支付。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请从中选择两三个关键词来呈现你所认识的中国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写一篇文章帮助外国青年读懂中国。要求选好关键词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使之形成有机的关联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本题属于叙述性的材料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可以看作是多则材料作文的变形。材料给出的是外国来华留学生所关注的十二个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可是审题立意的关键却在要求之中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一是内容上的要求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即选择有关联的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两三个关键词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来呈现你所认识的中国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二是中心上的要求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即写作的目的是要体现在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帮助外国青年读懂中国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上。也就是考生要明白关键词的选择是为了更好地阐释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你所认识的中国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而这最终指向是为了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帮助外国青年读懂中国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83607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,26,50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从下面两个题目中任选一题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按要求作答。不少于</a:t>
            </a:r>
            <a:r>
              <a:rPr lang="en-US" altLang="zh-CN" sz="2200">
                <a:solidFill>
                  <a:srgbClr val="000000"/>
                </a:solidFill>
                <a:latin typeface="Times New Roman" panose="02020603050405020304" pitchFamily="18" charset="0"/>
                <a:cs typeface="Times New Roman" panose="02020603050405020304" pitchFamily="18" charset="0"/>
              </a:rPr>
              <a:t>700</a:t>
            </a:r>
            <a:r>
              <a:rPr lang="zh-CN" altLang="zh-CN" sz="2200">
                <a:solidFill>
                  <a:srgbClr val="000000"/>
                </a:solidFill>
                <a:latin typeface="Times New Roman" panose="02020603050405020304" pitchFamily="18" charset="0"/>
                <a:cs typeface="Times New Roman" panose="02020603050405020304" pitchFamily="18" charset="0"/>
              </a:rPr>
              <a:t>字。将题目抄在答题卡上。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《白鹿原上奏响一支老腔》记述老腔的演出每每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撼人胸腑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令人有一种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酣畅淋漓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的感觉。某种意义上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已超越其艺术形式本身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成为了一种象征。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何以令人震撼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写一篇议论文。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从老腔的魅力说开去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不要局限于陈忠实散文的内容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证据充分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论证合理。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与书相伴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形式多样。设想你有这样一枚神奇的书签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它能与你交流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还能助你实现读书的愿望</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你与它之间会发生什么故事呢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请展开想象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神奇的书签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写一篇记叙文。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表现爱读书、读好书的主题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有描写。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58936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何以令人震撼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写一篇议论文。命题指向明确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要求考生探究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令人震撼的深层次原因。作文引导语中说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已超越其艺术形式本身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成为了一种象征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可根据陈忠实的散文内容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广泛联想思考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的象征意义。也可以从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所代表的艺术的真正魅力、民族传统文化方面深入思考。具体可从以下几个方面入手</a:t>
            </a:r>
            <a:r>
              <a:rPr lang="en-US" altLang="zh-CN" sz="2200">
                <a:solidFill>
                  <a:srgbClr val="000000"/>
                </a:solidFill>
                <a:latin typeface="Times New Roman" panose="02020603050405020304" pitchFamily="18" charset="0"/>
              </a:rPr>
              <a:t>:</a:t>
            </a:r>
            <a:r>
              <a:rPr lang="zh-CN" altLang="zh-CN" sz="2200">
                <a:solidFill>
                  <a:srgbClr val="000000"/>
                </a:solidFill>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艺术的魅力在于震撼心灵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比如世界名画《伏尔加河上的纤夫》能够唤起我们对苦难者的同情和对剥削者的愤怒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电影《红高粱》的粗犷画面能够唤起我们不屈于外辱的民族精神。</a:t>
            </a:r>
            <a:r>
              <a:rPr lang="zh-CN" altLang="zh-CN" sz="2200">
                <a:solidFill>
                  <a:srgbClr val="000000"/>
                </a:solidFill>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艺术的魅力在于彰显生命的力量。老腔表现了黄土地上生活的人们对命运的顽强抗争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这种生命力具有穿越时空的力量。小说《狼图腾》对狼群的描写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《老人与海》里桑地亚哥与鲨鱼搏斗的情景都充满生命的张力。</a:t>
            </a:r>
            <a:r>
              <a:rPr lang="zh-CN" altLang="zh-CN" sz="2200">
                <a:solidFill>
                  <a:srgbClr val="000000"/>
                </a:solidFill>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艺术的魅力在于彰显地域文化或民族文化。从豫剧、黄梅戏、昆曲到剪纸、舞狮子等等民间艺术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都因为有其文化特色而被传承下来。</a:t>
            </a:r>
            <a:r>
              <a:rPr lang="zh-CN" altLang="zh-CN" sz="2200">
                <a:solidFill>
                  <a:srgbClr val="000000"/>
                </a:solidFill>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传承传统文化</a:t>
            </a:r>
            <a:endParaRPr lang="zh-CN" altLang="en-US" sz="2200"/>
          </a:p>
        </p:txBody>
      </p:sp>
    </p:spTree>
    <p:extLst>
      <p:ext uri="{BB962C8B-B14F-4D97-AF65-F5344CB8AC3E}">
        <p14:creationId xmlns:p14="http://schemas.microsoft.com/office/powerpoint/2010/main" xmlns="" val="20753966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69509"/>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中向生活汲取艺术营养的精髓。现实生活中矫揉造作、虚情假意的艺术居多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真正反映生活、震撼人心的鸿篇巨制太少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艺术成为名利的附庸。真正的大家都是深入生活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耐得住寂寞的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陈忠实二十年才写出《白鹿原》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莫言熟悉高密的风土人情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才有他笔下的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红高粱系列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。写作时可以就某一个方面深入写开去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也可以写几个方面。注意议论文的观点要明确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论据要充分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结构要完整。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这个题目是典型的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人人有话说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建议考生从自己熟悉的内容入手去写。也可以从导语提示的角度入手联想。比如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形式多样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究竟有哪些形式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这多样的形式给你带来了哪些独特的感受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给你的读书生活带来了怎样的变化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它能与你交流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它怎样跟你交流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交流些什么内容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能助你实现读书的愿望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你有什么样的读书愿望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它怎样帮你实现了愿望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还可以联系现实科技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写带有科幻色彩的故事。记叙文最忌平铺直叙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没有波澜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可设置悬念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多用细节描写。比如可以倒叙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先写收到了一个惊喜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实现了一个读书愿望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然后感激一枚形式独特、来历不凡的书签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再通过一两个你们交流的细节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展示这枚书签的神奇以及它是怎样引导你看书的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53641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r>
              <a:rPr lang="en-US" altLang="zh-CN" sz="2200">
                <a:solidFill>
                  <a:srgbClr val="FF00FF"/>
                </a:solidFill>
                <a:latin typeface="Times New Roman" panose="02020603050405020304" pitchFamily="18" charset="0"/>
                <a:cs typeface="Times New Roman" panose="02020603050405020304" pitchFamily="18" charset="0"/>
              </a:rPr>
              <a:t>1</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老腔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何以令人震撼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白鹿原上奏响的一支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每每感人肺腑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因为那已不只是一种单纯的艺术形式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而是一种象征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一种在民族文化中孕育出来的文化精魂。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多少脸孔茫然随波逐流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他们在追寻什么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人们四处奔波</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留住我们的根。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曾几何时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一首名为《把根留住》的老歌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感动了无数华夏儿女。根若在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梦就在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精彩不远。泱泱华夏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作为历史悠久的文明古国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系很庞大。中医针灸疗法、瑞安木活字印刷、仙游红木家具制作技艺、苏绣、太极拳、柳子戏</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的词汇带着我们民族的自信与骄傲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纷纷映入眼帘。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可悠悠千年过去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在这个飞速发展的时代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正渐渐被岁月冲淡以致尘封。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49830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那些曾经奔走在中华大地上的各种工匠艺人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那些曾与我们生活紧密相连的手工工艺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在历史的星空里绽放过荣耀与辉煌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却在现代社会黯然退场。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撑着油纸伞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彷徨在悠长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又寂寥的雨巷</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戴望舒的一首《雨巷》脍炙人口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让多少人为之倾倒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那把已成为中国古典文化中一道独特风景的油纸伞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让多少人魂牵梦萦。可是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还有多少人在做油纸伞</a:t>
            </a:r>
            <a:r>
              <a:rPr lang="en-US" altLang="zh-CN" sz="2200">
                <a:solidFill>
                  <a:srgbClr val="000000"/>
                </a:solidFill>
                <a:latin typeface="Times New Roman" panose="02020603050405020304" pitchFamily="18" charset="0"/>
                <a:cs typeface="Times New Roman" panose="02020603050405020304" pitchFamily="18" charset="0"/>
              </a:rPr>
              <a:t>?84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岁的陆玉贷老人是全国为数不多的老伞匠之一。他从业</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作为广西最后一位油纸伞手工艺人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至今却没找到合适的传人。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很多传统的东西遭遇冷落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只能在白鹿原上孤独奏响。好在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还有这样一群人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他们在保有传统精髓的基础上积极创新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让传统又重新焕发生机。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778602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莆田留青竹刻第七代传承人刘志高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在掌握了留青竹刻的精髓之后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开始尝试创新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让艺术适应新时代的变化。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寻找舞台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传承经典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是我们戏剧人一辈子的坚守。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身为柳子戏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项目代表性传承人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梅花奖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的陈媛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给柳子戏披上了时尚外衣。她说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就是把老一辈最精华的舞台、音乐和人物塑造方式传承下去。做一名有担当的艺术家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让柳子戏青年演员</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青出于蓝而胜于蓝</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是我最大的愿望。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不只在白鹿原上奏响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春晚舞台上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它亦带给了我们听觉、视觉的极大震撼。它让我们清晰地看到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历经千年的岁月洗礼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仍保持着旺盛的生命力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支撑起民族精神的大树。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何以令人震撼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传统的文化精髓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追随在时代脚步之后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唤醒了我们巨大的文化自信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10640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文章立意高远。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背后是传统文化的精魂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考生能透过现象看到这个本质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这一点很可贵。从文章内容方面看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考生旁征博引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引用的事实论据独特而典型。从结构方面看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文章采用正反对比的论证方法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条理清晰。特别是在文章的结尾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考生用问答的形式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水到渠成地点明观点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高屋建瓴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让论证更具说服力。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最值得一提的是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全篇以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既形象地说出了传统文化的重要性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又让文章有含蓄蕴藉之美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构思精巧。另外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整篇文章语言优美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散发着浓郁的文化气息。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971478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r>
              <a:rPr lang="en-US" altLang="zh-CN" sz="2200">
                <a:solidFill>
                  <a:srgbClr val="FF00FF"/>
                </a:solidFill>
                <a:latin typeface="Times New Roman" panose="02020603050405020304" pitchFamily="18" charset="0"/>
                <a:cs typeface="Times New Roman" panose="02020603050405020304" pitchFamily="18" charset="0"/>
              </a:rPr>
              <a:t>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神奇的书签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只说一书生醉心功名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苦读诗书却记忆不深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理解甚浅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遂于暇日专去五台山祈福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以求来年金榜题名。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书生所拜祠庙乃一险要所在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沿陡峭小径蜿蜒上山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数里之后方抵大雄宝殿。到此殿进香者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由此颇见意诚。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临别之际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知客僧送一书签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密嘱曰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君得此签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来年必定高中。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归家看签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签面乃魁星点斗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有独占鳌头之意。魁星本文曲星下凡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连中三元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后为人间才子钦慕供奉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以求借其才华。正沉吟间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书签突然幻化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竟凌空飘起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魁星真容宛然在前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不过寸许。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书生恍然悚惧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急急便要下拜。魁星曰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等来年高中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再拜不迟。如今要务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不在多礼。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书生急问高中之法。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70301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魁星跳落至桌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足底现鳌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其身形虽小却厚重无匹。魁星站定鳌背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左手叉腰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右手一指书生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竟开口大骂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似汝等一心只为功名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不思利人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岂有高中之理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利欲熏心之徒、利令智昏之辈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如何做得了股肱之臣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似汝这般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位卑则为蝼蚁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位高则为蛀虫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可有半点范希文</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居庙堂之高则忧其民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处江湖之远则忧其君</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平日所看之书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淫盗怪谈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大失本心。以世俗则为真趣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视仁义为迂腐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叫本星如何点化与尔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书生赧然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羞惭不语。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魁星左手虚晃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手中已多了支毛笔。古往今来不知多少状元举子出于这支笔下。魁星毛笔一挥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语气渐和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人非圣贤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孰能无过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你良知未失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愿听真言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本星君方有缘化身书签来助你。自今日起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养正固志、尊道贵德、治国方略、文艺生趣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一一扎实学来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来年必定高中。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704624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书生喜惭交加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详聆其教。翌日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晨光熹微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书生已手捧诗书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夜色沉沉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烛影深处人影深。魁星书签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案头常伴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却不再见魁星现形。每遇昏惑难解处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常生请教之意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奈何书签并无异状。心志懈怠处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灵台浑浊时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书签常径自飘起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所落书页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所载之文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莫不戳中心病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读毕志气顿复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昏昧尽消。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过得数月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书生境界大进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乃悟明心见性之理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修齐平治之序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三坟五典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读之生乐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深明魁星苦心。握签在手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深感再造之德。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书生果真登科。返归欲谢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案头已空。怅然之下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书生梦醒。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非我耶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昨夜之梦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颇有所悟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遂于今晨记之。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本文想象大胆新奇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语言古典文雅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情节曲折离奇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细节生动传神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实为难得之佳作。文章主旨所言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爱上读书因志气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实乃千古中华文化之精髓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古今治学入门之锁钥。考生间以批评不良之书毁人心志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更是戳中时代之弊病。考生如果没有心系苍生之气度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不可能有此针砭时弊之功力。结尾借梦境再生波澜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余韵悠长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发人深省。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95313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外国青年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是预设对象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可以是特指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也可以是泛指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可预设为某一个或某一类外国青年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与之真诚交流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也可想象为全体外国青年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与他们侃侃而谈。但要明白这里还内含一个预设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外国青年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不太了解中国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或只是表层的理解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甚至还存在一定的偏见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所以你必须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正确而全面地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读懂中国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考生不能只停留在一味的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以理服人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以情动人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甚至要引导他们辩证地看待我们的祖国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如发展中的中国存在的进步中的阵痛、发展中的缺失等诸多不如人意之处。否则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就会落入肤浅、空洞的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颂歌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为此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即从哪个侧面来写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这需要综合思考十二个关键词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并进行大略的分类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然后围绕这个大类从中提炼出要写作的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并选择出与该话题相关的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两个、三个均可。参考话题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与关键词举例如下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15275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,27,60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从下面两个题目中任选一题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按要求作答。不少于</a:t>
            </a:r>
            <a:r>
              <a:rPr lang="en-US" altLang="zh-CN" sz="2200">
                <a:solidFill>
                  <a:srgbClr val="000000"/>
                </a:solidFill>
                <a:latin typeface="Times New Roman" panose="02020603050405020304" pitchFamily="18" charset="0"/>
                <a:cs typeface="Times New Roman" panose="02020603050405020304" pitchFamily="18" charset="0"/>
              </a:rPr>
              <a:t>700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在中华民族发展的历史长河中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从古至今有无数英雄人物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岳飞、林则徐、邓世昌、赵一曼、张自忠、黄继光、邓稼先</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他们为了祖国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不畏艰险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不怕牺牲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他们也不乏儿女情长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有普通人一样的对美好生活的眷恋。中华英雄令人钦敬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是一代又一代华夏儿女的榜样。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假如我与心中的英雄生活一天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写一篇记叙文。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自选一位中华英雄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展开想象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叙述你和他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在一起的故事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写出英雄人物的风貌和你的情感。将题目抄写在答题卡上。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《说起梅花》表达了作者对梅花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深入灵魂的热爱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。在你的生活中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哪一种物使你产生了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深入灵魂的热爱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这样的热爱为什么能深入你的灵魂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深入灵魂的热爱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自选一物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植物、动物或器物。梅花除外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文体不限。将题目抄写在答题卡上。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89500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对于命题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假如我与心中的英雄生活一天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首先要明确写哪位英雄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例如题目既提示了岳飞、林则徐、邓世昌、黄继光等战场英雄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也提示了邓稼先等可被称作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的杰出人才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要选择适合展现英雄形象的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例如岳飞在朱仙镇大破金兵时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与在风波亭含冤而死时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显然对应着不同的风貌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要在这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通过再现历史事件或虚构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与英雄的交流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塑造英雄人物的形象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其中生动形象的细节描写不可缺少。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与英雄的关系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例如思想境界的相同与不同、英雄人物对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的感召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对英雄人物的钦敬之情和效仿之志等。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题目的难点和解读关键在于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究竟是多深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为什么会这么深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如果用记叙事件来体现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对文章的要求是非常高的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这篇作文写成议论文会比较容易。比较好写的一种思路是揭示所选物象征的某种精神、品格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通过这种精神、品格对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内心的感召和震撼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达到直指灵魂的目的。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93746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r>
              <a:rPr lang="en-US" altLang="zh-CN" sz="2200">
                <a:solidFill>
                  <a:srgbClr val="FF00FF"/>
                </a:solidFill>
                <a:latin typeface="Times New Roman" panose="02020603050405020304" pitchFamily="18" charset="0"/>
                <a:cs typeface="Times New Roman" panose="02020603050405020304" pitchFamily="18" charset="0"/>
              </a:rPr>
              <a:t>1</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假如我与心中的英雄生活一天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站在时空隧道的入口处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我要去寻找我心中的英雄。纵然有时空的阻隔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我也一定要找到他</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我毅然决然地走进了时空隧道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在一阵又一阵的眩晕之后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我如愿来到了清朝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中华民族的最后一个封建帝制朝代。而他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我心中的英雄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此刻正在虎门主持销烟。是的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他就是林则徐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清朝第一位睁眼看世界的人。他的身躯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是那样的高大伟岸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他的目光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是那样的凌厉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有着让人不敢直视的威严。我慢慢地向他走近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而他只是专注地盯着那一方方石灰池。池子的中间是那毁了无数强兵猛将的罪魁祸首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我已经离他很近了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可是他依然没有注意到我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所有人都没有注意到我的到来。噢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我明白了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原来他们都看不见我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这样也好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毕竟我只是想和我心中的英雄生活一天。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3742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1839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我目睹了他亲手将这腐蚀了中华民族肌体的毒物销毁的全过程。这一天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睁眼看世界的中华男儿们等得太久了。面对着翻腾而起的阵阵白烟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我感到了作为一个中国人的尊严。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夕阳渐渐落下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夜幕低垂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林先生还静静地站在海滩边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凝望着远处。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一声长长的叹息传入我的耳际。他在叹息什么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难道他不应该为了今天销烟的顺利进行而高兴吗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我默默地跟在他的身后。海风吹起他的衣角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宽大的官服显得他更加瘦削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夜幕下他的背影更显凄凉。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我大清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还是有希望的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不仅要禁烟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海防也要治理一下啊</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时空机传出了提示音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原来预设的一天时间即将用尽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眼前的林先生越来越远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渐渐变成一抹虚像。熟悉的眩晕感将我拉回现实。不过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走出时空隧道的我依然还能清晰地记得海边那个坚毅的背影。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45786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本文借助时空机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将历史拉到了眼前。文章对林则徐的描述有虚有实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讲述了林则徐虎门销烟第一天的情形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将一位不计较个人得失、将个人安危置之度外、一心为国的民族英雄塑造得非常丰满。文中的描写细致入微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用林则徐的自言自语和眼神、动作等细节来展现人物的心理和性格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是全文的一大亮点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为文章增色不少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也是文章成功的关键。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57764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r>
              <a:rPr lang="en-US" altLang="zh-CN" sz="2200">
                <a:solidFill>
                  <a:srgbClr val="FF00FF"/>
                </a:solidFill>
                <a:latin typeface="Times New Roman" panose="02020603050405020304" pitchFamily="18" charset="0"/>
                <a:cs typeface="Times New Roman" panose="02020603050405020304" pitchFamily="18" charset="0"/>
              </a:rPr>
              <a:t>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深入灵魂的热爱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每一次心动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因为你在我身边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每一次冲动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你给我的能量大到无限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是因为我对你有着深入灵魂的热爱。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有这样一种精灵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让我从心灵深处热爱。它清瘦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倔强地盘桓于夕阳之中。它出现于黑暗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却号召着黎明。它就是鸦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一种冷静又睿智的鸟儿。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鸦自言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我是灾难的象征。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世间有不少鸟儿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有些是有着珠圆玉润的歌喉的鸟儿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有些是有着艳丽羽毛的鸟儿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有些是碌碌无为的鸟儿</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我没有鲜艳夺目的外表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因为我要将世间的阴暗暴露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那些隐藏在繁华背后的空虚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那些隐藏在善良之下的罪恶。我要给人以最真实的痛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我没有婉转的歌喉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因为我要歌颂平等的死亡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我要给人以最深切的痛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我没有太多美好的传说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因为我要将一切的灾厄铭记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我要给人以最难忘的痛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87826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有这样一种精灵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让我从心灵深处热爱。它是懦弱者眼中的灾难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是胆小者心中的怪物。它像一道黑色的闪电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展示着恐怖的魅力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深深地刺痛清醒者的心脏。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呼啦啦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鸦扇动着翅膀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飞上了树梢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我是灾难的前兆。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多像鲁迅笔下华小栓坟前的那只鸦。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鲁迅先生不也是一只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面对麻木的国人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他不停地呐喊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以他那冷峻的面孔和清瘦的身躯。他的文字似一把尖锐的匕首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刺痛着每一个国人的神经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的世界划出一道最美丽的白光。鲁迅先生是清醒的智者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他的笔下流露出的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既是不可思议的黑暗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又是对黎明的召唤。他是斗士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是勇士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是敢于正视现实而又与之顽强抗争的战士</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鸦转过头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我是灾难的前兆。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55222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我已经明白了鸦的魅力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上帝既然安排它出现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就一定赋予了它光荣的使命。鸦的魅力在于它的哲学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告诉你如何在虚伪的人面前做一个明白人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一个清醒的人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一个爱憎分明的斗士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一如鲁迅先生。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我心潮澎湃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情不自禁地放声吟唱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每一次心动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因为你在我身边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每一次冲动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你给我的能量大到无限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怎能抑制我心中燃烧的火焰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不能够停下的感觉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在我转身奔向你的一瞬间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狂热的激情指数早已达到了顶点。把时间放一边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注视着我双眼。摇动这沸腾的世界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别想再把我左右。我要选择现在的自由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让你知道我是谁。就在幸运降临的时候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我要你看到我骄傲的心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尽情绽放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魅力无限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鸦从我的思绪中飞走了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风吹过后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只留下伟人的行迹。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60693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作者所选择的用来阐释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的写作对象也是独特的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作者一改人们对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的传统看法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以全新的理解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读来发人深思。文章的语言文采飞扬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把鸦比作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懦弱者眼中的灾难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胆小者心中的怪物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出现于黑暗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却号召着黎明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不仅精妙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而且犀利。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鸦从我的思绪中飞走了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风吹过后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只留下伟人的行迹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言有尽而意无穷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深化了文章主题。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103731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5</a:t>
            </a:r>
            <a:r>
              <a:rPr lang="en-US" altLang="zh-CN" sz="2200">
                <a:solidFill>
                  <a:srgbClr val="000000"/>
                </a:solidFill>
                <a:cs typeface="Times New Roman" panose="02020603050405020304" pitchFamily="18" charset="0"/>
              </a:rPr>
              <a:t>.(2012·</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江苏卷</a:t>
            </a:r>
            <a:r>
              <a:rPr lang="en-US" altLang="zh-CN" sz="2200">
                <a:solidFill>
                  <a:srgbClr val="000000"/>
                </a:solidFill>
                <a:cs typeface="Times New Roman" panose="02020603050405020304" pitchFamily="18" charset="0"/>
              </a:rPr>
              <a:t>,18,70</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作文</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阅读下面的材料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按照要求作文。</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慈母手中线</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游子身上衣。临行密密缝</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意恐迟迟归。</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孟郊</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为什么我的眼里常含泪水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因为我对这土地爱得深沉。</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艾青</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在这些神圣的心灵中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有一股清明的力和强烈的爱</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像激流一般飞涌出来。甚至无须倾听他们的声音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就在他们的眼里、他们的事迹里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即可看到生命从没像处于忧患时那么伟大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那么丰满</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那么幸福。</a:t>
            </a:r>
            <a:endParaRPr lang="zh-CN" altLang="en-US" sz="2200"/>
          </a:p>
          <a:p>
            <a:pPr lvl="0" indent="266700" algn="r"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罗曼</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罗兰</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请以</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忧与爱</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为题</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写一篇不少于</a:t>
            </a:r>
            <a:r>
              <a:rPr lang="en-US" altLang="zh-CN" sz="2200">
                <a:solidFill>
                  <a:srgbClr val="000000"/>
                </a:solidFill>
                <a:cs typeface="Times New Roman" panose="02020603050405020304" pitchFamily="18" charset="0"/>
              </a:rPr>
              <a:t>800</a:t>
            </a:r>
            <a:r>
              <a:rPr lang="zh-CN" altLang="en-US" sz="2200">
                <a:solidFill>
                  <a:srgbClr val="000000"/>
                </a:solidFill>
                <a:latin typeface="宋体" panose="02010600030101010101" pitchFamily="2" charset="-122"/>
                <a:cs typeface="Times New Roman" panose="02020603050405020304" pitchFamily="18" charset="0"/>
              </a:rPr>
              <a:t>字的文章。</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要求</a:t>
            </a:r>
            <a:r>
              <a:rPr lang="en-US" altLang="zh-CN" sz="2200">
                <a:solidFill>
                  <a:srgbClr val="000000"/>
                </a:solidFill>
                <a:cs typeface="Times New Roman" panose="02020603050405020304" pitchFamily="18" charset="0"/>
              </a:rPr>
              <a:t>:</a:t>
            </a:r>
            <a:r>
              <a:rPr lang="en-US" altLang="zh-CN" sz="2200">
                <a:solidFill>
                  <a:srgbClr val="000000"/>
                </a:solidFill>
                <a:ea typeface="NEU-BZ-S92"/>
                <a:cs typeface="宋体" panose="02010600030101010101" pitchFamily="2" charset="-122"/>
              </a:rPr>
              <a:t>①</a:t>
            </a:r>
            <a:r>
              <a:rPr lang="zh-CN" altLang="en-US" sz="2200">
                <a:solidFill>
                  <a:srgbClr val="000000"/>
                </a:solidFill>
                <a:latin typeface="宋体" panose="02010600030101010101" pitchFamily="2" charset="-122"/>
                <a:cs typeface="Times New Roman" panose="02020603050405020304" pitchFamily="18" charset="0"/>
              </a:rPr>
              <a:t>立意自定</a:t>
            </a:r>
            <a:r>
              <a:rPr lang="en-US" altLang="zh-CN" sz="2200">
                <a:solidFill>
                  <a:srgbClr val="000000"/>
                </a:solidFill>
                <a:cs typeface="Times New Roman" panose="02020603050405020304" pitchFamily="18" charset="0"/>
              </a:rPr>
              <a:t>;</a:t>
            </a:r>
            <a:r>
              <a:rPr lang="en-US" altLang="zh-CN" sz="2200">
                <a:solidFill>
                  <a:srgbClr val="000000"/>
                </a:solidFill>
                <a:ea typeface="NEU-BZ-S92"/>
                <a:cs typeface="宋体" panose="02010600030101010101" pitchFamily="2" charset="-122"/>
              </a:rPr>
              <a:t>②</a:t>
            </a:r>
            <a:r>
              <a:rPr lang="zh-CN" altLang="en-US" sz="2200">
                <a:solidFill>
                  <a:srgbClr val="000000"/>
                </a:solidFill>
                <a:latin typeface="宋体" panose="02010600030101010101" pitchFamily="2" charset="-122"/>
                <a:cs typeface="Times New Roman" panose="02020603050405020304" pitchFamily="18" charset="0"/>
              </a:rPr>
              <a:t>角度自选</a:t>
            </a:r>
            <a:r>
              <a:rPr lang="en-US" altLang="zh-CN" sz="2200">
                <a:solidFill>
                  <a:srgbClr val="000000"/>
                </a:solidFill>
                <a:cs typeface="Times New Roman" panose="02020603050405020304" pitchFamily="18" charset="0"/>
              </a:rPr>
              <a:t>;</a:t>
            </a:r>
            <a:r>
              <a:rPr lang="en-US" altLang="zh-CN" sz="2200">
                <a:solidFill>
                  <a:srgbClr val="000000"/>
                </a:solidFill>
                <a:ea typeface="NEU-BZ-S92"/>
                <a:cs typeface="宋体" panose="02010600030101010101" pitchFamily="2" charset="-122"/>
              </a:rPr>
              <a:t>③</a:t>
            </a:r>
            <a:r>
              <a:rPr lang="zh-CN" altLang="en-US" sz="2200">
                <a:solidFill>
                  <a:srgbClr val="000000"/>
                </a:solidFill>
                <a:latin typeface="宋体" panose="02010600030101010101" pitchFamily="2" charset="-122"/>
                <a:cs typeface="Times New Roman" panose="02020603050405020304" pitchFamily="18" charset="0"/>
              </a:rPr>
              <a:t>除诗歌外</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文体自选。</a:t>
            </a:r>
            <a:endParaRPr lang="zh-CN" altLang="en-US" sz="2200"/>
          </a:p>
        </p:txBody>
      </p:sp>
    </p:spTree>
    <p:extLst>
      <p:ext uri="{BB962C8B-B14F-4D97-AF65-F5344CB8AC3E}">
        <p14:creationId xmlns:p14="http://schemas.microsoft.com/office/powerpoint/2010/main" xmlns="" val="3534236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中国的复兴之路与人类共存共荣。关键词可选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移动支付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传统文化的继承与发展。关键词可选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中华美食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快节奏与慢生活。关键词可选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移动支付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经济的高速发展与环境保护的困境。关键词可选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空气污染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食品安全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大熊猫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城市繁荣与乡村重建。关键词可选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移动支付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美丽乡村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精英、国粹与大众娱乐。关键词可选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广场舞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科技创新与社会的高速发展。关键词可选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共享单车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移动支付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为了更好地体现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帮助外国青年读懂中国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文体上论述类、叙述类乃至说明、抒情类的文体都可以自由选择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写作形式可采用书信体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第二人称的运用便于交流、以情动人和以理服人。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1306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解题关键是审题。首先是审题目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忧与爱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是个并列结构的短语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虽关系复杂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但只要能表达出两者间合乎情理的关系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就算切合题意。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是一种社会责任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是一种历史使命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有了责任感和使命感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对家庭、社会和生活就会充满爱。忧之愈切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爱之愈深。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具有很强的内在联系。其次是审提示语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三则材料都表达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忧与爱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但各有侧重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临行密密缝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表达亲人间的忧与爱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艾青的诗表达儿女对故土家国的忧与爱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罗兰的话是高尚者的忧与爱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这些都能为考生作文提供思路。再次是审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有三点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立意自定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角度自选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除诗歌外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文体自选。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81044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忧</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一如既往地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一头扎进厨房中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弯着背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双手不停地在水池与锅铲间来回移动。见我过来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便习惯性地抛出了一个微笑。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可我分明见到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在今日的微笑中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夹杂着些许特殊的神情。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那倦怠的眼神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仿佛向我透露出一个不眠的夜晚。那丝丝飘挂在耳边的凌乱的头发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也似乎一直拨动着我的心弦。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兴许是因为今日与众不同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母亲往日里十分熟练的工作在今日看来却显得十分笨拙。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是因为紧张吗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我竟不知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一向稳重平和的母亲会这般忘东忘西。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连刷牙的工夫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母亲也不忘跑过去看一眼时间。死死地盯着那秒针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这时的母亲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像是一位监测员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不允许出现任何差错。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今日的交通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也像是母亲的心情一般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那样的急促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那样的忙乱。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我拿起书看着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可眼神却时常飘向母亲的脸庞。那几缕头发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依旧坚守着它们的阵地。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32230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母亲眉间的距离越发窄了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直至出现了一条深深的沟壑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才肯作罢。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今儿的车有点堵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不过没事儿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来得及。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母亲转过头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我与母亲的眼神交汇了。那道深深的沟壑像是从未出现一般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猛地消失了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却是母亲那浅浅的微笑。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一辆大巴不守规矩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几次三番拦着道路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母亲看着时间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手不停地打着方向盘。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红灯亮起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车辆霎时间全部停止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我刚开口抱怨大巴司机的无礼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只见母亲拉开车门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径直冲到了大巴司机的车门口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猛力地敲着车窗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那人车窗紧闭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只听得母亲大吼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你这人怎么这么不守规矩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我们家孩子急着去高考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要是迟到了你负得起责任吗</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直到绿灯亮起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母亲才作罢回到了车上。远远望去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我依稀地看到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那是一个五大三粗的男人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一个平日里待人柔善的女人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是什么给了她这么大的勇气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58154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夸母亲勇敢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可我分明感觉到一阵暖流正在汹涌地冲出我略微弯曲的眼睛。我打开车窗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望着窗外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尽量抑制着那阵暖流的汹涌气势。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丝丝的雨轻柔地打在我的脸上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我的视线变得模糊。是细雨模糊了我的视线吗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我不得而知。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微风夹带着些许寒意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可我却分明感觉到一阵温暖。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如今我伏案笔耕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我知道母亲的心全在我这里。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这时的你是否在人群中探着头遥望着我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我仿佛又见到你那缕飘扬的白发了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794597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这是一篇出彩的记叙文。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有文采。对母亲的神态、心理、动作等细描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充实在行文始终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母亲的形象鲜活而有点可爱。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有生活。截取高考期间的生活情景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娓娓道来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从厨房备餐到行驶在前往考场的路上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乃至到考场后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始终以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的视角全方位传播着强烈的现场感、真实感。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有感悟。直白的忧与爱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蕴含在动人的描写中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洒落在点点独到的感悟中。爱中饱含着忧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忧中洋溢着爱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忧爱交融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真情融融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有构思。在时间纵轴上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串联着几颗生活的珍珠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交相辉映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如前文的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零乱的头发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在文章的结尾处想象再次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飘扬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母子之间别有一番深沉的忧与爱。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01613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0808"/>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,24,60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大千世界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无所不在。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可以是道路的起点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可以是长河的源头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可以是坐标的中心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可以是事物的根本</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回到原点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联系生活体验与认识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自定文体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含标点符号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246210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写作前需要认真读题与构思。第一步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要读懂引导语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理解核心概念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道路的起点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长河的源头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坐标的中点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事物的根本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读懂标题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把握命题意图。从标题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回到原点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题目的含义为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一个人在出发或行动之后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发现存在的问题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进行回顾反思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寻找事物的根本而回归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结合自己的体验和认识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确定写作的重点。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文章可以写身边小事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写自己的体验和感悟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从一件具体的事情经过某些波折又回到原点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也可以写身边的人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甚至一个群体、一个民族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乃至一个国家从事某项事业的行动经历。关键是要对事情本身有真切的体验和清楚的认识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回到原点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的原因、过程和结果有独到的看法。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9050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回到原点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头顶灰白的天空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翻过尘土飞扬的马路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我终于可以停下脚步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站在那熟悉又陌生的巷口。我知道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只要再迈一步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我便回到我人生的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那条打从我一出生便孕育我的老巷。那条充满西关风情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给我人生第一课的老巷。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踏着青石板路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我缓缓步入巷的深处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映入眼帘的是久违的西关老屋。深红的趟栊门前是三级浅平的石阶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猫正慵懒地躺在石阶上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享受正午到来前温和的阳光。偶有微风拂过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老猫用前爪轻轻拨弄脸上的胡子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的一声后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打了个滚又沉沉睡去。我知道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这是喧嚣的大城市难有的悠闲与宁静。而我人生的起点就始于这一片祥和中。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92253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趟栊门后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原本掩着的木门已敞开。借着屋内微弱的光线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我看见头发花白的老爷爷正躺在摇椅上看报纸。忽然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一个小皮球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的一声打在了摇椅上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紧接着一个大约两岁的孩子走到摇椅旁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揪着爷爷的衣角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球球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老人摘下眼镜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笑着起身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把孩子揽入怀抱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细声细语地说着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球球去哪儿啦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一阵铜铃般的笑声传入我耳中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我仿佛看见早已过世的爷爷也曾这么抱着我。是的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在我人生刚开启的那几年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这条老巷承载着来自亲人的无数关怀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西关人特有的温情。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满洲窗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青瓦砖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古榕树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越来越多的景致冲击着我的视觉膜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也敲打着我的心。可是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一个红得早已褪色却又刺眼的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字赫然出现在我老屋的墙壁上。这一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字与四周之景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四周平和的氛围是何等的不相符。这时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我方惊醒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早在十一年前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这条老巷便已列入拆迁范围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我人生的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将要被抹去。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6730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眼泪不争气地涌出我的眼眶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我多想呐喊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这条巷子拆不得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拆不得啊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它不仅仅是我出生的地方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也是培育我温和性格的地方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更是让我感受人间温暖的最初的开始。这里的一花一草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一砖一瓦都是岭南文化形成的开始。将这里拆掉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就是毁了我的根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就是毁了上百广州老街坊的根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这样的呐喊谁会听见呢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文化的原点与高速发展的经济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与拔地而起的大厦相比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似乎已经变得渺小了。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我又梦见了久违的老巷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这次当我回到人生的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字竟然不见了踪影。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62378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古老而现代的中国欢迎您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亲爱的外国友人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很荣幸能够有这次机会通过写作来让您进一步了解中国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但我绝不敢说一篇小文就能助您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读懂中国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因为幅员辽阔、历史悠久的中国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已经让你们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望洋兴叹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而近几十年的高速发展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更让你们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莫名惊诧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了。为此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我只能选取其中的三个关键词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移动支付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为您略微勾勒一下中国的今昔。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您也许正站在八达岭长城的烽燧上眺望和沉思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您可能被巨大的工程所震撼。长城就是在高山之上修建的延绵不断的城墙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它是历代劳动人民的血汗换来的铜墙铁壁。更重要的是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它是中华民族坚强不屈的精神象征。您是个汉语通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一定听说过这样一个成语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众志成城。尽管如此</a:t>
            </a:r>
            <a:r>
              <a:rPr lang="en-US" altLang="zh-CN" sz="2200">
                <a:solidFill>
                  <a:srgbClr val="000000"/>
                </a:solidFill>
                <a:latin typeface="Times New Roman" panose="02020603050405020304" pitchFamily="18" charset="0"/>
                <a:cs typeface="Times New Roman" panose="02020603050405020304" pitchFamily="18" charset="0"/>
              </a:rPr>
              <a:t>,1840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年的鸦片战争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英国人用枪炮强行打开了我们的国门。但也唤醒了我们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再坚固的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也有被打破的时候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谨遵古制的原始军事防御方式已经被现代社会所淘汰。历经百年的痛定思痛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沉睡的巨龙终于觉醒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抖擞精神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腾跃而上。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38449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这是一篇文情并茂的议论性散文。文章以第一人称角度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回到孕育自己的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人生第一课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的西关老屋的所见所感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将个人生命的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与岭南文化的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融为一体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讲述自己的生活体验和认识。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作者以舒缓柔情的笔墨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细绘了老猫懒睡、祖孙相乐的两幕场景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凸显喧嚣大城市深处老巷的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悠闲与宁静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倾诉铭刻于心的童年记忆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怀旧的温情与眼前西关老屋的青石板路、趟栊门、古榕树等相互浸润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构成情意绵长、富于历史底蕴的美丽景致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与下文笔锋突转地描写老屋即将被拆的情形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形成鲜明的对照。作者继而指出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拆掉老屋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就是毁掉我的根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就是毁掉了许多广州老街坊的根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表达了强烈的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回到原点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深化了文章主题。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89766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,23,60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这世界需要你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自定立意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除诗歌外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文体特征鲜明。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一般的命题思路是紧贴现实生活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又不直接对接现实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题目来源于现实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同时又引领现实。作文审题难度小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选材视野广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立意多角度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文体记叙、议论皆可。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592256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考生写作本文的时候需要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大题小做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将着眼点具体化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写起来就会容易一些。要抓住三个关键词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突出个体与整体的密切关系。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可以是客观世界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也可以是内心世界。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可以是具体的人或物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也可以是一类的人或物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还可以是一种品质或精神。可以从三个方面入手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第一就是不要忽视平凡的人或物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第二要凸显个性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强调个体的重要性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第三可以从精神世界的需要这个角度来写。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锁定了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是奉献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是人类意识和未来关怀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字言辞恳切、真诚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让你难以拒绝也不能拒绝。当看到这个作文题目的时候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相信每一个充满责任感、使命感和生命意识的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眼角都会湿润起来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内心都会暖暖的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这世界需要你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是忧患与奋起的完美结合体。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282636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这世界需要你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光彩的花束集成于朵朵鲜花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屹立的高楼基于块块砖石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汪洋大海汇集于滴滴水珠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少了其中任何一个成员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整体都不会完美。同样的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这个世界也绝对不能少了你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这个世界需要你。你所处的千千万万的角落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成就了五彩斑斓的世界。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别相信世界是由虚无缥缈的粒子组成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你就大胆地畅想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是你成就了世界。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置身于乡村僻壤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土地需要你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需要你为她挥洒汗水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为她披上绿装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需要你把她的累累硕果让四面八方的人们分享</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爷爷是个农民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没有他种的棉花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很多人盖不上温暖的被子。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置身于现代文明的城市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城市需要你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需要你为她清除身上的污垢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需要你把她打扮得光彩照人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需要你保证她每个筋骨脉络的健康运行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舅舅是个玻璃制造者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很多人会冒着风雨入眠。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260902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从学校出来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踏入职场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顾客需要你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老板需要你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他们需要你提供良好的服务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需要你保证各个行业环节的畅通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即便你微小得不能再微小了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你也是整个机器运行中的一个环节。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踏进家门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暖流簇拥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热气腾腾的饭菜静待着你享用。这时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父亲迎面走来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给你一个无限温柔的拥抱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可以开饭了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孩子回来了。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父亲高声对厨房里的母亲说道。母亲会对你说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这都是你喜欢吃的菜。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父母争相诉说对孩子担忧和思念之情。他们喃喃道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孩子好好努力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我们需要你。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即使你一事无成地生活在这个世界上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这个世界仍然需要你。这个世界不是靠利益关系维系着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感情才是最有力的纽带。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世界需要每一个活在世界上的人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不要觉得自己微不足道。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12820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是一个泛指的概念。作者运用并列的形式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阐述不同的个体在世界中的不同价值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从而说明每个个体都是有价值的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这种思路采取的是归纳法的逻辑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写作时不要频繁使用。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前半部分比较多地阐述了个体之于世界的重要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物质化倾向重了些。但在倒数第二段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作者补充说明了世界对于你的需要更多是出于精神方面的需求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从而弥补了这一缺陷。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整篇文章充满了鼓励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给人以力量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别相信世界是由虚无缥缈的粒子组成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你就大胆地畅想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是你成就了世界。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类似的文字让人心动、信心倍增。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35878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,18,70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不避平凡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不可平庸。为人不可平庸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平庸则无创造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无上进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处世不可平庸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因此要有原则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有鉴识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有坚守。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拒绝平庸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立意自定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角度自选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不必面面俱到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除诗歌外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文体自选。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解题关键是审题。首先是审题目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拒绝平庸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是动宾结构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导向明确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无须在立意方向上进行选择。其次是审提示语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提示语能帮助考生审题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不避平凡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不可平庸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不要将平庸和平凡画上等号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为人不可平庸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平庸则无创造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无上进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主要是讲为人平庸的后果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处世不可平庸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因此要有原则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有鉴识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有坚守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。界定平庸的内涵是无原则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无鉴识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不坚守。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拒绝平庸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其实就是拒绝为人处世无原则现象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就是拒绝为人处世无鉴识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就是拒绝朝三暮四不坚守。看清作文的四点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062590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拒绝平庸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福楼拜曾写过《庸见词典》一书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他在书中以戏谑的笔法列举了</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世纪法国社会上盛行的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人的平庸的看法。这无疑是对平庸者的当头棒喝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同时也让我们看到了他那拒绝平庸的决绝态度。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其中的诸多词条对当今社会仍有启发意义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咖啡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使人聪慧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要喝不加糖的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那都是无知者使用的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。许多人秉承着这样的平庸的社会性的见解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人那样庸庸碌碌地活着。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我们身边定然有这样的人在。他们即使变为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也要用奢侈品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即使变成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也要拥有一个固定地址。他们或许活得像一句广告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或许活得像一部成功学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但无可否认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他们活得平庸。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30139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拒绝平庸并非是一味地盲从时代潮流的脚步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也不是故意地与大众的认识相忤逆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而是清醒地活着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认识到自己的内心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保持独立的人格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保持自由的精神。正如《月亮与六便士》中的主人公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顺从内心的指引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追寻自身的梦想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而舍弃了人们所认为的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孤身来到巴黎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克服病痛折磨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最终自我流放到一座小岛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创作了足以震惊世界的名画。他没有满足于地上六便士的眼光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而是追逐着心底那轮明月的清辉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拒绝了平庸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实现了自己的追求。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拒绝平庸而顺应内心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是有难度的。纵使是特立独行的韩寒也不能轻易地拒绝平庸。他曾立下不签售、不代言、不经商等</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我们却仍看到了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我不是什么旗手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我就是我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我是韩寒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这样标榜自我的告言。在他对读者的连声道歉中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我们看到了他的无奈。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86086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作家们对此总是最敏锐的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鲁迅作品中的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形象印证了夏瑜这样的革命者流血牺牲的悲哀。纳博科夫的《云影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湖光》中一个不愿卷入集体活动而想独享美景的旅客被其他旅客干扰同化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最终被殴打致死。这些作家都敏锐地发现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要想让更多的人成功地拒绝平庸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还需要社会能够包容更多的异见。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社会环境固然重要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但要想在时代合唱的边缘有自己独吟的空地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仍需个人拒绝平庸的选择。不一味追随大流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也不刻意触礁逆鳞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这或许是拒绝平庸的最好态度。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文章由福楼拜《庸见词典》引入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概述了当今社会生活平庸者的表现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拒绝平庸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清醒地活着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认识到自己的内心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保持独立的人格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保持自由的精神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并剖析了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拒绝平庸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的不易。行文思路清晰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分析辩证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体现了作者较强的思辨能力。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81594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您也许正坐在那横贯南北、极速飞驰的蛟龙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高铁的车厢里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感受着中国的速度。中国的工程师们用自己的智慧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将世界的技术消化为自己的专利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解决了一个又一个技术难题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大国工匠们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国际一流的焊接技术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让中国的铁路速度跃上世界之巅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它也成为新中国惊人发展速度的象征。在新时期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创新思维、高新技术、合众之力的发展之道才是中国高铁的真正内涵。腾飞的中国高铁将会成为中国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乃至世界的一道亮丽的风景线。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您也许正在某个小镇的餐馆里大快朵颐吧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您不必为没有零钱而着急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扫扫二维码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马上就搞定。哦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您还没有支付宝或微信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下载一个软件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申请一个账号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绑定一个银行卡就可以了。移动支付带给我们的变化却是实实在在的。不必说前不久杭州公交车全面接入移动支付之事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就连菜农卖菜都可以扫码支付了。移动支付只是中国发展的一个缩影。我们不仅正向着未来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更要引领世界。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592667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您也许已经从古老的北京到达了时尚的杭州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您也许也学着中国的年轻人在公交车上扫码呢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祝您旅途愉快。请您查看微信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可不要忘了给我这篇小文点个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您的中国朋友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艾中华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本文选取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移动支付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古老的中国已经腾飞为世界强国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的中心来展开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运用的是由古及今的顺序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选取三个片段来表达自己对中国的认识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有理有据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见解较为深刻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古老的中国向现代的中国转化。难得的是充分体现了题目的要求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帮助外国青年来读懂中国。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值得称道的是本文采用书信的形式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与朋友侃侃而谈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语气亲切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情感真挚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语言流畅而生动。实为考场一篇佳作。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44463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128000" cy="4928657"/>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6</a:t>
            </a:r>
            <a:r>
              <a:rPr lang="en-US" altLang="zh-CN" sz="2200">
                <a:solidFill>
                  <a:srgbClr val="000000"/>
                </a:solidFill>
                <a:cs typeface="Times New Roman" panose="02020603050405020304" pitchFamily="18" charset="0"/>
              </a:rPr>
              <a:t>.(2017·</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全国</a:t>
            </a:r>
            <a:r>
              <a:rPr lang="en-US" altLang="zh-CN" sz="2200">
                <a:solidFill>
                  <a:srgbClr val="000000"/>
                </a:solidFill>
                <a:ea typeface="NEU-BZ-S92"/>
                <a:cs typeface="宋体" panose="02010600030101010101" pitchFamily="2" charset="-122"/>
              </a:rPr>
              <a:t>Ⅱ</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卷</a:t>
            </a:r>
            <a:r>
              <a:rPr lang="en-US" altLang="zh-CN" sz="2200">
                <a:solidFill>
                  <a:srgbClr val="000000"/>
                </a:solidFill>
                <a:cs typeface="Times New Roman" panose="02020603050405020304" pitchFamily="18" charset="0"/>
              </a:rPr>
              <a:t>,22,60</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阅读下面的材料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根据要求写作。</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ea typeface="NEU-BZ-S92"/>
                <a:cs typeface="宋体" panose="02010600030101010101" pitchFamily="2" charset="-122"/>
              </a:rPr>
              <a:t>①</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天行健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君子以自强不息。</a:t>
            </a: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周易</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ea typeface="NEU-BZ-S92"/>
                <a:cs typeface="宋体" panose="02010600030101010101" pitchFamily="2" charset="-122"/>
              </a:rPr>
              <a:t>②</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露从今夜白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月是故乡明。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杜</a:t>
            </a:r>
            <a:r>
              <a:rPr lang="zh-CN" altLang="en-US" sz="2200">
                <a:solidFill>
                  <a:srgbClr val="000000"/>
                </a:solidFill>
                <a:latin typeface="宋体" panose="02010600030101010101" pitchFamily="2" charset="-122"/>
                <a:cs typeface="Times New Roman" panose="02020603050405020304" pitchFamily="18" charset="0"/>
              </a:rPr>
              <a:t>　</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甫</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ea typeface="NEU-BZ-S92"/>
                <a:cs typeface="宋体" panose="02010600030101010101" pitchFamily="2" charset="-122"/>
              </a:rPr>
              <a:t>③</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何须浅碧深红色</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自是花中第一流。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李清照</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ea typeface="NEU-BZ-S92"/>
                <a:cs typeface="宋体" panose="02010600030101010101" pitchFamily="2" charset="-122"/>
              </a:rPr>
              <a:t>④</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受光于庭户见一堂</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受光于天下照四方。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魏</a:t>
            </a:r>
            <a:r>
              <a:rPr lang="zh-CN" altLang="en-US" sz="2200">
                <a:solidFill>
                  <a:srgbClr val="000000"/>
                </a:solidFill>
                <a:latin typeface="宋体" panose="02010600030101010101" pitchFamily="2" charset="-122"/>
                <a:cs typeface="Times New Roman" panose="02020603050405020304" pitchFamily="18" charset="0"/>
              </a:rPr>
              <a:t>　</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源</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ea typeface="NEU-BZ-S92"/>
                <a:cs typeface="宋体" panose="02010600030101010101" pitchFamily="2" charset="-122"/>
              </a:rPr>
              <a:t>⑤</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必须敢于正视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这才可望敢想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敢说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敢作</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敢当。</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鲁</a:t>
            </a:r>
            <a:r>
              <a:rPr lang="zh-CN" altLang="en-US" sz="2200">
                <a:solidFill>
                  <a:srgbClr val="000000"/>
                </a:solidFill>
                <a:latin typeface="宋体" panose="02010600030101010101" pitchFamily="2" charset="-122"/>
                <a:cs typeface="Times New Roman" panose="02020603050405020304" pitchFamily="18" charset="0"/>
              </a:rPr>
              <a:t>　</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迅</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ea typeface="NEU-BZ-S92"/>
                <a:cs typeface="宋体" panose="02010600030101010101" pitchFamily="2" charset="-122"/>
              </a:rPr>
              <a:t>⑥</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数风流人物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还看今朝。</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毛泽东</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中国文化博大精深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无数名句化育后世。读了上面六句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你有怎样的感触与思考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请以其中两三句为基础确定立意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并合理引用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写一篇文章。要求自选角度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明确文体</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自拟标题</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不要套作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不得抄袭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不少于</a:t>
            </a:r>
            <a:r>
              <a:rPr lang="en-US" altLang="zh-CN" sz="2200">
                <a:solidFill>
                  <a:srgbClr val="000000"/>
                </a:solidFill>
                <a:cs typeface="Times New Roman" panose="02020603050405020304" pitchFamily="18" charset="0"/>
              </a:rPr>
              <a:t>800</a:t>
            </a:r>
            <a:r>
              <a:rPr lang="zh-CN" altLang="en-US" sz="2200">
                <a:solidFill>
                  <a:srgbClr val="000000"/>
                </a:solidFill>
                <a:latin typeface="宋体" panose="02010600030101010101" pitchFamily="2" charset="-122"/>
                <a:cs typeface="Times New Roman" panose="02020603050405020304" pitchFamily="18" charset="0"/>
              </a:rPr>
              <a:t>字。</a:t>
            </a:r>
            <a:endParaRPr lang="zh-CN" altLang="en-US" sz="2200"/>
          </a:p>
        </p:txBody>
      </p:sp>
    </p:spTree>
    <p:extLst>
      <p:ext uri="{BB962C8B-B14F-4D97-AF65-F5344CB8AC3E}">
        <p14:creationId xmlns:p14="http://schemas.microsoft.com/office/powerpoint/2010/main" xmlns="" val="8406387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今年作文是演讲类材料作文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也是具有任务驱动性质的作文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要求写演讲稿。作文材料延续了全国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年的风格。材料要求考生围绕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可以说立意显豁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没有在审题上设置障碍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但要体现自己的思考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写出深度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却并不容易。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从材料情感倾向看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材料明显分为两个层面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从材料开头到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绵延至今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为第一层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从物质与精神两个维度强调了劳动的意义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劳动可以创造财富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也可以带来幸福感。材料基本倾向是赞美劳动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并希望传承这种优秀传统。后面为第二层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列举了现实生活中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不理解劳动、不愿意劳动、不尊重劳动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的说法与现象。故材料总体上是提倡、赞美劳动的。故写作时应与材料情感基调保持一致。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56135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本题为观点列举型材料作文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只是变换了一下形式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即给出了六个并列式观点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要求考生挑选出两个或三个重新组合后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提炼出共有的观点。故选择和提炼的前提是要读懂六句名言或诗句的含义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这就无形中加大了审题立意的难度。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天行健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君子以自强不息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体现了坚韧不拔、自强不息的生命追求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露从今夜白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月是故乡明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体现了思乡爱乡的情怀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具有旷远的意味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何须浅碧深红色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自是花中第一流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体现了追求精神高洁的志向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强调的是要锤炼内在品质。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受光于庭户见一堂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受光于天下照四方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是说接收的信息越多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对事物的认识越全面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眼界越开阔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强调了不要故步自封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要放眼天下、胸怀天下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善于接受和吸收外来知识、文化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必须敢于正视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这才可望敢想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体现了文人的筋骨与清醒的自我意识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不盲从于社会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为中华民族鼓与呼的使命与担当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数风流人物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还看今朝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揭示了人应该有远大的精神理想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需立时代之潮头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发时代之先声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用现实主义精神和浪漫主义情怀来观照现实生活。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58005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这六句每一句各都侧重一个品质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自强不息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家国情怀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注重内在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善于接受外来知识、文化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不逃避而且敢于反思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自信且坚定。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题干明确要求考生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合理引用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暗含了可以是名句字面意义的简单借用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也可以是名句哲理的深度化用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可以是正引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也可以是反用。同时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题目也暗含了文化传承与语言表达等方面的丰富期待。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中国文化博大精深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无数名句化育后世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暗示了写作的中心指向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可对名句作者及其时代进行历史分析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个性化地阐发中国文化的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博大精深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也可结合自己的经历和体会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讲述中华名句化育后世的精彩故事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论说名言警句对文化传承的重要意义。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考生在写作时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可先挑选出两三句意义相关的名言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再适度提炼出写作的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然后围绕提炼的写作中心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展开写作。本题适合的文体应该是议论文。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61921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大格局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勇担当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在庭户之中只能见斗室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而于天地间自然眼界宽广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这是魏源的眼界与格局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敢于正视淋漓的鲜血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敢于直面惨淡的人生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横眉冷对千夫指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俯首甘为孺子牛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敢说敢作敢当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为同仁呐喊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为革命鼓与呼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这是鲁迅的担当。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格局大小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影响眼界之广狭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眼界不同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担负的责任也会不同。鲁迅说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无穷的远方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无数的人们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都与我有关。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这是何等的境界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格局就是无穷的远方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敢于担当者须穿过重重阻碍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身负家国天下。担当是为了无数人的幸福而不断求索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居庙堂之高则忧其民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处江湖之远则忧其君。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25884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格局的大小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取决于一个人的世界观、价值观和人生观。格局大者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为国为民为天下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修身齐家治国平天下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格局小者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为己为私为小我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虽无可指摘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但不可沾沾自喜。自古士人秉持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为天地立心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为生民立命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为往圣继绝学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为万世开太平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的立身哲学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脊梁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是何等的气魄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路曼曼其修远兮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吾将上下而求索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范仲淹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先天下之忧而忧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后天下之乐而乐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安得广厦千万间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大庇天下寒士俱欢颜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八千里路云和月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文天祥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人生自古谁无死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留取丹心照汗青</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这些格言诠释了什么是格局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阐明了什么是大我</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53950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责任担当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在其位谋其政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尽心竭力。鲁迅面对万马齐喑、岌岌可危的局面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团结起文化战线上志同道合的志士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用笔作武器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敢于揭弊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暴露国民劣根性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揭开伤疤以引起疗救的注意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这便是担当。钱理群教授指出真正的精英要有自我的承担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要有对自己职业的承担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要有对国家、民族、社会、人类的承担。我们不会忘记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耶鲁哥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秦玥飞不计个人得失扎根农村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做一个村干部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不会忘记远赴非洲抗击埃博拉病毒的医务工作者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尽国际人道主义救援之责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不会忘记中国维和人员奔赴战乱国家的战场一线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用行动争取和平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不会忘记屠呦呦研制出青蒿素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几十年内无偿提供给贫困国家而不计个人报酬</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中国正致力于打造人类命运共同体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为世界提供中国智慧、中国方案。一个大国立于民族之林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也离不开大的格局和勇于担当的精神。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602975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借用本文所论述的主题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该文也具备了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大格局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的特点。所选的名言为第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与第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两条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并提炼出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格局与担当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不论是个人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还是国家和民族都要有大的格局和勇于担当的精神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层次分明。值得称道的是作者对问题的把握和认识都深刻到位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有高屋建瓴的气势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有严密的逻辑力量。另外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本文语言准确而生动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不失为一篇佳作。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301506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,24,60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有位作家说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人要读三本大书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一本是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一本是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一本是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心灵之书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对此你有什么思考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对作家的看法加以评说。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【注意】</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题目自拟。</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不得少于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不得抄袭、套作。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本作文题审题重在说理分析。审题的重点在于理解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心灵之书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就是指书籍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不光指教科书及一些专业书籍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更多的是经典的书籍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就是指社会生活这本大书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心灵之书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指思想精神的修养和提升。三种书可比人生的三种历练。有字的书带给我们学识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无字的书带给我们阅历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心灵的书带给我们涵养。三者缺一不可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相辅相成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共同塑造出人的完整人格。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94451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要写好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人生要读三本大书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首先在于阐明理由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进行具体的说理分析。建议文章的主体部分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要条分缕析地展开说理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可先写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为什么要读有字之书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多读有字之书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多读经典书籍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就好比站在巨人的肩膀上不断攀越高峰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让人生更加智慧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为什么要读无字之书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多参加生活实践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使自己在社会实践中磨炼成长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为什么要读心灵之书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多读自己的内心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多多反思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在理解自己的过程中成长。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在内容表达方面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考生可能会写得比较空洞、乏味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估计课内素材会运用得比较多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比如史铁生、陶渊明、苏轼可能会出现很多。若写出新意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肯定是跳出常规的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表达具体、实在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比如呈现自身的阅读优势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联系沈从文《我读一本大书也读一本小书》这篇文章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比如采用诗化语言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读遍人生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自得繁花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之类等。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5772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人生如书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逐级而读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说话的境界分三个等级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最高境界是忘言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其次是慎言、寡言、讷于言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第三是修辞或辞令。人生亦是如此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中初步领略世界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中体悟世间冷暖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心灵之书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中沉淀深邃灵魂。循序渐进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方可臻于圆满。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恰似借用他人视角看喧腾社会。它可以是外交辞令式的《左传》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可以是纵横捭阖式的《国语》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抑或是清新淡雅式的《世说新语》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它让我们从中获取知识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领略六韬三略的风采。诸子百家的言论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唐宋元明清的诗歌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这些世间流传下来的经典亦是人生不可或缺的法门。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然而拘囿于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纸上得来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的东西难免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终觉浅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。人生不需要过于厚实的理论堆砌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因为我们深谙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只可意会不可言传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的玄妙。这也正是人生境界的第二阶段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我们可引申为亲身经历、人生阅历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58857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于时光中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某些东西会化为永恒。比如文字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语境仍存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体悟延伸。这不是太虚幻境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但它容许塞万提斯笔下堂吉诃德式的理想飞扬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这不是光耀万世的烫金碑文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但它却是荒冢之上凹凸有致、刻骨铭心的生命曲线。这便是体悟的升华。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脱离了字的束缚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自然也增加了人性养成的难度。背道而驰、南辕北辙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人云亦云、旅进旅退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这些都是缺乏束缚的典型。这时便需有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心灵之书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作为灵魂指引。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心灵之书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便是万千阅历、世间万象在心灵中的最后沉淀。筛去附赘悬疣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掌握人生方向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积淀潜思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哲理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挖掘生命的深度。它是盖茨于黛西空虚扭曲灵魂中所见的灵魂真谛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潘玉良挣脱世俗偏见追求的艺术巅峰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它甚至可以是理查德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帕克这只猛虎背后隐藏的人性。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浮躁之风盛行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很多人无暇顾及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心灵之书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都不乐意总结分析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层次的人则越来越多。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人生如书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需逐级而读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终极境界仍需以心体之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以心察之</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43723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从考查能力角度看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仍然隐含着具体问题具体分析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看问题要一分为二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用发展、联系的观点看问题的思维要求。材料两个层次中的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概念的内涵和外延有所差异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是广义的劳动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是指人类维持生存和发展的手段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第二层中同学们眼中的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则指具体的行为。因此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文章基调应是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尊重劳动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倡导劳动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但也要避免全盘否定同学们关于劳动的种种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要运用辩证思维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客观、理性、全面地分析如何对待不同的劳动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具体问题具体分析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写出自己对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而非一味唱赞歌、喊口号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从而体现自己的理性思考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更凸显文章的深刻性。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从作文审题角度看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细审题目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材料反映了现实生活中学生对待劳动的三种说法、四种态度。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三种说法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学习忙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学习比劳动重要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认为用人工智能可以代替劳动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劳动苦累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不如花钱让别人代劳。三种说法的共同点是否定劳动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不同点是否定程度有浅有深。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37558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文章写作角度新颖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立意深刻。开篇以说话的境界入题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高人一招。第二、三、四段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考生分别从不同角度论述了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的特点及其作用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言简意赅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考生在第五段指出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无字之书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存在的问题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并顺势提出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心灵之书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作为灵魂指引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过渡自然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考生从正反两个角度说明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心灵之书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说理深刻透彻。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37585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我们在长辈的环绕下成长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自以为了解他们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其实每一位长辈都是一部厚书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一旦重新打开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就会读到人生的事理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读到传统的积淀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读到时代的印记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还可以读出我们自己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读出我们成长时他们的成长与成熟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读出我们和他们之间认知上的共识或分歧</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十八岁的我们已经长大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今天的重读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是成年个体之间平等的心灵对话、灵魂触摸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是通往理性认知的幽径。请结合自己的生活阅历深入思考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重读长辈这部书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文体特征鲜明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不得套作。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44511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本题要求围绕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重读长辈这部书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展开写作。该作文题从考生十八岁步入成人的年龄特点出发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关注传统文化的代际传承及人文素养的培育提升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引导考生进行思考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写出个人的独特感受与见解。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立意角度丰富。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既可以是父母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也可以是其他年长的亲人或老师等。依据材料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考生可以通过长辈的人生经历重新思考历史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思考家族传统和民族传统方面的文化积淀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思考长辈的人生智慧和经验教训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也可以在长幼互动关系中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以长辈为镜重新认识自我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的视角观照长辈在家庭角色和社会角色上的进步与成熟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富有思辨性。从写长辈、写日常生活入手很容易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十八岁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的眼光来重新审视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在思想碰撞中触摸灵魂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则需要考生处理好感性生活与理性思考的关系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需要处理好表象与本质的关系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需要思考延续传统与突破传统的关系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需要思考传统中核心价值的恒定与时代变化的关系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要写出深度与个性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就要具备处理这一系列辩证关系的理性思考能力。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10753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接过父辈的旗帜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父辈是一条浩浩荡荡的大河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父辈是一部璀璨辉煌的巨著。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深呼吸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我贪婪地汲取丰厚的精神营养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细细品尝浓郁的心灵鸡汤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如此才能接过父辈的旗帜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走好人生的前路。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我走过的桥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比你走过的路还要长。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我曾很反感这句话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更多时候以沉默表示无言的反抗。您岁数大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您经历的事情多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是因为您比我早出生了二十几年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有什么可值得骄傲的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骄傲得您动不动就要晒出来炫耀一番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我坐在考场上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冷静而理性地思考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父辈的人生经历对我们来说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其实是一笔丰厚的财富。他们从一条清澈晶莹、欢快流淌的小溪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在时间的延展中渐渐幻化成一条宽阔而厚重的河流。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河水在传唱着祖先的祝福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保佑漂泊的孩子找到回家的路。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他们曾经的成功与失败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他们曾经的欢乐与忧伤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他们曾经的探索与彷徨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就像江河里闪耀着的航标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时时提醒我们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哪里有激流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哪里有暗礁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哪里有险滩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19043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父辈的摸爬滚打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铸就了吾辈的警示镜鉴。我们有什么理由不好好铭记与珍惜呢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无论做什么事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都要有原则。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这是打我记事起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父亲说过的频率最高的一句话。他渴望事业有成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渴望出人头地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但作为一个私营业主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他从没想过要向某些管理人员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哪怕因此失去了让自己收入成倍增长的机会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他从没想过在某些无关紧要的环节上节省开支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哪怕因此增加了产品的成本。家人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、朋友、邻居都曾直接或含蓄地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但他不为所动。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天将以酬长厚者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父亲的事业一路鼓乐齐鸣、歌声嘹亮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每一个音符、每一节旋律都在印证着他的那句话。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这样的一部书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需要我用心去读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需要我一辈子细细去品。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2652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时代飞速发展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生活日新月异。我们乘坐在超音速的车上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迫不及待地随手抓起空中的云彩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却在不知不觉中遗失了原本很珍贵的东西。我们可能曾嘲笑过父辈的孤陋寡闻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调侃过他们对时尚与新潮的迟钝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甚至曾把他们的坚守看作是束缚手脚的镣铐。而今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当我们告别青涩、狂妄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即将开始自己真正意义上的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独闯天涯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真的很有必要重读父辈这部书。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时时从父辈的河流中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取一瓢饮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时时翻阅父辈用自身经历写出的文字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我们才能真正接过父辈的旗帜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大步流星地奔跑在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远方的田野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全文脉络清晰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考生首先阐释了父辈的经验与教训对下一代具有很好的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警示镜鉴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然后点明要继承父辈为人处世的一贯准则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旗帜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的具体内涵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最后点明今天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父辈这部书的重要意义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并表达了对走好未来之路的坚定决心。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28183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语文学习关系到一个人的终身发展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社会整体的语文素养关系到国家的软实力和文化自信。对于我们中学生来说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语文素养的提升主要有三条途径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课堂有效教学、课外大量阅读、社会生活实践。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请根据材料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从自己语文学习的体会出发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比较上述三条途径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阐述你的看法和理由。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不得泄露个人信息。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560635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本题属于任务驱动型的作文。题目中的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大致与去年作文要求中的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权衡与选择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的意思差不多。它既是要求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也是提醒。可以比较辨析这三种途径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表达你的看法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明确倾向性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也可以从三种途径中选择一种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来直接立意和阐述。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如选取第三条途径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语文学习的外延与生活的外延相等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觉知此事要躬行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读万卷书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行万里路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生活即语文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生活体验与语文素养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等来立意。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需要注意的是要重点从语文素养是怎么形成的角度思考和切入。不论从哪个角度来立意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都要注意表达的中心要明确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的阐述是写作的主要内容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但核心是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语文素养的提升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如果从综合角度入手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即写比较的过程也可以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但写作中仍然要体现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的意思。这样更能体现考生思维的全面性和逻辑的严密性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注意要体现思考的广度和深度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古今中外、现实未来都可入题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切不可浮光掠影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泛泛而谈。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16044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生活实践更是语文素养的源头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老师在讲台上侃侃而谈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学生埋头苦记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有效的教学使我们在短时间内获取了大量信息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海量的课外阅读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丰富了我们的知识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拓展了我们的视野。但是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贯串于我们一生的社会生活实践活动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对我们语文素养提升的作用更大。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读万卷书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行万里路。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这句话道出了读书与社会实践的关系。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读万卷书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是知识学问的博览。书是智慧之门的钥匙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是先贤经验的结晶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是进步的阶梯。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行万里路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是实践经验的积累。物有甘苦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尝之者识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道有夷险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履之者知。世上有很多的路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而只有自己亲身走过的路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心里最清楚。种过地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才知道种地的艰辛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做过工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才知道做工的劳苦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跌过跤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才知道摔打的痛楚。有了丰富的人生经历之后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人们才学会了分析和判断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才能体会书中描述的真切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才能将书中所读化为自己所用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那才是真正的语文素养。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70926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0808"/>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古诗云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国家不幸诗家幸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赋到沧桑句便工。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这两句诗道出了人生实践与文学创作的关系。生活在大唐由盛转衰时期的杜甫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但又是幸运的。兵荒马乱中的颠沛流离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不能安定生活的痛苦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让杜甫更切身地体验到了书本上读不到的东西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而正是这种体验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促使他写出了《兵车行》、《茅屋为秋风所破歌》、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等被世代传颂的不朽名篇。可以说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动荡的社会不仅给了杜甫更真切的社会体验、更丰富的积累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也让他有了更深远的思考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更造就了一个全新的杜甫</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16486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四种态度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学生不理解学习与劳动的关系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更不懂得劳动的意义和作用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学生对劳动的理解狭隘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认为劳动不包括人工智能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学生主观上觉得劳动苦而累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有不平等思想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第四种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不尊重劳动。第四种态度与前三种态度比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劳动观念错误。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鉴于材料本身具有明显的情感倾向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故一般应从正面立意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即以材料中的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热爱劳动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从我做起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为中心论点。同时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考生还应从当下一些同学对劳动的偏差认识、错误态度对比中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进行深入思考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自觉弘扬劳动精神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推动社会形成热爱、崇尚、尊重劳动并积极参与劳动的良好社会风气。需要注意的是材料应该是侧重于谈对劳动的看法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而不是阐释劳动的价值和意义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或怎样劳动等。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由于部分考生缺少对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核心概念的辨识能力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可能无限扩大材料范围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这就容易造成审题立意上的混乱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甚至出现对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的反弹琵琶。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795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唐诗云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近乡情更怯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不敢问来人。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我们对这种情感很迷茫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一个远离家乡的游子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踏上了归途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应该心情欢悦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而且这种欢悦会随着家乡的临近越来越强烈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随着老师的讲解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我们才恍然大悟。因为诗人贬居岭外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音书断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一方面自然是日日夜夜想念家人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另一方面又时时刻刻为家人的命运担忧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害怕他们被自己连累而惨遭不幸。原来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是因为我们没有那种情感的现实体验。可见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没有社会实践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就连诗句也理解不了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更不要说语文素养的提升了。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生活也是一堂语文课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每一天都意味深长。只要投入其中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就会有所得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还愁不能提升语文素养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449594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首先是准确理解了作文要求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三条途径选其一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这样切口小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容易集中用力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并且标题就亮出观点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中心明确。其次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采用了标准的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五段式结构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段扣住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中间三段分别从实践加深对书本知识的体验与理解、社会生活会更丰富人的精神世界、没有社会体验难以理解前人作品三个方面论述实践与语文素养提升的关系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最后一段略加小结。条分缕析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层次分明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结构严谨。再次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内容充实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说理与举例融为一体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且举例多样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有略有详。最后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语言准确流畅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尤其是古人诗句的引用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而且都放在段首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既有结构上的作用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更体现了作者的语文素养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与所论述的话题相得益彰。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559149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在阅读方式多元化的今天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你可以通过手机、电脑等电子设备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在宽广无垠的网络空间中汲取知识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你可以借助多媒体技术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悦读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有形有色、有声有像的中外名著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你也可以继续手捧传统的纸质书本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享受在墨海书香中与古圣今贤对话的乐趣</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当代青年渴求新知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眼界开阔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个性鲜明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在阅读方式的选择上不拘一格。请围绕自己的阅读方式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结合个人的体验和思考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我的青春阅读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文体特征鲜明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不得套作。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801327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这是一道针对青年人阅读方式命制的材料作文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要求考生结合自身体验与思考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我的青春阅读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。作文题切合青年学生的学习生活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导向积极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易于引发考生的联想与思考。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构建书香校园、书香社会是当前社会的共识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阅读是青年人学习生活的一项重要内容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而阅读方式的选择关系到阅读效果。年轻人富有朝气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自主性强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更愿意尝试适合自己的阅读方式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但也可能有率性的一面。在阅读方式多元化的网络时代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我的青春阅读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具有比较鲜明的时代性、现实性和针对性。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该题立意明确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角度多元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考生可写传统的书本阅读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也可写时尚的网络阅读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可写精读的深入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也可写速读的实用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可写传统阅读方式的局限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也可以反思快餐式阅读的不足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还可以写自己在阅读方式选择上的心得或困惑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作文题在文体的选择上较为自由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可议可叙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便于考生展示个性。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36203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穿越时空的精神旅行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读千年书卷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与古人对话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是穿越时空的耕耘与收获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是汲取心灵营养的深呼吸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是极度自我的精神旅行。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翻阅那一页页发黄的书卷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透过写满千年沧桑的笔画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我的眼前仿佛放映着古老的影片。沉睡的文字复活为一个个古老的场景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幻化为一个个鲜活的面孔。孔子、屈原、司马迁、陶渊明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他们就站在我的对面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回答我不断的追问</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69887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博览群书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开阔视野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让古人一生的轨迹明晰于我的大脑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让他们生活的时代复原于历史的屏幕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让他们的喜怒哀乐再现于风烟雨霭雪飘飘。走进历史的画卷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走进古人的心灵世界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对话才可能名副其实。孔子为什么会发出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吾岂匏瓜也哉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的慨叹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屈原为何至死也不离开楚国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肠一日而九回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的痛苦有谁能解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抚孤松而盘桓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的无奈又有谁可知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平面的诗句、寒碜的史册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记录的只是干瘪的木乃伊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要触摸鲜活的躯体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要倾听真实的脉动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需要心与心的对接。一颗丰富的心灵才能贴近另一颗丰富的心灵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一双深邃的眸子才能对视另一双深邃的眸子。与古人对话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实际是把自己的灵魂附着在古老的书卷上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镌刻进沧桑的文字里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进而与他们进行精神的沟通。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93669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这是一次次极度自我的精神旅行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但我能沉湎于这样的旅行之中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从此不食人间烟火而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管他冬夏与春秋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答案是否定的。人毕竟不能脱离现实而生活在虚无缥缈之中。青灯黄卷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与古人对话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乐在其中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在自己的精神家园里勤勉耕作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为的是不让它荒芜长草。采撷园子里的果实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倚靠与古人对话的营养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我能对抗当下这物质极度丰富时代的精神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饥荒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我能驱走太阳曝晒下的炎热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我能应对茫然无措时的困惑。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孔子告诉我要以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知其不可而为之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的积极态度投入生活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屈原告诉我有比金钱名利更贵重的人格与尊严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司马迁告诉我什么叫仗义执言、什么是隐忍负重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陶渊明告诉我什么叫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质性自然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、什么是执着坚守。有了这古老长河的清泉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什么样的污泥不能濯掉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让我的精神坚韧而充实。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与古人对话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我的过去、现在、将来时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86149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本文思路顺畅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考生开篇点明读书是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极度自我的精神旅行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然后结合自己的体验谈如何去读、去感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以及如何将读的收获转化为现实生活中的动力与能量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最后表达将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持久的决心。此外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本文素材运用得当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文中所用素材都是很大众化的素材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但考生能选择恰当的角度将素材用出新意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并且第三、五段相互呼应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更是将素材的功能发挥到了极致。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517977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,26,60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网上购物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视频聊天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线上娱乐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已成为当下很多人生活中不可或缺的一部分。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业内人士指出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不远的将来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我们只需在家里安装</a:t>
            </a:r>
            <a:r>
              <a:rPr lang="en-US" altLang="zh-CN" sz="2200">
                <a:solidFill>
                  <a:srgbClr val="000000"/>
                </a:solidFill>
                <a:latin typeface="Times New Roman" panose="02020603050405020304" pitchFamily="18" charset="0"/>
                <a:cs typeface="Times New Roman" panose="02020603050405020304" pitchFamily="18" charset="0"/>
              </a:rPr>
              <a:t>VR(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便可以足不出户地穿梭于各个虚拟场景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时而在商店的衣帽间里试穿新衣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时而在诊室里与医生面对面交流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时而在足球场上观看比赛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时而化身为新闻事件的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现场目击者</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当虚拟世界中的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越来越成为现实世界中的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是选择拥抱这个新世界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还是刻意远离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或者与它保持适当距离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对材料提出的问题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你有怎样的思考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写一篇论述类文章。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角度自选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标题自拟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不得抄袭、套作。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68040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写作之前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要对材料进行分析。材料第一段描述现代生活现状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是绝大多数考生熟悉的生活场景。第二段则如</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cs typeface="Times New Roman" panose="02020603050405020304" pitchFamily="18" charset="0"/>
              </a:rPr>
              <a:t>年的天津卷一般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描述了一种未曾发生的科技畅想。材料第三段阐明问题</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我们应该拥抱现代科技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足不出户地通过互联网感受世界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还是需要真正走出房间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亲身感知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由此我们可以确定写作主题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如何看待现代科技对人类社会生活的深刻影响。此外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应把握题目对文体的限定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即必须写议论文。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可从以下角度立意</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科技的发展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互联网的使用是历史发展的必然结果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我们必须拥抱变化。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我们不可完全依赖于现代科技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使用需适度。人类的情感交流和互动是不可能完全通过科技来传达的。我们可以运用科技手段来传递信息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对于可能影响人类情感交流的技术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我们无法完全远离却可以保持适度的距离。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16082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从写作要求看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给出了多项任务指令。试题情境设置真实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写作任务明确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文体应用性强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要求考生设身处地展开想象和思考。面向复兴中学同学演讲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是复兴中学学生身份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是新时代青年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演讲对象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复兴中学同学及老师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倡议大家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热爱劳动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从我做起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体现你的认识与思考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并提出希望与建议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写一篇演讲稿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给出了文体特征上的要求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作为应用文体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考生行文中除了注意体现演讲稿应用文格式外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还应注重演讲稿本身所具有的针对性、宣传性、鼓动性、感染力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语言上不能过于书面化等特点。写作时一定要注意立足实际生活需求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强调实际应用、知行合一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避免言之无物、大而无当。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27438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科技的新秀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人文的毒酒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人生永远追逐着幻光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但谁把幻光看成幻光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谁便沉入无尽的苦海。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近九十年前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著名诗人臧克家在他的高考作文答卷上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寥寥数笔勾勒了这样的文字。物换星移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沧海桑田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科技新秀创造了</a:t>
            </a:r>
            <a:r>
              <a:rPr lang="en-US" altLang="zh-CN" sz="2200">
                <a:solidFill>
                  <a:srgbClr val="000000"/>
                </a:solidFill>
                <a:latin typeface="Times New Roman" panose="02020603050405020304" pitchFamily="18" charset="0"/>
                <a:cs typeface="Times New Roman" panose="02020603050405020304" pitchFamily="18" charset="0"/>
              </a:rPr>
              <a:t>VR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一副眼镜便可以带给人们无限的幻光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然而我们真的可以毫无顾忌地拥抱它吗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我想答案或许是否定的。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人类于旧状况总是心平气和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而对于较新的机遇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却那么求全责备。记得计算机问世时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无数电影巨子、金融大鳄都发出相似的声音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没有一个家庭想在家里安装计算机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而现在的我们回首不禁捧腹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记得有人在中国宣传互联网时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几乎所有政府机关、企事业单位都看准这是个不折不扣的骗局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然而正是这个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骗局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成就了马云和他的帝国。而现在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当另一项颠覆性科技成果摆在我们面前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历史是不是在重演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49433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科技的不朽荣誉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在于它通过对人类心灵的作用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克服了人们在自己面前和在自然界面前的不安全感。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爱因斯坦如是说。虚拟现实技术带给人们实际生活中难以触碰的体验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它把梦境搬到了现实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它把现实装扮成梦境。置身其中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我们便可以创造一个很好地投影我们的愿望的世界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站在屋里就能对战魔兽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坐在沙发就能环游地球。李白讲过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为君槌碎黄鹤楼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就算我炸掉天河又有何不可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这种超现实的诱惑力和帝王一般的控制权令人无法抗拒。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正如曹雪芹在《红楼梦》里写的那样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假作真时真亦假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无为有处有还无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任何事物的辩证性都不容忽视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现实就是铁证。在计算机刚刚闯入中国时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多少孩子被那个屏幕牢牢地桎梏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在互联网产业风生水起之时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互联网泡沫让多少企业灰飞烟灭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而电信诈骗的猖獗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亦是依托于移动互联网基站这个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而现代技术带来的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群氓效应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甚至关系到人类道德建设。天下的午餐不免费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科技在带给我们空前的财富、无上的便利的同时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亦带走了人们温润如玉的品性。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99060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《吕氏春秋》有言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凡智之贵也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贵知化也。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古之圣人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安不忘危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存不忘亡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治不忘乱。今之众人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在沐浴虚拟现实技术的春风时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必须先知先觉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会不会有人尤其是孩子会像《盗梦空间》里的梅尔一样沉醉于梦境不能自拔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会不会有人利用该技术迷惑大众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实施犯罪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虚拟现实技术对社会秩序和人类价值观的冲击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不仅留待监管部门思考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更需要我们普通大众的深思。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祸兮福所倚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福兮祸所伏。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这是老子说的。科技的新秀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人文的毒酒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我们应区别对待它。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15079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全文结构正反对比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逐层深入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层层剖析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可谓精妙。具体而言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本文有以下亮点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有分析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有思想。文章是一篇颇具思想的好文章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无论是从开篇的导入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还是中间的议论分析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抑或是结尾的深入剖析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读来都令人感到深入内心。文章有思想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有见地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看得出考生的积累广泛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阅读写作基本功扎实。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明观点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善比较。文章观点明晰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作为一篇时评类作文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本文开篇即点出作者观点。由此在下文层层展开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将虚拟现实技术与人们熟悉的计算机、互联网技术相比较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引用计算机、互联网技术的史实与现实发展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来分析虚拟现实技术的利与弊。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巧过渡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多引用。过渡自然。在每段的开头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均引用或化用名言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使得论述流畅自然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同时使各段的论述更有说服力。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757042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因父亲总是在高速路上开车时接电话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家人屡劝不改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女大学生小陈迫于无奈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更出于生命安全的考虑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通过微博私信向警方举报了自己的父亲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警方查实后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依法对老陈进行了教育和处罚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并将这起举报发在官方微博上。此事赢得众多网友点赞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也引发一些质疑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经媒体报道后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激起了更大范围、更多角度的讨论。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对于以上事情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你怎么看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请给小陈、老陈或其他相关方写一封信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表明你的态度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要求综合材料内容及含意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完成写作任务。明确收信人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为写信人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不得泄露个人信息。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212710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作文材料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女儿举报父亲高速公路开车接打电话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引发质疑、关注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为考生提供了足够的写作角度和广阔的思考空间。一是从小陈的角度思考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考生可以赞扬她的理性、勇气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也可以批评她对父亲的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无情举报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二是从父亲的角度思考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考生可以就他高速公路开车接打电话的危险举动提出意见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也可以对老陈遭到亲生女儿举报表示同情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三是从高速公路行驶监管部门的角度思考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考生可以批评他们宣传缺失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也可以议论监管、处罚不到位等。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0717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给女儿的一封信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爸爸决定给你写这封信的时候内心是十分愤怒的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高速公路上开车接电话的人很多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为什么别人都没被举报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而我的女儿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我深爱着的亲人却要举报我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难道我们之间连一点起码的亲情也没有了吗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我想我这个女儿真是白养了。气愤之余我提起了笔。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爸爸手里的这支笔是你上大学后的第一个寒假用你的稿费买的。你说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你的那点稿费只能买得起这支笔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你第一个想到的就是爸爸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那时候的女儿是多么乖呀。难道现在我的女儿变得冷漠无情了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08871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自从你妈妈离开我们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你就成了爸爸的唯一。当时家里太穷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你妈妈不能忍受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留下你独自陪伴我。那时我们父女相依为命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日子是苦了点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但我们家里并不缺少欢笑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放学回来你总喜欢端个小板凳坐在爸爸身边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告诉爸爸班上发生的好玩的事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其实有些事并不那么有趣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但你都极力地将它们渲染得有声有色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爸爸当然知道懂事的女儿是想让爸爸开心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于是我也很夸张地大笑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这更加鼓励了你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你说得更卖力了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可是现在我那深爱着她的爸爸的女儿不见了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她竟然开始出卖她的爸爸</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82243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记得有一年暑假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你回到家里情绪特别不好。你说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你的一个好友的父亲因车祸去世了。好友哭得很伤心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你没有办法劝她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只能陪着她哭。你清楚地知道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劝是无力的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对于一个失去了至亲的人而言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这个世界将变得不完整。那天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你对我说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我们两个一定要好好地活着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谁也不离开谁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至今我还记得你当时的神情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你的眼里含着泪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紧紧抓住我的手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仿佛一松开我就会不见了一样。看着你期待而又依赖的眼神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一股暖流流遍爸爸的全身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那时我就暗暗发誓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我绝不会让任何伤害我女儿的事情发生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天底下没有什么能替代我对女儿的爱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为她我愿舍弃一切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我一定会好好地活着。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732879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写到这里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我停笔陷入了沉思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一定好好活着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这是我答应你的。前几天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在高速公路上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我的电话响了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我习惯性地接了电话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我还记得当时的时速是</a:t>
            </a:r>
            <a:r>
              <a:rPr lang="en-US" altLang="zh-CN" sz="2200">
                <a:solidFill>
                  <a:srgbClr val="000000"/>
                </a:solidFill>
                <a:latin typeface="Times New Roman" panose="02020603050405020304" pitchFamily="18" charset="0"/>
                <a:cs typeface="Times New Roman" panose="02020603050405020304" pitchFamily="18" charset="0"/>
              </a:rPr>
              <a:t>120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你劝我到服务区再回电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我没有听。现在我突然明白你为什么要让警察教育我了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你为了让爸爸能好好地活着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你怕你不在爸爸身边的时候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爸爸也会习惯性地在时速</a:t>
            </a:r>
            <a:r>
              <a:rPr lang="en-US" altLang="zh-CN" sz="2200">
                <a:solidFill>
                  <a:srgbClr val="000000"/>
                </a:solidFill>
                <a:latin typeface="Times New Roman" panose="02020603050405020304" pitchFamily="18" charset="0"/>
                <a:cs typeface="Times New Roman" panose="02020603050405020304" pitchFamily="18" charset="0"/>
              </a:rPr>
              <a:t>120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公里的车上接电话。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我的心立刻轻松了许多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我的女儿还是一如既往地爱她的爸爸的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她想让所有的人都知道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她要让自己的爸爸好好地活着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爸爸错怪你了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为了你我不会再做任何伤害自己的事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我们都要好好地活着。谢谢你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我的女儿。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祝女儿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深爱你的父亲</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74352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热爱劳动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从改变对劳动的看法做起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致复兴中学全体同学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亲爱的老师、同学们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我演讲的题目是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从改变对劳动的看法做起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在座的各位都明白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人类的生存与发展离不开辛勤的劳动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大家都知道马克思的名言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劳动创造世界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更熟悉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劳动光荣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这一口头语。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但在优越生活环境下成长起来的我们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却越来越不理解劳动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不尊重劳动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更不愿意参与劳动了。诚然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科技发展日新月异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人工智能的进步一日千里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然而这和我们青少年锻炼自己的动手能力相矛盾吗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一些经济条件好的同学总想着花钱雇人去做就可以了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这种观点真的对吗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同学们。是的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我们对待劳动的态度真的错了。我要大声地说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从改变我们对劳动的看法做起。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194346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本文选择了从父亲的角度给女儿写信。父亲是事件的过失方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大多数考生在模拟父亲角度写回信时很可能以承认错误为主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但本文却巧妙地绕开了这一易撞车的立意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打出亲情回忆牌。作者将父亲的心理变化写得惟妙惟肖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从不解、愤怒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再到反思、理解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一切都显得水到渠成。文章最后以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我们都要好好地活着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这也正是出题者选材的初衷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珍爱生命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好好活着为自己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也为别人。书信以三次回忆写出父女深情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让父亲在回忆中悟出女儿的爱心和举报行为的良苦用心。全文没有干巴巴的说教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也没有信誓旦旦的悔改口号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反而更贴近父女的日常通信语言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这也使得回信中的真情流露自然、感人。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40127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,18,60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当代风采人物评选活动已产生最后三名候选人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笃学敏思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矢志创新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为破解生命科学之谜做出重大贡献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率领团队一举跻身国际学术最前沿。老王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爱岗敬业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练就一手绝活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变普通技术为完美艺术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走出一条从职高生到焊接大师的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大国工匠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之路。小刘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酷爱摄影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跋山涉水捕捉世间美景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他的博客赢得网友一片赞叹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你带我们品味大千世界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你帮我们留住美丽乡愁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这三人中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你认为谁更具风采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请综合材料内容及含意作文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体现你的思考、权衡与选择。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要求选好角度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不得抄袭。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52578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这是一道关注人生、展示人生价值的作文题。题眼是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人美好的仪表举止和精神风貌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本题侧重后者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因此考生应从精神层面来展现人物的风采。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本题在写作时要注意两方面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选材要求新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。这道题取材范围很宽。实际上是在学术、技术和艺术的成就三者之间选一个立意进行作文。注意并非褒贬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而是阐述理由说明你的选择。选择其中一个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分角度去阐述即可。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立意要求深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。这道题的立意角度也是多向的。考生可以从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写学术是人类进步的基石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行行出状元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爱岗敬业、脚踏实地就是英雄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热爱生活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艺术可以为生活、为他人带来美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能够影响更多的人。但最后都要把落脚点放在个人价值的体现上。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41156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捕捉美景的风采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笃学敏思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矢志创新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从职高生到焊接师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跋山涉水捕捉美景。如果从这三个人中选出当代风采人物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我会选择小刘。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在这个利益至上、人人都追名逐利的时代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小刘依然能执着于自己喜爱的事业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跋山涉水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为人们留下美好的回忆。在当今这个时代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人们为了追求更好的物质生活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总是步履匆匆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所有事情都像上了发条一样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快节奏地向前发展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人们忽略了许多重要的东西。有多少人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错过了孩子第一声的咿咿呀呀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因没有给父母足够的陪伴而后悔终生。人们总是认为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当物质充盈了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一切就好说了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但他们没有想到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这是一个永远望不到尽头的无底洞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真正到达了物质的巅峰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也只会因失去得更多而感到无尽的空虚和孤独。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62500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我们这个时代里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还有像小刘一样的人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能够于世事喧闹中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停下自己的脚步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细细品味生活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为人们留下美好的回忆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这也许就是捕捉美景的风采吧。其实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不管是哪个时代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都有超然于世事的人。不必说杨绛在当时动乱的年代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隐于世事喧嚣外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陶陶然专心治学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的清静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也不必说沈从文依然有着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每日看落日同水鸟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的闲情逸致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单说蒲松龄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名落孙山后便不再热衷于功名利禄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而是选择以一碗清茶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待四方过客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听取一段传奇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书写一本《聊斋志异》。这些人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虽都处世事喧嚣中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但依然能停下自己的步伐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为了自己的人生理想而生活。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也许有人会以这个世道的整体浮躁为借口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但正如缪尔曾说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其实就是走向内心。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我们能否把握住生活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主要在于我们自己。可以看到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身处硅谷的乔布斯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依然有着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我愿用我所有的科技去换取与苏格拉底相处的一个下午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的高尚追求。所以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不管我们身处什么样的时代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只要我们心向往之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到处都是美好的桃花源。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323094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像小刘一样吧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记住小刘告诉我们的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人生并不只是生存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让我们记住这捕捉美景的风采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适时停下匆匆的脚步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为了我们的人生理想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活出属于我们自己的生活吧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作者选取小刘摄影师这个角度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道出人生更重要的是生活的中心论点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行文中列举杨绛、蒲松龄的事例做论据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有力度。近几年也许是受网络文学的影响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文章去掉了矫饰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都是开门见山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少有赘述。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70028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,26,60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言为心声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文如其人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。性情褊急则为文局促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品性澄淡则下笔悠远。这意味着作品的格调趣味与作者人品应该是一致的。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金代元好问《论诗绝句》却认为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心画心声总失真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文章宁复见为人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。艺术家笔下的高雅不能证明其为人的脱俗。这意味着作品的格调趣味与作者人品有可能是背离的。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对此你有什么看法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写一篇文章阐明你的观点。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题目自拟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不得写成诗歌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不得少于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不得抄袭、套作。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08044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元好问《论诗绝句》云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心画心声总失真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文章宁复见为人。高情千古闲居赋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争信安仁拜路尘。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此诗通过评论西晋诗人潘岳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嘲讽其做人与作诗相悖的二重性格。元好问认为作诗应写真情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因而鄙视编造假话、言不由衷的作品。潘岳曾在作品里描绘自己淡于利禄、忘怀功名、情志高洁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而被广为传诵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但实际上他慕求荣利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趋炎附势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是一个谄媚权贵、善于钻营的无耻小人。因此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元好问认为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扬雄说的以文识人是不可靠的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心画心声总失真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不能只观其文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还要看是否言行一致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心口如一。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仔细阅读材料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就不难发现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这段文字的关键句是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言为心声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文如其人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作品的格调趣味与作者人品应该是一致的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。即使不了解引诗的背景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也可以从提示语中得知元诗的主旨。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30879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5444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8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一杯春醪寄余心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唐有刘白堕脱俗隐于市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善酿酒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饮之香美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经月不醒。游侠语曰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不畏张弓拔刀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但惧白堕春醪。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一杯春醪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寄托着刘白堕一生的志趣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一生之作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亦反映着他的品性高低。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冯骥才曾道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将生命留在种子里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将生命留在作品里。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言为心声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作品的格调趣味与作者的人品常有着高度的一致性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或无意的性格流露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或刻意的志节寄托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作品以其穿越时空的永恒与广远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承载着作者的追求与修养。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百家争鸣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各有其芳华。若你的歌声不现出你最独特的嗓音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那只能湮没于喧嚣的人世。庄子汪洋恣肆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老子凝练沉稳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墨子严密周全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韩非子肃穆苛刻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则《庄子》抑或《道德经》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《墨子》抑或法家大集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无不承载着其独特见解、个性思考。台湾云门舞集享誉全球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其舞姿脱俗超凡摄人心魄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而其门下弟子亦无一不是性情高雅之人。作者与作品如人与影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映照着彼此最真实的内心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而且作者只有将最真实的生命投射在作品上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作品才能温润如玉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毫无杂质地现其熠熠光华。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84062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人在成长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作品亦在成长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如影随形中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两者的生命都登上更高山巅。龙应台年轻时像唐朝女子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热情奔放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文字或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横眉冷对千夫指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俯首甘为孺子牛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都是其性情之作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她与作品携手并肩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向更深阔的远方迈进。俄国诗人安娜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阿赫玛托娃的人生起伏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其诗作亦从少女的幼稚转为熟女的沉稳。作者与作品如一对孪生兄弟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在时光的磨蚀下恣意成长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我们得以窥见另一方的性格。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而元好问曾道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心画心声总失真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文章宁复见为人。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作品格调与其品性的背离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有时并不是性情相伴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或是作者在作狂野挣扎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或是反其道愈见其力。顾城的诗天真纯朴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他却亲手杀死妻子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高的画绚丽奔放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他却癫狂割下左耳。我们能说他们的品性恶劣、思想卑劣吗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当世界以痛吻我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我在报之以歌后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内心的苦苦挣扎或蒙蔽我纯洁的心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也会卓然于世。作品与人当面的背离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实乃内心更坚定的追索啊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56261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人类财富的创造离不开劳动。试想你生活的所需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哪一样不是劳动所得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一粥一饭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是农民躬耕田畴的果实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一丝一缕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是工人辛勤劳作所得。你华美的住房、喜爱的物品都是劳动创造的。没有劳动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何来物质财富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劳动工具可以改进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但劳动意识不能改变。智能机器人可以帮你做饭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给你打扫卫生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无人驾驶汽车让你不用分心。但人工智能还是要人工制造来实现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这些都是一线工人汗水的结晶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我们在享用劳动成果的同时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需要尊重别人的劳动成果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更需要建立正确的自我劳动意识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在劳动中逐步成长。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服务可以购买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但劳动无法替代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劳动仍需受到尊重。不错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一些体力劳动的确是烦琐的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是又苦又累的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而且随着社会分工的细化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收入的增加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生活质量的提高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我们可以通过购买服务来使自己的生活更便捷。服务虽然可以购买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但买不来劳动的快乐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更买不来劳动赋予人的意义。一些力所能及的事情还需要自己去做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滴自己的汗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吃自己的饭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自己的事情自己干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这可能才是最大的幸福。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07746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当今社会人们热捧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之作者粗鄙无知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而那些外表粗鄙之人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也有华美作品浑然天成、纯朴自然。悲哉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而我坚信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那些枯灯夜雨下的荒江野老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剑指连营而无畏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笔削春秋而令乱臣贼子畏惧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定会与作品一同矗立于民族之巅。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一语天然万古新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繁华落尽见真淳。在这急景流年的时光里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哪一杯才是真正寄余心的春醪呢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文章多层面展开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一是言为心声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论据是刘白堕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以诗言志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的实例和冯骥才的言论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二是百家争鸣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各有其芳华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评析了庄子、老子、墨子、韩非子等思想作品个性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三是文如其人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列举了龙应台、安娜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阿赫玛托娃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四是作品与人当面背离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实则乃内心更坚定的追索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列举了顾城、凡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高、卢梭。短短的文章里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涉及无数多的文化人物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虽多但不乱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显然不是堆砌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这些文化人物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如线串珠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如数家珍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使原本较为抽象的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作品与人品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变得真切可感。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11910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,20,60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地上本没有路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走的人多了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便也成了路。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走错路也是一件有意思的事情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如果没有走错了路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就不会发现新的路。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世上没有走不通的路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只有不敢走的人。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上面三则材料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引发你怎样的感悟和联想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请就此写一篇不少于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字的议论文或记叙文。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必须符合文体要求</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角度自选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标题自拟</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不要脱离材料内容及含意的范围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不得套作。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025945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这是一道材料作文题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在命题形式上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用三句既独立又有内在联系的名言做材料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三句话都围绕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应注意句子的内在联系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第一句重点在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本没有路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也成了路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路是走出来的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是探索的成果。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第二句重点在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走错路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有意思的事情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发现新的路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走好自己的路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不要怕犯错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失误中可能含有新的契机。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第三句重点在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没有走不通的路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不敢走的人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敢于探索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敢于创新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终将闯出新途。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三句话的核心在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等关键词上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立意的落脚点在于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探索与创新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可联系自身或现实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适当延伸、挖掘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即材料讲的是人生之路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但考生应由此联想到社会、国家的发展之路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才能准确扣题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又写出独特的感受和独到的见解。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71999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路曼曼其修远兮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吾将上下而求索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冰心有言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成功的花儿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人们只惊羡她现时的明艳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然而当初她的芽儿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浸透了奋斗的泪泉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洒遍了牺牲的血雨。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路曼曼其修远兮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吾将上下而求索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我们要走向成功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就应该有敢于面对荆棘的勇气、敢于探索的精神和勇于创新的气魄。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成功需要敢于面对荆棘的勇气。企业家梁稳根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他的成功之路上就曾布满荆棘。初涉社会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毫无经验的他开始艰苦创业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贩羊、做酒、做玻璃纤维、开发有色金属焊料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这些尝试最终都以失败告终。伏尔泰说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人生布满了荆棘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我们想的唯一办法是从那些荆棘上迅速跨过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。梁稳根并没有被失败打倒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而是以大无畏的勇气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决定走一条新的路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发展重工业。这在当时的中国是前无古人的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周遭的冷嘲热讽铺天盖地而来。可是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他下定决心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执意用勇气去开拓这条新路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而事实胜于雄辩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三一重工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这个中国企业的名字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中国制造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在国际上获得了越来越多的认可。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35806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莎士比亚曾说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本无望的事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大胆地去尝试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往往能成功。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梁稳根在面对着荆棘之路时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有足够的勇气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所以他成了一个披荆斩棘、在没路的地方开路的勇者。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成功要有敢于寻找新路的探索精神。世界上第一辆具有现代意义的火车是英国人斯蒂芬森发明的。当时新生的蒸汽机车丑陋笨重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走得很慢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甚至跑不过一辆漂亮的马车。然而斯蒂芬森并未因此而停止探索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经过无数次的尝试和改进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终于发明了火车机车。许多年过去了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马车仍以同样的速度转动着轮子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而火车却在铁轨上飞速前进。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契诃夫曾说过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路是人的脚走成的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为了多辟几条路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必须多向没有人的地方走。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如果斯蒂芬森当时因为失败而灰心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哪有今天高速飞驰的火车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837884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成功要有勇于创新、不走寻常路的气魄。相比于浮躁功利的写作之风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甘愿做一滴清水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。她的作品清新自然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她本人也朴实无华、与世无争。在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世纪中叶那样一个时代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她坚持自己的独特风格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坚守自己内心的追求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安安静静地生活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本本分分地坚持自己的创作。正因为在创作的路上有敢于创新的气魄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杨绛才形成了自己作品的独特之美。《称心如意》使她声名大噪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由她翻译的《堂吉诃德》更是享誉全球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成就了她的才女之名。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人生前行的路上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以勇气、探索、创新为伴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你便会看到前方是光明的世界。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在立意方面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本文综合分析了三则材料的共性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并将其结合起来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阐述了一个全面的论题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成功需要勇气、探索和创新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立意独到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见解深刻。开篇用名言引出中心论点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中间分三部分分析论证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主题鲜明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过渡自然。本文的结尾简洁精妙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堪称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豹尾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短短的一句话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既归纳了全文内容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又升华了文章主旨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有力地收结了全文。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384984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,22,60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近年来社会上流行一个词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并派生出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潮范儿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等一系列词语。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近似于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有气质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有情调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有品位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的意思。一个民族有一个民族的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一个时代有一个时代的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不同职业有不同职业的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一个人也可能有一个人的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范儿</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请根据上面的材料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结合你的生活体验与思考写一篇文章。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自拟标题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文体不限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文体特征鲜明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不得抄袭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不得套作。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25696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写作导航</a:t>
            </a:r>
            <a:r>
              <a:rPr lang="zh-CN" altLang="zh-CN" sz="2200">
                <a:solidFill>
                  <a:srgbClr val="000000"/>
                </a:solidFill>
                <a:latin typeface="Times New Roman" panose="02020603050405020304" pitchFamily="18" charset="0"/>
                <a:cs typeface="Times New Roman" panose="02020603050405020304" pitchFamily="18" charset="0"/>
              </a:rPr>
              <a:t>本作文题采用的是材料作文的形式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延续了以往考查学生思辨能力的传统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继续引导学生关注生活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鼓励学生对材料进行创新解读。直观看来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材料有一个核心词语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范儿。考生需要认真审题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这个概念是一种象征的、比拟的、隐喻式的表达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不容易清楚界定。归纳起来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该作文题目有以下几个特点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注重创新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与时俱进。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这个词已经流行好久了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更多时候以一个正面的词汇出现在我们的视野里。什么样的风格才算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也许很难准确界定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但至少有一点必须满足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那就是个性不随众。当微信抢占了我们的生活闲暇时间之时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独守窗边、捧书细读就成了一种范儿。当大多数人都自甘沉沦的时候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坚守节操就成为一种范儿。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98046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调动积累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考查思维能力。不管是个人的范儿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还是民族的范儿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抑或是时代的范儿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考生需要调动平时的阅读积累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保证作文材料丰富。但好的作文不是材料的罗列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必须透过范儿看到生命的本质。一种风格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一种品位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一种情调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往往是对生命的热爱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对信念的坚持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对生活坎坷超越的写照。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限定严格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强调基本写作技能。题中有一句话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结合你的生活体验与思考写一篇文章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这正是本题难以把握的地方。题目明确要求要结合生活体验与思考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而且还要求文体特征鲜明。这就要求在作文内容上必须与自己的生活相关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因此若是写成记叙文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必须写自己身边的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范儿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用议论性的句子来升华主题。若是写成议论文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也必须有结合自己这一代人的生活体验阐发议论的内容。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95426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雅士范儿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世间红尘喧嚣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众生为了名利明争暗斗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总有人在一片澄明素心中甘做无言俯首人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窗外风起云涌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在喧嚣浊世的尔虞我诈里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人们早已丢掉冷静泰然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习惯了浮华升平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钩心斗角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但总有些人守得初心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岁月静好。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成为一个素净的人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在微小而明亮的事物上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带着明朗的笑容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用乐观的心态温暖这个世界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成就超凡脱俗的雅士范儿。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雅士范儿是一种处之泰然的娴静。朝廷混乱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奸臣掌权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贤士无名。多年辛苦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兢兢业业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却屡遭陷害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无奈请求调任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美其名曰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愚不适时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难以追陪新进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老不生事或能牧养小民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。指望一朝远离庙堂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闲云野鹤。竟被弹劾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愚弄朝廷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妄自尊大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包藏祸心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莽撞无礼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对皇帝不忠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就此被贬黄州。乌台诗案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可否心寒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幸而你是乐观向上的东坡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你是忘怀得失的子瞻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面对诬告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没有就此颓废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40535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86</TotalTime>
  <Words>71364</Words>
  <Application>Microsoft Office PowerPoint</Application>
  <PresentationFormat>全屏显示(4:3)</PresentationFormat>
  <Paragraphs>1259</Paragraphs>
  <Slides>369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369</vt:i4>
      </vt:variant>
    </vt:vector>
  </HeadingPairs>
  <TitlesOfParts>
    <vt:vector size="371"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幻灯片 306</vt:lpstr>
      <vt:lpstr>幻灯片 307</vt:lpstr>
      <vt:lpstr>幻灯片 308</vt:lpstr>
      <vt:lpstr>幻灯片 309</vt:lpstr>
      <vt:lpstr>幻灯片 310</vt:lpstr>
      <vt:lpstr>幻灯片 311</vt:lpstr>
      <vt:lpstr>幻灯片 312</vt:lpstr>
      <vt:lpstr>幻灯片 313</vt:lpstr>
      <vt:lpstr>幻灯片 314</vt:lpstr>
      <vt:lpstr>幻灯片 315</vt:lpstr>
      <vt:lpstr>幻灯片 316</vt:lpstr>
      <vt:lpstr>幻灯片 317</vt:lpstr>
      <vt:lpstr>幻灯片 318</vt:lpstr>
      <vt:lpstr>幻灯片 319</vt:lpstr>
      <vt:lpstr>幻灯片 320</vt:lpstr>
      <vt:lpstr>幻灯片 321</vt:lpstr>
      <vt:lpstr>幻灯片 322</vt:lpstr>
      <vt:lpstr>幻灯片 323</vt:lpstr>
      <vt:lpstr>幻灯片 324</vt:lpstr>
      <vt:lpstr>幻灯片 325</vt:lpstr>
      <vt:lpstr>幻灯片 326</vt:lpstr>
      <vt:lpstr>幻灯片 327</vt:lpstr>
      <vt:lpstr>幻灯片 328</vt:lpstr>
      <vt:lpstr>幻灯片 329</vt:lpstr>
      <vt:lpstr>幻灯片 330</vt:lpstr>
      <vt:lpstr>幻灯片 331</vt:lpstr>
      <vt:lpstr>幻灯片 332</vt:lpstr>
      <vt:lpstr>幻灯片 333</vt:lpstr>
      <vt:lpstr>幻灯片 334</vt:lpstr>
      <vt:lpstr>幻灯片 335</vt:lpstr>
      <vt:lpstr>幻灯片 336</vt:lpstr>
      <vt:lpstr>幻灯片 337</vt:lpstr>
      <vt:lpstr>幻灯片 338</vt:lpstr>
      <vt:lpstr>幻灯片 339</vt:lpstr>
      <vt:lpstr>幻灯片 340</vt:lpstr>
      <vt:lpstr>幻灯片 341</vt:lpstr>
      <vt:lpstr>幻灯片 342</vt:lpstr>
      <vt:lpstr>幻灯片 343</vt:lpstr>
      <vt:lpstr>幻灯片 344</vt:lpstr>
      <vt:lpstr>幻灯片 345</vt:lpstr>
      <vt:lpstr>幻灯片 346</vt:lpstr>
      <vt:lpstr>幻灯片 347</vt:lpstr>
      <vt:lpstr>幻灯片 348</vt:lpstr>
      <vt:lpstr>幻灯片 349</vt:lpstr>
      <vt:lpstr>幻灯片 350</vt:lpstr>
      <vt:lpstr>幻灯片 351</vt:lpstr>
      <vt:lpstr>幻灯片 352</vt:lpstr>
      <vt:lpstr>幻灯片 353</vt:lpstr>
      <vt:lpstr>幻灯片 354</vt:lpstr>
      <vt:lpstr>幻灯片 355</vt:lpstr>
      <vt:lpstr>幻灯片 356</vt:lpstr>
      <vt:lpstr>幻灯片 357</vt:lpstr>
      <vt:lpstr>幻灯片 358</vt:lpstr>
      <vt:lpstr>幻灯片 359</vt:lpstr>
      <vt:lpstr>幻灯片 360</vt:lpstr>
      <vt:lpstr>幻灯片 361</vt:lpstr>
      <vt:lpstr>幻灯片 362</vt:lpstr>
      <vt:lpstr>幻灯片 363</vt:lpstr>
      <vt:lpstr>幻灯片 364</vt:lpstr>
      <vt:lpstr>幻灯片 365</vt:lpstr>
      <vt:lpstr>幻灯片 366</vt:lpstr>
      <vt:lpstr>幻灯片 367</vt:lpstr>
      <vt:lpstr>幻灯片 368</vt:lpstr>
      <vt:lpstr>幻灯片 369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6</cp:revision>
  <dcterms:created xsi:type="dcterms:W3CDTF">2019-07-05T00:12:36Z</dcterms:created>
  <dcterms:modified xsi:type="dcterms:W3CDTF">2021-06-17T15:41:36Z</dcterms:modified>
</cp:coreProperties>
</file>