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0" r:id="rId1"/>
  </p:sldMasterIdLst>
  <p:sldIdLst>
    <p:sldId id="256" r:id="rId2"/>
    <p:sldId id="260" r:id="rId3"/>
    <p:sldId id="262" r:id="rId4"/>
    <p:sldId id="263" r:id="rId5"/>
    <p:sldId id="275" r:id="rId6"/>
    <p:sldId id="283" r:id="rId7"/>
    <p:sldId id="284" r:id="rId8"/>
    <p:sldId id="259" r:id="rId9"/>
    <p:sldId id="269" r:id="rId10"/>
    <p:sldId id="277" r:id="rId11"/>
    <p:sldId id="278" r:id="rId12"/>
    <p:sldId id="279" r:id="rId13"/>
    <p:sldId id="266" r:id="rId14"/>
    <p:sldId id="280" r:id="rId15"/>
    <p:sldId id="281" r:id="rId16"/>
    <p:sldId id="282" r:id="rId17"/>
    <p:sldId id="285" r:id="rId18"/>
    <p:sldId id="274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1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84"/>
      </p:cViewPr>
      <p:guideLst>
        <p:guide orient="horz" pos="51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49988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2458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003710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88067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843943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79888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26364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6876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hlinkClick r:id="rId2" action="ppaction://hlinksldjump">
              <a:snd r:embed="rId3" name="camera.wav"/>
            </a:hlinkClick>
          </p:cNvPr>
          <p:cNvPicPr>
            <a:picLocks noChangeAspect="1"/>
          </p:cNvPicPr>
          <p:nvPr userDrawn="1"/>
        </p:nvPicPr>
        <p:blipFill rotWithShape="1">
          <a:blip r:embed="rId4">
            <a:clrChange>
              <a:clrFrom>
                <a:srgbClr val="E8EDD9"/>
              </a:clrFrom>
              <a:clrTo>
                <a:srgbClr val="E8EDD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714" t="37967" b="6776"/>
          <a:stretch/>
        </p:blipFill>
        <p:spPr>
          <a:xfrm>
            <a:off x="10363200" y="0"/>
            <a:ext cx="182880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5965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38221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64154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99667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09661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73194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53598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56277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1/15/2021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28851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4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692150" y="1738805"/>
            <a:ext cx="108077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专题十七　中考作文题型</a:t>
            </a:r>
            <a:r>
              <a:rPr lang="zh-CN" altLang="en-US" sz="60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训练</a:t>
            </a:r>
            <a:r>
              <a:rPr lang="en-US" altLang="zh-CN" sz="6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sz="6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二</a:t>
            </a:r>
            <a:r>
              <a:rPr lang="en-US" altLang="zh-CN" sz="6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lang="zh-CN" altLang="en-US" sz="6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话题作文写作</a:t>
            </a:r>
            <a:endParaRPr lang="zh-CN" altLang="en-US" sz="6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6595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92150" y="499380"/>
            <a:ext cx="10807700" cy="53322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写作模板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模板一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成长过程中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难忘的关于衣着的记忆。譬如小学校服、中学校服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引发你对小学或中学生活的眷恋。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模板二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生活中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有某个人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因为某件事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使你对他的衣着念念不忘。譬如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有一次你在山里迷路了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这时候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一个身穿棉大衣、头缠白毛巾的羊倌搭救了你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他的衣着给你留下了深刻的印象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每次到山里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你就特别留意这样的衣着。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模板三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某种穿职业装的人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他们的形象使人尊重和敬佩。譬如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消防员的故事、交通警察的故事、清洁工的故事、白衣天使的故事、解放军的故事。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4520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92150" y="1657759"/>
            <a:ext cx="10807700" cy="296850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模板四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特殊情形的服装与特殊人的精神面貌。例如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妈妈一件油污的围裙、老师西服袖边上的粉笔末、管道清洁工那条胶皮裤。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模板五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具有象征意义的环保文章。譬如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地球的衣着、我们这个城市的衣着、身边某条小河的衣着。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275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791193"/>
            <a:ext cx="10807700" cy="296850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高分作文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回味无穷的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海军服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又见到了那件黑色的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海军服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展开一看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右胸口上一个圆圆的校徽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育才小学。这件普通的校服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如同一把钥匙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打开了我记忆的藏宝盒。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3166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831486"/>
            <a:ext cx="10807700" cy="476322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湿漉漉的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海军服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于同学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今天雨下得这么大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作为闺蜜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有没有责任把俺送回家呢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小于想也不想就撑起伞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拽我一起走进雨幕。雨越来越大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雨点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噼里啪啦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地打在伞上。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那把小伞被风刮得东倒西歪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我们甚至抓不住。索性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我们收起伞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看着雨一滴一滴地落在我们的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海军服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上。校服一点点被雨水浸湿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我们加快了奔跑的脚步。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到了家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我们用力拧着湿漉漉的校服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相视而笑。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5784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832060"/>
            <a:ext cx="10807700" cy="474129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脏兮兮的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海军服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烈日下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红色跑道被晒得发烫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我和小于站在起跑线前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一声发令枪响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带着彼此的鼓励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我们一同冲了出去。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阳光照在我们身上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灼烧着我们的皮肤。我们的衣衫飘了起来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汗水浸湿了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海军服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。终于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我们在同学们的呐喊声中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冲到了终点。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我们望着彼此脏兮兮的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海军服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那几片汗渍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见证了我们拼搏的激情。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5062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92150" y="1096353"/>
            <a:ext cx="10807700" cy="415036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香喷喷的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海军服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走啊走啊走啊走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我们大手拉小手。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我和小于欢快的歌声飘荡在森林公园。我支起烧烤架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拿出各种肉串和蔬菜。旁边的父母只是食客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我们当伙夫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做了一顿烧烤盛宴。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香喷喷的烤肉在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吱吱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地冒油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升腾起一股股香气。我们大快朵颐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酱汁滴落在我们的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海军服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像是点缀着不知名的小花。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232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555726"/>
            <a:ext cx="10807700" cy="53322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哈哈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我们彼此看着对方的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海军服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有点遗憾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有点肆无忌惮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更多的是开心。香喷喷的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海军服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见证了我俩回报父母的亲情。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记忆中的美好瞬间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永远停留在脑海。如今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看着这件陈旧而小巧的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海军服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我不由得感喟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童年如此美好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让人舍不得长大。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这件普通的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海军服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算不上华丽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更谈不上值钱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但这样的衣着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见证了童年时代的点点滴滴。这样的衣着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总令人回味悠长。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2485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92150" y="1665928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名师点评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首先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选取小学的校服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海军服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作为写作对象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找准突破口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化难为易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写自己熟悉的小学生活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有话可说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有事可写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有情可抒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其次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用三个小标题引领全文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从友情、激情、亲情三个角度来叙写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海军服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使得文章内容丰富、充实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开篇点题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结尾扣题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结构严谨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行文规范。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3084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114309" y="1447144"/>
            <a:ext cx="9972791" cy="29356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不要为这个世界而惊叹，</a:t>
            </a:r>
            <a:endParaRPr lang="en-US" altLang="zh-CN" sz="66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r">
              <a:lnSpc>
                <a:spcPct val="150000"/>
              </a:lnSpc>
            </a:pPr>
            <a:r>
              <a:rPr lang="zh-CN" altLang="en-US" sz="6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要</a:t>
            </a:r>
            <a:r>
              <a:rPr lang="zh-CN" altLang="en-US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让这个世界为你而惊叹！</a:t>
            </a:r>
            <a:endParaRPr lang="en-US" altLang="zh-CN" sz="66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6650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50000"/>
                <a:lumOff val="5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540470" y="889148"/>
            <a:ext cx="1105802" cy="815646"/>
            <a:chOff x="-1604504" y="2147667"/>
            <a:chExt cx="3687215" cy="2719712"/>
          </a:xfrm>
        </p:grpSpPr>
        <p:cxnSp>
          <p:nvCxnSpPr>
            <p:cNvPr id="8" name="直接连接符 7"/>
            <p:cNvCxnSpPr/>
            <p:nvPr/>
          </p:nvCxnSpPr>
          <p:spPr>
            <a:xfrm flipH="1">
              <a:off x="-1604504" y="2687623"/>
              <a:ext cx="2592288" cy="2179756"/>
            </a:xfrm>
            <a:prstGeom prst="line">
              <a:avLst/>
            </a:prstGeom>
            <a:noFill/>
            <a:ln w="76200" cap="flat" cmpd="sng" algn="ctr">
              <a:solidFill>
                <a:schemeClr val="tx2">
                  <a:lumMod val="50000"/>
                </a:schemeClr>
              </a:solidFill>
              <a:prstDash val="solid"/>
            </a:ln>
            <a:effectLst/>
          </p:spPr>
        </p:cxnSp>
        <p:cxnSp>
          <p:nvCxnSpPr>
            <p:cNvPr id="9" name="直接连接符 8"/>
            <p:cNvCxnSpPr/>
            <p:nvPr/>
          </p:nvCxnSpPr>
          <p:spPr>
            <a:xfrm flipH="1">
              <a:off x="-509577" y="2147667"/>
              <a:ext cx="2592288" cy="2179756"/>
            </a:xfrm>
            <a:prstGeom prst="line">
              <a:avLst/>
            </a:prstGeom>
            <a:noFill/>
            <a:ln w="12700" cap="flat" cmpd="sng" algn="ctr">
              <a:solidFill>
                <a:schemeClr val="tx2">
                  <a:lumMod val="50000"/>
                </a:schemeClr>
              </a:solidFill>
              <a:prstDash val="solid"/>
            </a:ln>
            <a:effectLst/>
          </p:spPr>
        </p:cxnSp>
      </p:grpSp>
      <p:grpSp>
        <p:nvGrpSpPr>
          <p:cNvPr id="10" name="组合 9"/>
          <p:cNvGrpSpPr/>
          <p:nvPr/>
        </p:nvGrpSpPr>
        <p:grpSpPr>
          <a:xfrm flipH="1" flipV="1">
            <a:off x="10244023" y="4563733"/>
            <a:ext cx="1105803" cy="815646"/>
            <a:chOff x="-1604504" y="2147667"/>
            <a:chExt cx="3687215" cy="2719712"/>
          </a:xfrm>
        </p:grpSpPr>
        <p:cxnSp>
          <p:nvCxnSpPr>
            <p:cNvPr id="11" name="直接连接符 10"/>
            <p:cNvCxnSpPr/>
            <p:nvPr/>
          </p:nvCxnSpPr>
          <p:spPr>
            <a:xfrm flipH="1">
              <a:off x="-1604504" y="2687623"/>
              <a:ext cx="2592288" cy="2179756"/>
            </a:xfrm>
            <a:prstGeom prst="line">
              <a:avLst/>
            </a:prstGeom>
            <a:noFill/>
            <a:ln w="76200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solid"/>
            </a:ln>
            <a:effectLst/>
          </p:spPr>
        </p:cxnSp>
        <p:cxnSp>
          <p:nvCxnSpPr>
            <p:cNvPr id="12" name="直接连接符 11"/>
            <p:cNvCxnSpPr/>
            <p:nvPr/>
          </p:nvCxnSpPr>
          <p:spPr>
            <a:xfrm flipH="1">
              <a:off x="-509577" y="2147667"/>
              <a:ext cx="2592288" cy="2179756"/>
            </a:xfrm>
            <a:prstGeom prst="line">
              <a:avLst/>
            </a:prstGeom>
            <a:noFill/>
            <a:ln w="12700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solid"/>
            </a:ln>
            <a:effectLst/>
          </p:spPr>
        </p:cxnSp>
      </p:grpSp>
      <p:sp>
        <p:nvSpPr>
          <p:cNvPr id="17" name="剪去单角的矩形 16">
            <a:hlinkClick r:id="rId2" action="ppaction://hlinksldjump">
              <a:snd r:embed="rId3" name="chimes.wav"/>
            </a:hlinkClick>
          </p:cNvPr>
          <p:cNvSpPr/>
          <p:nvPr/>
        </p:nvSpPr>
        <p:spPr>
          <a:xfrm>
            <a:off x="2269066" y="1704794"/>
            <a:ext cx="8376355" cy="1004711"/>
          </a:xfrm>
          <a:prstGeom prst="snip1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8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写作技法点拨</a:t>
            </a:r>
            <a:endParaRPr lang="zh-CN" altLang="zh-CN" sz="48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8" name="剪去单角的矩形 17">
            <a:hlinkClick r:id="rId4" action="ppaction://hlinksldjump">
              <a:snd r:embed="rId3" name="chimes.wav"/>
            </a:hlinkClick>
          </p:cNvPr>
          <p:cNvSpPr/>
          <p:nvPr/>
        </p:nvSpPr>
        <p:spPr>
          <a:xfrm>
            <a:off x="2269066" y="3338175"/>
            <a:ext cx="8376355" cy="1004711"/>
          </a:xfrm>
          <a:prstGeom prst="snip1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8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佳作名师点评</a:t>
            </a:r>
            <a:endParaRPr lang="zh-CN" altLang="zh-CN" sz="48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4014615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625616" y="1371600"/>
            <a:ext cx="7867124" cy="224474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nUp">
              <a:avLst/>
            </a:prstTxWarp>
            <a:spAutoFit/>
          </a:bodyPr>
          <a:lstStyle/>
          <a:p>
            <a:pPr algn="ctr"/>
            <a:r>
              <a:rPr lang="zh-CN" altLang="en-US" sz="7200" b="0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写作技法点拨</a:t>
            </a:r>
            <a:endParaRPr lang="zh-CN" altLang="en-US" sz="72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57833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116561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话题作文的形式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大体有三种情况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材料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话题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一般由一则材料或一段文字引出一个话题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二是提供材料自选话题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题目没有给出具体话题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但材料中对话题一般有一定的暗示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三是直接提出话题。无论哪种情况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都要求围绕一定的话题来写作。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话题作文给学生提供了充分展示自我的广阔的舞台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但并不等于说学生可以随心所欲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天马行空。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6060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368576"/>
            <a:ext cx="10807700" cy="59231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话题作文的写作要注意以下几点。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认真审读话题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明确内涵。学生要仔细审读引出话题的材料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明确话题的实质和范围。有时话题是一个词语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宽容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责任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适应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享受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感动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词义比较好把握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有时话题是一个短语或一个句子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怦然心动的感受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心灵的温度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忽略的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有时是最重要的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那就要认真分析话题的重心和修饰语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准确把握话题内涵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避免在理解话题时出现偏颇。对于自选话题的题目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还需要反复审读隐藏话题的材料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思考从哪些角度去理解材料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从而正确提炼出话题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或者根据自我实际提炼出感悟最深的话题。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3834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344464"/>
            <a:ext cx="10807700" cy="59450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善于化大为小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选择最佳、最小的切入点。话题作文的写作范围十分宽泛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而且不限文体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写作时最好在一个宽泛的范围内选择一点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用具体的事件、生动的细节或典型的材料来以小见大。如果把话题当作一个僵死的概念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笼统地去思考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势必内容空泛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不着边际。话题作文力求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一针见血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面面俱到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善于充分展示自我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表现个性。学生要根据自身实际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扬长避短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选择自己熟悉的、感受较多或体验真切的内容来写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选择最能展示个性、最能吸引人、最具表现力的材料来写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并力图从新颖的角度诠释话题、表现事物或阐述事理。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8835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587975"/>
            <a:ext cx="10807700" cy="53541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第四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确定合适的文体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拟定别致的标题。话题作文自选文体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不等于不注重文体特征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文体特征鲜明是一篇好文章的基本要件。学生要根据确定的材料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选择自己最擅长的文体来布局谋篇。写作话题作文还要注意拟出一个新颖的标题。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第五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正确确立主题。一方面要选择一个最切合题意的思路确立主题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另一方面要选择跟自己生活贴近的思路确立主题。只有这样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才能避免偏离主题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才能写出真情实感。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要写出新意。可以通过写独到的感受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选取新颖的材料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尝试用独特的视角和活用文体等方法写出新意。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6637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2317006" y="1383030"/>
            <a:ext cx="7867124" cy="224474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nUp">
              <a:avLst/>
            </a:prstTxWarp>
            <a:spAutoFit/>
          </a:bodyPr>
          <a:lstStyle/>
          <a:p>
            <a:pPr algn="ctr"/>
            <a:r>
              <a:rPr lang="zh-CN" altLang="en-US" sz="7200" b="0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佳作名师点评</a:t>
            </a:r>
            <a:endParaRPr lang="zh-CN" altLang="en-US" sz="72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4856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085388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题目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衣着与人们的生活密切相关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衣着体现着人的个性、爱好、修养、追求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它的背后往往有着生动的故事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有着不同的见解。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这样的衣着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为话题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写一篇文章。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题目自拟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文体自定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有真情实感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不得套写抄袭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用现行规范的汉语言文字表达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不少于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如写诗歌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不少于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);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文章中不要出现真实的地名、校名和人名。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5817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丝状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剪切</Template>
  <TotalTime>282</TotalTime>
  <Words>1492</Words>
  <Application>Microsoft Office PowerPoint</Application>
  <PresentationFormat>宽屏</PresentationFormat>
  <Paragraphs>42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2" baseType="lpstr">
      <vt:lpstr>NEU-BZ-S92</vt:lpstr>
      <vt:lpstr>方正书宋_GBK</vt:lpstr>
      <vt:lpstr>方正宋黑_GBK</vt:lpstr>
      <vt:lpstr>黑体</vt:lpstr>
      <vt:lpstr>华文新魏</vt:lpstr>
      <vt:lpstr>楷体</vt:lpstr>
      <vt:lpstr>宋体</vt:lpstr>
      <vt:lpstr>微软雅黑</vt:lpstr>
      <vt:lpstr>幼圆</vt:lpstr>
      <vt:lpstr>Arial</vt:lpstr>
      <vt:lpstr>Century Gothic</vt:lpstr>
      <vt:lpstr>Times New Roman</vt:lpstr>
      <vt:lpstr>Wingdings 3</vt:lpstr>
      <vt:lpstr>丝状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第一节 地球的宇宙环境</dc:title>
  <dc:creator>Administrator</dc:creator>
  <cp:lastModifiedBy>SkyUser</cp:lastModifiedBy>
  <cp:revision>37</cp:revision>
  <dcterms:created xsi:type="dcterms:W3CDTF">2020-12-05T02:41:23Z</dcterms:created>
  <dcterms:modified xsi:type="dcterms:W3CDTF">2021-01-15T10:49:06Z</dcterms:modified>
</cp:coreProperties>
</file>