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265" r:id="rId2"/>
    <p:sldId id="330" r:id="rId3"/>
    <p:sldId id="266" r:id="rId4"/>
    <p:sldId id="334" r:id="rId5"/>
    <p:sldId id="335" r:id="rId6"/>
    <p:sldId id="336" r:id="rId7"/>
    <p:sldId id="337" r:id="rId8"/>
    <p:sldId id="338" r:id="rId9"/>
    <p:sldId id="339" r:id="rId10"/>
    <p:sldId id="331" r:id="rId11"/>
    <p:sldId id="340" r:id="rId12"/>
    <p:sldId id="341" r:id="rId13"/>
    <p:sldId id="342" r:id="rId14"/>
    <p:sldId id="343" r:id="rId15"/>
    <p:sldId id="344" r:id="rId16"/>
    <p:sldId id="345" r:id="rId17"/>
    <p:sldId id="346" r:id="rId18"/>
    <p:sldId id="347" r:id="rId19"/>
    <p:sldId id="348" r:id="rId20"/>
    <p:sldId id="349" r:id="rId21"/>
    <p:sldId id="350" r:id="rId22"/>
    <p:sldId id="351" r:id="rId23"/>
    <p:sldId id="332"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67" r:id="rId40"/>
    <p:sldId id="368" r:id="rId41"/>
    <p:sldId id="369" r:id="rId42"/>
    <p:sldId id="370" r:id="rId43"/>
    <p:sldId id="371" r:id="rId44"/>
    <p:sldId id="372" r:id="rId45"/>
    <p:sldId id="373" r:id="rId46"/>
    <p:sldId id="374" r:id="rId47"/>
    <p:sldId id="375" r:id="rId48"/>
    <p:sldId id="386" r:id="rId49"/>
    <p:sldId id="387" r:id="rId50"/>
    <p:sldId id="388" r:id="rId51"/>
    <p:sldId id="389" r:id="rId52"/>
    <p:sldId id="390" r:id="rId53"/>
    <p:sldId id="381" r:id="rId54"/>
    <p:sldId id="382" r:id="rId55"/>
    <p:sldId id="391" r:id="rId56"/>
    <p:sldId id="392" r:id="rId57"/>
    <p:sldId id="393" r:id="rId58"/>
    <p:sldId id="394" r:id="rId59"/>
    <p:sldId id="395" r:id="rId60"/>
    <p:sldId id="397" r:id="rId61"/>
    <p:sldId id="398" r:id="rId62"/>
    <p:sldId id="399" r:id="rId63"/>
    <p:sldId id="400" r:id="rId64"/>
    <p:sldId id="401" r:id="rId65"/>
    <p:sldId id="402" r:id="rId66"/>
    <p:sldId id="403" r:id="rId67"/>
    <p:sldId id="404" r:id="rId68"/>
    <p:sldId id="405" r:id="rId69"/>
    <p:sldId id="406" r:id="rId70"/>
    <p:sldId id="396" r:id="rId71"/>
    <p:sldId id="407" r:id="rId7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82">
          <p15:clr>
            <a:srgbClr val="A4A3A4"/>
          </p15:clr>
        </p15:guide>
        <p15:guide id="2" pos="1927">
          <p15:clr>
            <a:srgbClr val="A4A3A4"/>
          </p15:clr>
        </p15:guide>
        <p15:guide id="3" pos="3379">
          <p15:clr>
            <a:srgbClr val="A4A3A4"/>
          </p15:clr>
        </p15:guide>
        <p15:guide id="4" pos="3651">
          <p15:clr>
            <a:srgbClr val="A4A3A4"/>
          </p15:clr>
        </p15:guide>
        <p15:guide id="5" pos="4105">
          <p15:clr>
            <a:srgbClr val="A4A3A4"/>
          </p15:clr>
        </p15:guide>
        <p15:guide id="6" pos="4377">
          <p15:clr>
            <a:srgbClr val="A4A3A4"/>
          </p15:clr>
        </p15:guide>
        <p15:guide id="7" pos="4830">
          <p15:clr>
            <a:srgbClr val="A4A3A4"/>
          </p15:clr>
        </p15:guide>
        <p15:guide id="8" pos="510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7CD"/>
    <a:srgbClr val="03B6AD"/>
    <a:srgbClr val="8B793A"/>
    <a:srgbClr val="C0B344"/>
    <a:srgbClr val="FFF100"/>
    <a:srgbClr val="7BDDD8"/>
    <a:srgbClr val="028C85"/>
    <a:srgbClr val="AFDDDB"/>
    <a:srgbClr val="55BAB6"/>
    <a:srgbClr val="019E9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0042" autoAdjust="0"/>
    <p:restoredTop sz="94660"/>
  </p:normalViewPr>
  <p:slideViewPr>
    <p:cSldViewPr showGuides="1">
      <p:cViewPr varScale="1">
        <p:scale>
          <a:sx n="68" d="100"/>
          <a:sy n="68" d="100"/>
        </p:scale>
        <p:origin x="-1432" y="-56"/>
      </p:cViewPr>
      <p:guideLst>
        <p:guide orient="horz" pos="482"/>
        <p:guide pos="1927"/>
        <p:guide pos="3379"/>
        <p:guide pos="3651"/>
        <p:guide pos="4105"/>
        <p:guide pos="4377"/>
        <p:guide pos="4830"/>
        <p:guide pos="5103"/>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AF2471-2A3F-4C87-A869-A671258DC2ED}" type="datetimeFigureOut">
              <a:rPr lang="zh-CN" altLang="en-US" smtClean="0"/>
              <a:pPr/>
              <a:t>2021/6/17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26C6A-A277-47B2-B097-687C51019A04}" type="slidenum">
              <a:rPr lang="zh-CN" altLang="en-US" smtClean="0"/>
              <a:pPr/>
              <a:t>‹#›</a:t>
            </a:fld>
            <a:endParaRPr lang="zh-CN" altLang="en-US"/>
          </a:p>
        </p:txBody>
      </p:sp>
    </p:spTree>
    <p:extLst>
      <p:ext uri="{BB962C8B-B14F-4D97-AF65-F5344CB8AC3E}">
        <p14:creationId xmlns:p14="http://schemas.microsoft.com/office/powerpoint/2010/main" xmlns="" val="3042939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gif"/><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椭圆 9"/>
          <p:cNvSpPr/>
          <p:nvPr userDrawn="1"/>
        </p:nvSpPr>
        <p:spPr>
          <a:xfrm>
            <a:off x="6897671" y="4575040"/>
            <a:ext cx="1224136" cy="1224136"/>
          </a:xfrm>
          <a:prstGeom prst="ellipse">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1" y="1988840"/>
            <a:ext cx="7956375" cy="1680152"/>
          </a:xfrm>
          <a:prstGeom prst="rect">
            <a:avLst/>
          </a:prstGeom>
        </p:spPr>
      </p:pic>
      <p:sp>
        <p:nvSpPr>
          <p:cNvPr id="3" name="副标题 2"/>
          <p:cNvSpPr>
            <a:spLocks noGrp="1"/>
          </p:cNvSpPr>
          <p:nvPr>
            <p:ph type="subTitle" idx="1"/>
          </p:nvPr>
        </p:nvSpPr>
        <p:spPr>
          <a:xfrm>
            <a:off x="6813392" y="4822304"/>
            <a:ext cx="1432248" cy="622920"/>
          </a:xfrm>
          <a:prstGeom prst="rect">
            <a:avLst/>
          </a:prstGeom>
        </p:spPr>
        <p:txBody>
          <a:bodyPr>
            <a:noAutofit/>
          </a:bodyPr>
          <a:lstStyle>
            <a:lvl1pPr marL="0" indent="0" algn="ctr">
              <a:buNone/>
              <a:defRPr sz="36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pic>
        <p:nvPicPr>
          <p:cNvPr id="7" name="图片 6"/>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grpSp>
        <p:nvGrpSpPr>
          <p:cNvPr id="4" name="组合 3"/>
          <p:cNvGrpSpPr/>
          <p:nvPr userDrawn="1"/>
        </p:nvGrpSpPr>
        <p:grpSpPr>
          <a:xfrm>
            <a:off x="1115616" y="3742860"/>
            <a:ext cx="5370800" cy="307777"/>
            <a:chOff x="209312" y="3742860"/>
            <a:chExt cx="5370800" cy="307777"/>
          </a:xfrm>
        </p:grpSpPr>
        <p:sp>
          <p:nvSpPr>
            <p:cNvPr id="11" name="TextBox 10"/>
            <p:cNvSpPr txBox="1"/>
            <p:nvPr userDrawn="1"/>
          </p:nvSpPr>
          <p:spPr>
            <a:xfrm>
              <a:off x="299800" y="3742860"/>
              <a:ext cx="5280312" cy="307777"/>
            </a:xfrm>
            <a:prstGeom prst="rect">
              <a:avLst/>
            </a:prstGeom>
            <a:noFill/>
          </p:spPr>
          <p:txBody>
            <a:bodyPr wrap="square" rtlCol="0">
              <a:spAutoFit/>
            </a:bodyPr>
            <a:lstStyle/>
            <a:p>
              <a:r>
                <a:rPr lang="zh-CN" altLang="en-US" sz="1400" spc="600" smtClean="0">
                  <a:solidFill>
                    <a:schemeClr val="tx1"/>
                  </a:solidFill>
                  <a:latin typeface="微软雅黑" panose="020B0503020204020204" pitchFamily="34" charset="-122"/>
                  <a:ea typeface="微软雅黑" panose="020B0503020204020204" pitchFamily="34" charset="-122"/>
                </a:rPr>
                <a:t>分类练习更有效</a:t>
              </a:r>
              <a:endParaRPr lang="zh-CN" altLang="en-US" sz="1400" spc="600" dirty="0">
                <a:solidFill>
                  <a:schemeClr val="tx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09312" y="3825056"/>
              <a:ext cx="108000" cy="108000"/>
            </a:xfrm>
            <a:prstGeom prst="rect">
              <a:avLst/>
            </a:prstGeom>
          </p:spPr>
        </p:pic>
      </p:grpSp>
      <p:sp>
        <p:nvSpPr>
          <p:cNvPr id="2" name="标题 1"/>
          <p:cNvSpPr>
            <a:spLocks noGrp="1"/>
          </p:cNvSpPr>
          <p:nvPr>
            <p:ph type="ctrTitle" hasCustomPrompt="1"/>
          </p:nvPr>
        </p:nvSpPr>
        <p:spPr>
          <a:xfrm>
            <a:off x="35496" y="2492896"/>
            <a:ext cx="7772400" cy="698491"/>
          </a:xfrm>
          <a:prstGeom prst="rect">
            <a:avLst/>
          </a:prstGeom>
        </p:spPr>
        <p:txBody>
          <a:bodyPr>
            <a:noAutofit/>
          </a:bodyPr>
          <a:lstStyle>
            <a:lvl1pPr>
              <a:defRPr sz="4000" spc="1600" baseline="0">
                <a:solidFill>
                  <a:schemeClr val="bg1"/>
                </a:solidFill>
                <a:latin typeface="黑体" panose="02010600030101010101" pitchFamily="2" charset="-122"/>
                <a:ea typeface="黑体" panose="02010600030101010101" pitchFamily="2" charset="-122"/>
              </a:defRPr>
            </a:lvl1pPr>
          </a:lstStyle>
          <a:p>
            <a:r>
              <a:rPr lang="zh-CN" altLang="en-US" smtClean="0"/>
              <a:t>十年高考配套课件</a:t>
            </a:r>
            <a:endParaRPr lang="zh-CN" altLang="en-US" dirty="0"/>
          </a:p>
        </p:txBody>
      </p:sp>
    </p:spTree>
    <p:extLst>
      <p:ext uri="{BB962C8B-B14F-4D97-AF65-F5344CB8AC3E}">
        <p14:creationId xmlns:p14="http://schemas.microsoft.com/office/powerpoint/2010/main" xmlns="" val="9728354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ppt_x</p:attrName>
                                        </p:attrNameLst>
                                      </p:cBhvr>
                                      <p:tavLst>
                                        <p:tav tm="0">
                                          <p:val>
                                            <p:strVal val="#ppt_x-#ppt_w*1.125000"/>
                                          </p:val>
                                        </p:tav>
                                        <p:tav tm="100000">
                                          <p:val>
                                            <p:strVal val="#ppt_x"/>
                                          </p:val>
                                        </p:tav>
                                      </p:tavLst>
                                    </p:anim>
                                    <p:animEffect transition="in" filter="wipe(right)">
                                      <p:cBhvr>
                                        <p:cTn id="12" dur="500"/>
                                        <p:tgtEl>
                                          <p:spTgt spid="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 calcmode="lin" valueType="num">
                                      <p:cBhvr>
                                        <p:cTn id="22" dur="500" fill="hold"/>
                                        <p:tgtEl>
                                          <p:spTgt spid="10"/>
                                        </p:tgtEl>
                                        <p:attrNameLst>
                                          <p:attrName>style.rotation</p:attrName>
                                        </p:attrNameLst>
                                      </p:cBhvr>
                                      <p:tavLst>
                                        <p:tav tm="0">
                                          <p:val>
                                            <p:fltVal val="360"/>
                                          </p:val>
                                        </p:tav>
                                        <p:tav tm="100000">
                                          <p:val>
                                            <p:fltVal val="0"/>
                                          </p:val>
                                        </p:tav>
                                      </p:tavLst>
                                    </p:anim>
                                    <p:animEffect transition="in" filter="fade">
                                      <p:cBhvr>
                                        <p:cTn id="23" dur="500"/>
                                        <p:tgtEl>
                                          <p:spTgt spid="1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p:cTn id="2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8"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build="p">
        <p:tmplLst>
          <p:tmpl lvl="1">
            <p:tnLst>
              <p:par>
                <p:cTn presetID="49" presetClass="entr" presetSubtype="0" decel="100000"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p:cTn dur="500" fill="hold"/>
                        <p:tgtEl>
                          <p:spTgt spid="3"/>
                        </p:tgtEl>
                        <p:attrNameLst>
                          <p:attrName>ppt_w</p:attrName>
                        </p:attrNameLst>
                      </p:cBhvr>
                      <p:tavLst>
                        <p:tav tm="0">
                          <p:val>
                            <p:fltVal val="0"/>
                          </p:val>
                        </p:tav>
                        <p:tav tm="100000">
                          <p:val>
                            <p:strVal val="#ppt_w"/>
                          </p:val>
                        </p:tav>
                      </p:tavLst>
                    </p:anim>
                    <p:anim calcmode="lin" valueType="num">
                      <p:cBhvr>
                        <p:cTn dur="500" fill="hold"/>
                        <p:tgtEl>
                          <p:spTgt spid="3"/>
                        </p:tgtEl>
                        <p:attrNameLst>
                          <p:attrName>ppt_h</p:attrName>
                        </p:attrNameLst>
                      </p:cBhvr>
                      <p:tavLst>
                        <p:tav tm="0">
                          <p:val>
                            <p:fltVal val="0"/>
                          </p:val>
                        </p:tav>
                        <p:tav tm="100000">
                          <p:val>
                            <p:strVal val="#ppt_h"/>
                          </p:val>
                        </p:tav>
                      </p:tavLst>
                    </p:anim>
                    <p:anim calcmode="lin" valueType="num">
                      <p:cBhvr>
                        <p:cTn dur="500" fill="hold"/>
                        <p:tgtEl>
                          <p:spTgt spid="3"/>
                        </p:tgtEl>
                        <p:attrNameLst>
                          <p:attrName>style.rotation</p:attrName>
                        </p:attrNameLst>
                      </p:cBhvr>
                      <p:tavLst>
                        <p:tav tm="0">
                          <p:val>
                            <p:fltVal val="360"/>
                          </p:val>
                        </p:tav>
                        <p:tav tm="100000">
                          <p:val>
                            <p:fltVal val="0"/>
                          </p:val>
                        </p:tav>
                      </p:tavLst>
                    </p:anim>
                    <p:animEffect transition="in" filter="fade">
                      <p:cBhvr>
                        <p:cTn dur="500"/>
                        <p:tgtEl>
                          <p:spTgt spid="3"/>
                        </p:tgtEl>
                      </p:cBhvr>
                    </p:animEffect>
                  </p:childTnLst>
                </p:cTn>
              </p:par>
            </p:tnLst>
          </p:tmpl>
        </p:tmplLst>
      </p:bldP>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标题 1"/>
          <p:cNvSpPr>
            <a:spLocks noGrp="1"/>
          </p:cNvSpPr>
          <p:nvPr>
            <p:ph type="title"/>
          </p:nvPr>
        </p:nvSpPr>
        <p:spPr>
          <a:xfrm>
            <a:off x="3166332" y="1311349"/>
            <a:ext cx="5476817" cy="533475"/>
          </a:xfrm>
          <a:prstGeom prst="rect">
            <a:avLst/>
          </a:prstGeom>
        </p:spPr>
        <p:txBody>
          <a:bodyPr/>
          <a:lstStyle>
            <a:lvl1pPr algn="l">
              <a:defRPr sz="2800">
                <a:solidFill>
                  <a:srgbClr val="7B0077"/>
                </a:solidFill>
              </a:defRPr>
            </a:lvl1pPr>
          </a:lstStyle>
          <a:p>
            <a:r>
              <a:rPr lang="zh-CN" altLang="en-US" smtClean="0"/>
              <a:t>单击此处编辑母版标题样式</a:t>
            </a:r>
            <a:endParaRPr lang="zh-CN" altLang="en-US" dirty="0"/>
          </a:p>
        </p:txBody>
      </p:sp>
      <p:sp>
        <p:nvSpPr>
          <p:cNvPr id="6" name="内容占位符 2"/>
          <p:cNvSpPr>
            <a:spLocks noGrp="1"/>
          </p:cNvSpPr>
          <p:nvPr>
            <p:ph idx="1"/>
          </p:nvPr>
        </p:nvSpPr>
        <p:spPr>
          <a:xfrm>
            <a:off x="3193812" y="1844824"/>
            <a:ext cx="5554652" cy="3456384"/>
          </a:xfrm>
          <a:prstGeom prst="rect">
            <a:avLst/>
          </a:prstGeom>
        </p:spPr>
        <p:txBody>
          <a:bodyPr/>
          <a:lstStyle>
            <a:lvl1pPr marL="0" indent="0">
              <a:lnSpc>
                <a:spcPts val="2600"/>
              </a:lnSpc>
              <a:buFontTx/>
              <a:buNone/>
              <a:defRPr sz="1600">
                <a:solidFill>
                  <a:srgbClr val="7B0077"/>
                </a:solidFill>
                <a:latin typeface="+mj-ea"/>
                <a:ea typeface="+mj-ea"/>
              </a:defRPr>
            </a:lvl1pPr>
            <a:lvl2pPr marL="457200" indent="0">
              <a:lnSpc>
                <a:spcPts val="2600"/>
              </a:lnSpc>
              <a:buFontTx/>
              <a:buNone/>
              <a:defRPr sz="1600">
                <a:solidFill>
                  <a:srgbClr val="7B0077"/>
                </a:solidFill>
                <a:latin typeface="+mj-ea"/>
                <a:ea typeface="+mj-ea"/>
              </a:defRPr>
            </a:lvl2pPr>
            <a:lvl3pPr marL="914400" indent="0">
              <a:lnSpc>
                <a:spcPts val="2600"/>
              </a:lnSpc>
              <a:buFontTx/>
              <a:buNone/>
              <a:defRPr sz="1600">
                <a:solidFill>
                  <a:srgbClr val="7B0077"/>
                </a:solidFill>
                <a:latin typeface="+mj-ea"/>
                <a:ea typeface="+mj-ea"/>
              </a:defRPr>
            </a:lvl3pPr>
            <a:lvl4pPr marL="1371600" indent="0">
              <a:lnSpc>
                <a:spcPts val="2600"/>
              </a:lnSpc>
              <a:buFontTx/>
              <a:buNone/>
              <a:defRPr sz="1600">
                <a:solidFill>
                  <a:srgbClr val="7B0077"/>
                </a:solidFill>
                <a:latin typeface="+mj-ea"/>
                <a:ea typeface="+mj-ea"/>
              </a:defRPr>
            </a:lvl4pPr>
            <a:lvl5pPr marL="1828800" indent="0">
              <a:lnSpc>
                <a:spcPts val="2600"/>
              </a:lnSpc>
              <a:buFontTx/>
              <a:buNone/>
              <a:defRPr sz="1600">
                <a:solidFill>
                  <a:srgbClr val="7B0077"/>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15" name="MH_Others_2">
            <a:extLst>
              <a:ext uri="{FF2B5EF4-FFF2-40B4-BE49-F238E27FC236}">
                <a16:creationId xmlns="" xmlns:a16="http://schemas.microsoft.com/office/drawing/2014/main" id="{517B537F-2044-4353-B896-BF6447519450}"/>
              </a:ext>
            </a:extLst>
          </p:cNvPr>
          <p:cNvSpPr/>
          <p:nvPr userDrawn="1">
            <p:custDataLst>
              <p:tags r:id="rId1"/>
            </p:custDataLst>
          </p:nvPr>
        </p:nvSpPr>
        <p:spPr>
          <a:xfrm>
            <a:off x="265" y="1"/>
            <a:ext cx="2786688" cy="6858000"/>
          </a:xfrm>
          <a:prstGeom prst="rect">
            <a:avLst/>
          </a:prstGeom>
          <a:solidFill>
            <a:srgbClr val="03B6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326" tIns="36164" rIns="72326" bIns="36164" numCol="1" spcCol="0" rtlCol="0" fromWordArt="0" anchor="ctr" anchorCtr="0" forceAA="0" compatLnSpc="1">
            <a:prstTxWarp prst="textNoShape">
              <a:avLst/>
            </a:prstTxWarp>
            <a:noAutofit/>
          </a:bodyPr>
          <a:lstStyle/>
          <a:p>
            <a:endParaRPr lang="zh-CN" altLang="en-US" sz="15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 xmlns:a16="http://schemas.microsoft.com/office/drawing/2014/main" id="{42F9DD8A-CD00-4AA5-9DBB-1C3521B5D97F}"/>
              </a:ext>
            </a:extLst>
          </p:cNvPr>
          <p:cNvSpPr txBox="1"/>
          <p:nvPr userDrawn="1">
            <p:custDataLst>
              <p:tags r:id="rId2"/>
            </p:custDataLst>
          </p:nvPr>
        </p:nvSpPr>
        <p:spPr>
          <a:xfrm>
            <a:off x="470983" y="2233007"/>
            <a:ext cx="1709105" cy="1015663"/>
          </a:xfrm>
          <a:prstGeom prst="rect">
            <a:avLst/>
          </a:prstGeom>
          <a:noFill/>
        </p:spPr>
        <p:txBody>
          <a:bodyPr vert="horz" wrap="square" lIns="0" tIns="0" rIns="0" bIns="0" rtlCol="0" anchor="t" anchorCtr="0">
            <a:spAutoFit/>
          </a:bodyPr>
          <a:lstStyle/>
          <a:p>
            <a:pPr algn="ctr"/>
            <a:r>
              <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 xmlns:a16="http://schemas.microsoft.com/office/drawing/2014/main" id="{59B6D16B-FC2A-4DC9-8EB2-5FCABB7DD9CC}"/>
              </a:ext>
            </a:extLst>
          </p:cNvPr>
          <p:cNvSpPr txBox="1"/>
          <p:nvPr userDrawn="1">
            <p:custDataLst>
              <p:tags r:id="rId3"/>
            </p:custDataLst>
          </p:nvPr>
        </p:nvSpPr>
        <p:spPr>
          <a:xfrm>
            <a:off x="430625" y="3519294"/>
            <a:ext cx="1789821" cy="323165"/>
          </a:xfrm>
          <a:prstGeom prst="rect">
            <a:avLst/>
          </a:prstGeom>
          <a:noFill/>
        </p:spPr>
        <p:txBody>
          <a:bodyPr wrap="square" lIns="0" tIns="0" rIns="0" bIns="0" anchor="t" anchorCtr="0">
            <a:spAutoFit/>
          </a:bodyPr>
          <a:lstStyle/>
          <a:p>
            <a:pPr algn="ctr">
              <a:defRPr/>
            </a:pPr>
            <a:r>
              <a:rPr lang="en-US" altLang="zh-CN" sz="2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xmlns="" val="2555201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33" y="2725686"/>
            <a:ext cx="7963964" cy="1332924"/>
          </a:xfrm>
          <a:prstGeom prst="rect">
            <a:avLst/>
          </a:prstGeom>
        </p:spPr>
      </p:pic>
      <p:sp>
        <p:nvSpPr>
          <p:cNvPr id="2" name="标题 1"/>
          <p:cNvSpPr>
            <a:spLocks noGrp="1"/>
          </p:cNvSpPr>
          <p:nvPr>
            <p:ph type="title"/>
          </p:nvPr>
        </p:nvSpPr>
        <p:spPr>
          <a:xfrm>
            <a:off x="1120080" y="3123502"/>
            <a:ext cx="7772400" cy="822300"/>
          </a:xfrm>
          <a:prstGeom prst="rect">
            <a:avLst/>
          </a:prstGeom>
        </p:spPr>
        <p:txBody>
          <a:bodyPr anchor="t"/>
          <a:lstStyle>
            <a:lvl1pPr algn="l">
              <a:defRPr sz="3200" b="0" cap="all">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60756" y="3093983"/>
            <a:ext cx="737932" cy="725633"/>
          </a:xfrm>
          <a:prstGeom prst="rect">
            <a:avLst/>
          </a:prstGeom>
        </p:spPr>
      </p:pic>
      <p:pic>
        <p:nvPicPr>
          <p:cNvPr id="11" name="图片 10"/>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908737" y="742965"/>
            <a:ext cx="2088231" cy="571140"/>
          </a:xfrm>
          <a:prstGeom prst="rect">
            <a:avLst/>
          </a:prstGeom>
        </p:spPr>
      </p:pic>
    </p:spTree>
    <p:extLst>
      <p:ext uri="{BB962C8B-B14F-4D97-AF65-F5344CB8AC3E}">
        <p14:creationId xmlns:p14="http://schemas.microsoft.com/office/powerpoint/2010/main" xmlns="" val="3734229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7212762"/>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2898455"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96547309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3" name="矩形: 圆顶角 6">
            <a:hlinkClick r:id="rId2" action="ppaction://hlinksldjump"/>
            <a:extLst>
              <a:ext uri="{FF2B5EF4-FFF2-40B4-BE49-F238E27FC236}">
                <a16:creationId xmlns:a16="http://schemas.microsoft.com/office/drawing/2014/main" xmlns="" id="{5C4041FE-7A2D-4DE9-84AD-50BE0953B3A4}"/>
              </a:ext>
            </a:extLst>
          </p:cNvPr>
          <p:cNvSpPr/>
          <p:nvPr userDrawn="1"/>
        </p:nvSpPr>
        <p:spPr>
          <a:xfrm>
            <a:off x="4459352" y="71120"/>
            <a:ext cx="1454562"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p>
        </p:txBody>
      </p:sp>
    </p:spTree>
    <p:extLst>
      <p:ext uri="{BB962C8B-B14F-4D97-AF65-F5344CB8AC3E}">
        <p14:creationId xmlns:p14="http://schemas.microsoft.com/office/powerpoint/2010/main" xmlns="" val="1351706288"/>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2368216"/>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1.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16" name="矩形 15"/>
          <p:cNvSpPr/>
          <p:nvPr userDrawn="1"/>
        </p:nvSpPr>
        <p:spPr>
          <a:xfrm>
            <a:off x="0" y="3096"/>
            <a:ext cx="9144000" cy="461743"/>
          </a:xfrm>
          <a:prstGeom prst="rect">
            <a:avLst/>
          </a:prstGeom>
          <a:solidFill>
            <a:srgbClr val="09B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0">
            <a:extLst>
              <a:ext uri="{28A0092B-C50C-407E-A947-70E740481C1C}">
                <a14:useLocalDpi xmlns:a14="http://schemas.microsoft.com/office/drawing/2010/main" xmlns="" val="0"/>
              </a:ext>
            </a:extLst>
          </a:blip>
          <a:stretch>
            <a:fillRect/>
          </a:stretch>
        </p:blipFill>
        <p:spPr>
          <a:xfrm>
            <a:off x="143508" y="506033"/>
            <a:ext cx="8856984" cy="6163327"/>
          </a:xfrm>
          <a:prstGeom prst="rect">
            <a:avLst/>
          </a:prstGeom>
        </p:spPr>
      </p:pic>
      <p:sp>
        <p:nvSpPr>
          <p:cNvPr id="13" name="矩形: 圆顶角 6">
            <a:hlinkClick r:id="rId11" action="ppaction://hlinksldjump"/>
            <a:extLst>
              <a:ext uri="{FF2B5EF4-FFF2-40B4-BE49-F238E27FC236}">
                <a16:creationId xmlns:a16="http://schemas.microsoft.com/office/drawing/2014/main" xmlns="" id="{5C4041FE-7A2D-4DE9-84AD-50BE0953B3A4}"/>
              </a:ext>
            </a:extLst>
          </p:cNvPr>
          <p:cNvSpPr/>
          <p:nvPr userDrawn="1"/>
        </p:nvSpPr>
        <p:spPr>
          <a:xfrm>
            <a:off x="2905230"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考情概览</a:t>
            </a:r>
            <a:endParaRPr lang="zh-CN" altLang="en-US" sz="1600" b="1">
              <a:solidFill>
                <a:schemeClr val="bg1"/>
              </a:solidFill>
              <a:latin typeface="宋体" panose="02010600030101010101" pitchFamily="2" charset="-122"/>
              <a:ea typeface="宋体" panose="02010600030101010101" pitchFamily="2" charset="-122"/>
            </a:endParaRPr>
          </a:p>
        </p:txBody>
      </p:sp>
      <p:sp>
        <p:nvSpPr>
          <p:cNvPr id="17" name="矩形: 圆顶角 8">
            <a:hlinkClick r:id="rId12" action="ppaction://hlinksldjump"/>
            <a:extLst>
              <a:ext uri="{FF2B5EF4-FFF2-40B4-BE49-F238E27FC236}">
                <a16:creationId xmlns:a16="http://schemas.microsoft.com/office/drawing/2014/main" xmlns="" id="{7FE76C5C-4820-4612-8B5D-A7F287F1AE5A}"/>
              </a:ext>
            </a:extLst>
          </p:cNvPr>
          <p:cNvSpPr/>
          <p:nvPr userDrawn="1"/>
        </p:nvSpPr>
        <p:spPr>
          <a:xfrm>
            <a:off x="4460099" y="126792"/>
            <a:ext cx="1447939" cy="318512"/>
          </a:xfrm>
          <a:prstGeom prst="round2SameRect">
            <a:avLst/>
          </a:prstGeom>
          <a:solidFill>
            <a:srgbClr val="019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试题类编</a:t>
            </a:r>
            <a:endParaRPr lang="zh-CN" altLang="en-US" sz="1600" b="1" dirty="0">
              <a:solidFill>
                <a:schemeClr val="bg1"/>
              </a:solidFill>
              <a:latin typeface="宋体" panose="02010600030101010101" pitchFamily="2" charset="-122"/>
              <a:ea typeface="宋体" panose="02010600030101010101" pitchFamily="2" charset="-122"/>
            </a:endParaRPr>
          </a:p>
        </p:txBody>
      </p:sp>
      <p:pic>
        <p:nvPicPr>
          <p:cNvPr id="26" name="图片 25"/>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69837" y="18913"/>
            <a:ext cx="1521844" cy="416231"/>
          </a:xfrm>
          <a:prstGeom prst="rect">
            <a:avLst/>
          </a:prstGeom>
        </p:spPr>
      </p:pic>
    </p:spTree>
    <p:extLst>
      <p:ext uri="{BB962C8B-B14F-4D97-AF65-F5344CB8AC3E}">
        <p14:creationId xmlns:p14="http://schemas.microsoft.com/office/powerpoint/2010/main" xmlns="" val="1601218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2183365" y="831468"/>
            <a:ext cx="47772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2010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年高考全国卷考情</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一览表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77773168"/>
              </p:ext>
            </p:extLst>
          </p:nvPr>
        </p:nvGraphicFramePr>
        <p:xfrm>
          <a:off x="508000" y="1357256"/>
          <a:ext cx="8128000" cy="4397489"/>
        </p:xfrm>
        <a:graphic>
          <a:graphicData uri="http://schemas.openxmlformats.org/presentationml/2006/ole">
            <p:oleObj spid="_x0000_s16388" name="文档" r:id="rId3" imgW="3946416" imgH="2134960" progId="Word.Document.12">
              <p:embed/>
            </p:oleObj>
          </a:graphicData>
        </a:graphic>
      </p:graphicFrame>
    </p:spTree>
    <p:extLst>
      <p:ext uri="{BB962C8B-B14F-4D97-AF65-F5344CB8AC3E}">
        <p14:creationId xmlns:p14="http://schemas.microsoft.com/office/powerpoint/2010/main" xmlns="" val="1036473714"/>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9908"/>
            <a:ext cx="8128000" cy="3811300"/>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,17,8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在横线处填写作品原句。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陶渊明是很多古代诗人的偶像。《归园田居》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写出了很多人的心声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户庭无尘杂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虚室有余闲。</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久在樊笼里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复得返自然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是一种应用文体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不容易写出真情实感。李密《陈情表》却写得极为感人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臣无祖母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无以至今日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祖母无臣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无以终余年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古人送别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常在渡口码头。比如白居易《琵琶行》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主人下马客在船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举酒欲饮无管弦。</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醉不成欢惨将别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别时茫茫江浸月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436096" y="2271605"/>
            <a:ext cx="16561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543892" y="2279424"/>
            <a:ext cx="109210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7999" y="2646527"/>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79912" y="3382898"/>
            <a:ext cx="16561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2280" y="3388145"/>
            <a:ext cx="123612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3528" y="375609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35896" y="4482150"/>
            <a:ext cx="22322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84168" y="4496115"/>
            <a:ext cx="201622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9448" y="485527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2419289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22" presetClass="exit" presetSubtype="4" fill="hold" grpId="0" nodeType="withEffect">
                                  <p:stCondLst>
                                    <p:cond delay="0"/>
                                  </p:stCondLst>
                                  <p:childTnLst>
                                    <p:animEffect transition="out" filter="wipe(down)">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357301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000000"/>
                </a:solidFill>
                <a:latin typeface="Times New Roman" panose="02020603050405020304" pitchFamily="18" charset="0"/>
                <a:cs typeface="Times New Roman" panose="02020603050405020304" pitchFamily="18" charset="0"/>
              </a:rPr>
              <a:t>群贤毕至　少长咸集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千里逢迎　高朋满座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本题考查默写常见的名句名篇的能力。此题考查情景类默写题相对简单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其他均可以结合上下句直接填出。其中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字的书写。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081949"/>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你所在的中学举办隆重的校庆典礼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邀请了很多校友、家长参加。你作为学生代表向来宾致欢迎辞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其中要引用两句古代诗文。请填写恰当的句子。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金秋十月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天高云淡。今天大家齐聚一堂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真可谓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。请允许我代表全体在校同学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对各位嘉宾的到来表示热烈的欢迎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96956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,15,6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漫步经典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我们可以感受古人的襟抱与情怀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《荆轲刺秦王》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风萧萧兮易水寒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壮士一去兮不复还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那是荆轲赴汤蹈火的毅然决然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周公吐哺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天下归心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那是曹操延揽人才、渴望一统的豪情壮志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《梦游天姥吟留别》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安能摧眉折腰事权贵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使我不得开心颜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道出李白蔑视权贵的傲岸不屈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《赤壁赋》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惟江上之清风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与山间之明月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耳得之而为声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目遇之而成色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写出东坡经历人生低谷后的旷达、洒脱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《水龙吟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登建康赏心亭》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cs typeface="宋体" panose="02010600030101010101" pitchFamily="2" charset="-122"/>
              </a:rPr>
              <a:t>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休说鲈鱼堪脍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尽西风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季鹰归未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抒写了辛弃疾耻于弃官归隐、立志光复故土的爱国之情。</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本题考查默写名句名篇的能力。本题是情景式默写。注意审读题干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默写诗句跟题干要求要一致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书写要正确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不要出现错字。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100392" y="137194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8000" y="1772816"/>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15816" y="2184082"/>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40152" y="2586949"/>
            <a:ext cx="24482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298972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2990645"/>
            <a:ext cx="24482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23728" y="3384457"/>
            <a:ext cx="24482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96232" y="4191020"/>
            <a:ext cx="21242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803433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
                                            <p:txEl>
                                              <p:pRg st="2" end="2"/>
                                            </p:txEl>
                                          </p:spTgt>
                                        </p:tgtEl>
                                        <p:attrNameLst>
                                          <p:attrName>style.visibility</p:attrName>
                                        </p:attrNameLst>
                                      </p:cBhvr>
                                      <p:to>
                                        <p:strVal val="visible"/>
                                      </p:to>
                                    </p:set>
                                    <p:animEffect transition="in" filter="wipe(down)">
                                      <p:cBhvr>
                                        <p:cTn id="4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曹操《观沧海》中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水何澹澹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山岛竦峙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两句描写了海水荡漾、峰峦矗立的景象。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杜牧在《阿房宫赋》的结尾处感叹道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如果六国爱护自己的百姓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就足以抵抗秦国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紧接着说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使秦复爱六国之人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则递三世可至万世而为君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谁得而族灭也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这两处默写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一诗一文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虽然都在背诵篇目之中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但相对偏僻。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澹澹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竦峙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有可能成为默写的障碍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《阿房宫赋》中的这三句话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容易遗漏虚词。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563888" y="2184811"/>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343306" y="2185345"/>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75956" y="3396496"/>
            <a:ext cx="239148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89652" y="3397759"/>
            <a:ext cx="164634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7178" y="3798635"/>
            <a:ext cx="181257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89215" y="3798635"/>
            <a:ext cx="181257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6120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Effect transition="in" filter="wipe(down)">
                                      <p:cBhvr>
                                        <p:cTn id="3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种方法帮你选准句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意义还原法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某些名句填写的情境提示就是对名句的意义解释或翻译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我们把语句的意义或翻译还原到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或诗句即可。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位置检索法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部分名句填写的情境给出了所填名句在原文中的位置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根据提示检索原文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就可快速找到切入点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以此确定所填名句。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意象定位法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一些名句填写的情境列出了所填名句中的重点意象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人、事、物等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根据这些意象可准确定位所填名句。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技巧推断法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部分名句填写的情境点明了所填名句运用的表现手法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侧面烘托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正面描写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我们借助这些手法加以推断联想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就可找到所填名句。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因题说法.eps" descr="id:2147492009;FounderCES"/>
          <p:cNvPicPr/>
          <p:nvPr/>
        </p:nvPicPr>
        <p:blipFill>
          <a:blip r:embed="rId2"/>
          <a:stretch>
            <a:fillRect/>
          </a:stretch>
        </p:blipFill>
        <p:spPr>
          <a:xfrm>
            <a:off x="755576" y="764704"/>
            <a:ext cx="1031834" cy="328867"/>
          </a:xfrm>
          <a:prstGeom prst="rect">
            <a:avLst/>
          </a:prstGeom>
        </p:spPr>
      </p:pic>
    </p:spTree>
    <p:extLst>
      <p:ext uri="{BB962C8B-B14F-4D97-AF65-F5344CB8AC3E}">
        <p14:creationId xmlns:p14="http://schemas.microsoft.com/office/powerpoint/2010/main" xmlns="" val="16541693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逍遥游》中以八千年为一季的大椿为例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阐述何为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随后指出八百岁的长寿老人实在不算什么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而彭祖乃今以久特闻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众人匹之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不亦悲乎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刘禹锡在《陋室铭》中以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南阳诸葛庐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西蜀子云亭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来借指自己的陋室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抒发自己仰慕前贤、安贫乐道的情怀。</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本题考查默写常见的名句名篇的能力。本题共两小题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题出自高中必修篇目《逍遥游》一课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上古有大椿者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以八千岁为春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八千岁为秋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此大年也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与题干提示语一致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据此可联想出后文。第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题出自初中必背篇目《陋室铭》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由题干提示语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来借指自己的陋室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抒发自己仰慕前贤、安贫乐道的情怀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空缺处应为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南阳诸葛庐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西蜀子云亭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44208" y="1968787"/>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2073" y="237932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376023"/>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13732" y="2376023"/>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07008" y="2783795"/>
            <a:ext cx="1561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00192" y="2783795"/>
            <a:ext cx="1561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483602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Effect transition="in" filter="wipe(down)">
                                      <p:cBhvr>
                                        <p:cTn id="3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劝学》中强调了积累的重要。以积土成山、积水成渊可以兴风雨、生蛟龙设喻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积善成德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而神明自得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圣心备焉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的观点。</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杜甫《茅屋为秋风所破歌》中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俄顷风定云墨色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秋天漠漠向昏黑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两句写狂风停止之后云层变得墨黑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天色马上暗下来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引出下文屋破又遭连夜雨的境况。</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本题为情境式默写。默写名篇名句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要注意准确理解情境和正确书写字词。</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都是容易写错的字。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716016" y="2390444"/>
            <a:ext cx="136815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372200" y="2390444"/>
            <a:ext cx="151216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1560" y="2791855"/>
            <a:ext cx="136815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40052" y="319418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53654" y="3204579"/>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4602" y="3607955"/>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944200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Effect transition="in" filter="wipe(down)">
                                      <p:cBhvr>
                                        <p:cTn id="3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,15,6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述而》中将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的心态进行对比的两句是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君子坦荡荡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小人长戚戚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曹操《短歌行》中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明明如月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何时可掇</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把贤才比作光照宇内、可望而不可即的明月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表达了对贤才的渴望。</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苏轼《念奴娇》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大江东去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惊涛拍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裂</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岸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卷起千堆雪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描写了骇浪搏击江岸的壮丽景色。</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本题属于情境型默写题。解答时要结合语境准确填写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要特别注意易混易错的字。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259632" y="2586415"/>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75856" y="2586415"/>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75856" y="2986573"/>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01013" y="2986573"/>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88024" y="3790495"/>
            <a:ext cx="172819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04248" y="3790495"/>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7218" y="420030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198032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
                                            <p:txEl>
                                              <p:pRg st="4" end="4"/>
                                            </p:txEl>
                                          </p:spTgt>
                                        </p:tgtEl>
                                        <p:attrNameLst>
                                          <p:attrName>style.visibility</p:attrName>
                                        </p:attrNameLst>
                                      </p:cBhvr>
                                      <p:to>
                                        <p:strVal val="visible"/>
                                      </p:to>
                                    </p:set>
                                    <p:animEffect transition="in" filter="wipe(down)">
                                      <p:cBhvr>
                                        <p:cTn id="4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劝学》指出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蚯蚓虽然身体柔弱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上食埃土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下饮黄泉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是用心专一的缘故。</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在《出师表》开头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诸葛亮向后主指出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先帝刘备过早去世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今天下三分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益州疲弊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正是危急存亡之时。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在《永遇乐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千古江山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辛弃疾回顾了元嘉年间的那次北伐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宋文帝刘义隆本希望能够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封狼居胥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但由于行事草率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最终却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赢得仓皇北顾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本题考查默写名句名篇的能力。题目延续了近三年的命题样式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采用语境填空形式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增加了理解的难度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规避了死记硬背。在这三个语句中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句相对容易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也没有难写的字词。第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句要充分注意提示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过早去世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联系文章内容可知是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今天下三分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益州疲弊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疲弊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句拆开来填写两空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难度不大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不要写错。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516216" y="1166308"/>
            <a:ext cx="14401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8000" y="1568982"/>
            <a:ext cx="14401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021053" y="1978449"/>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2377481"/>
            <a:ext cx="14401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51720" y="2379279"/>
            <a:ext cx="14401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51920" y="3172870"/>
            <a:ext cx="14401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3337" y="3582248"/>
            <a:ext cx="215276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6431164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
                                            <p:txEl>
                                              <p:pRg st="4" end="4"/>
                                            </p:txEl>
                                          </p:spTgt>
                                        </p:tgtEl>
                                        <p:attrNameLst>
                                          <p:attrName>style.visibility</p:attrName>
                                        </p:attrNameLst>
                                      </p:cBhvr>
                                      <p:to>
                                        <p:strVal val="visible"/>
                                      </p:to>
                                    </p:set>
                                    <p:animEffect transition="in" filter="wipe(down)">
                                      <p:cBhvr>
                                        <p:cTn id="4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鱼我所欲也》中表示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生是我希望得到的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义也是我希望得到的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二者不可得兼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舍生而取义者也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李白《蜀道难》中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其险也如此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嗟尔远道之人胡为乎来哉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以感叹的方式收束对蜀道凶险的描写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转入后文对人事的关注。</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杜牧《阿房宫赋》中以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一肌一容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尽态极妍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描写阿房宫宫人的美丽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她们伫立远眺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盼望皇帝临幸。</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本题考查默写常见的名句名篇的能力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为情景式默写。</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中有提示语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生是我希望得到的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义也是我希望得到的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字则提示要写的句子与前面的提示内容为转折关系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中有提示语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以感叹的方式收束对蜀道凶险的描写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转入后文对人事的关注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表明考查的是诗中由写景转入论人事的过渡句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中有提示语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描写阿房宫宫人的美丽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907704" y="136155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427984" y="1360434"/>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27884" y="1760738"/>
            <a:ext cx="16201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92080" y="1760737"/>
            <a:ext cx="334392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528" y="217369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51920" y="2965165"/>
            <a:ext cx="16201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612147" y="2959827"/>
            <a:ext cx="16201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451520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
                                            <p:txEl>
                                              <p:pRg st="4" end="4"/>
                                            </p:txEl>
                                          </p:spTgt>
                                        </p:tgtEl>
                                        <p:attrNameLst>
                                          <p:attrName>style.visibility</p:attrName>
                                        </p:attrNameLst>
                                      </p:cBhvr>
                                      <p:to>
                                        <p:strVal val="visible"/>
                                      </p:to>
                                    </p:set>
                                    <p:animEffect transition="in" filter="wipe(down)">
                                      <p:cBhvr>
                                        <p:cTn id="4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【命题规律】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以理解性默写为主要考查题型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注重名篇全篇的背诵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尤其重视对必背篇目的全面理解和对名句的准确理解之后的识记。此种考查方式与以往以上下句填空式默写的方式相比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更加注重考查学生的理解识记能力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而非单纯识记能力。</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从考查的倾向来看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主要是富有教育意义和警策作用的哲理句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抒发爱国情怀、崇高理想的句子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描写优美意境的句子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反映传统美德的句子。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60448677"/>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《左传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曹刿论战》中记载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鲁庄公十年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齐国入侵。曹刿求见国君献策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但他的乡人质疑道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肉食者谋之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又何间焉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严格地说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浔阳并非绝对没有音乐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只是声音单调繁杂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实在难以入耳。白居易《琵琶行》中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岂无山歌与村笛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呕哑嘲哳难为听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两句表达了这样的意思。</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在《赤壁赋》的开头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苏轼写自己与朋友泛舟赤壁之下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朗诵《诗经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陈风》中的《月出》篇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即文中所谓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诵明月之诗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歌窈窕之章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本题考查默写常见的名句名篇的能力。名句默写要注意字形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而字形与字义分不开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应借助字义来识记字形。注意重点字词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窈窕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的写法。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139952" y="1968787"/>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12160" y="1968786"/>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55976" y="2771596"/>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11725" y="2771596"/>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1560" y="3186625"/>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6176" y="3982092"/>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22161" y="398585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528" y="4382266"/>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60653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Effect transition="in" filter="wipe(down)">
                                      <p:cBhvr>
                                        <p:cTn id="4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,15,6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逍遥游》描写迁徙南溟的大鹏击水之广、飞升之高的句子是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水击三千里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抟扶摇而上者九万里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杜甫《登岳阳楼》颔联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吴楚东南坼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乾坤日夜浮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描写了洞庭湖浩瀚壮阔的景色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千古传诵。</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李煜《虞美人》词中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问君能有几多愁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恰似一江春水向东流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以江水比喻自己的愁绪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抒发亡国之君无尽的痛苦之情。</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本题考查默写常见的名句名篇的能力。</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注意提示语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击水之广、飞升之高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注意提示语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颔联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浩瀚壮阔的景色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注意提示语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以江水比喻自己的愁绪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763688" y="1772816"/>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707904" y="1772816"/>
            <a:ext cx="280831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67944" y="2173691"/>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56176" y="2173691"/>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07904" y="2981405"/>
            <a:ext cx="216024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72200" y="2981404"/>
            <a:ext cx="216024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1560" y="338081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104438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
                                            <p:txEl>
                                              <p:pRg st="4" end="4"/>
                                            </p:txEl>
                                          </p:spTgt>
                                        </p:tgtEl>
                                        <p:attrNameLst>
                                          <p:attrName>style.visibility</p:attrName>
                                        </p:attrNameLst>
                                      </p:cBhvr>
                                      <p:to>
                                        <p:strVal val="visible"/>
                                      </p:to>
                                    </p:set>
                                    <p:animEffect transition="in" filter="wipe(down)">
                                      <p:cBhvr>
                                        <p:cTn id="4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,18,6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在横线上填写作品原句。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陆游在诗中称西村为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小桃源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使人联想到《桃花源记》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土地平旷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屋舍俨然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有良田美池桑竹之属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阡陌交通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鸡犬相闻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追忆往事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是陆游诗歌中常有的内容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如《书愤》一诗中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楼船夜雪瓜洲渡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铁马秋风大散关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就是对抗金历史的回忆。</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《西村》是一首律诗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中间两联是对仗的。杜甫《登高》中也有两联是对仗的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请写出其中一联。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无边落木萧萧下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不尽长江滚滚来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万里悲秋常作客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百年多病独登台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043608" y="1999960"/>
            <a:ext cx="154372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43808" y="2002680"/>
            <a:ext cx="13120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1999960"/>
            <a:ext cx="13120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410497"/>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01166" y="2410413"/>
            <a:ext cx="13120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84368" y="2816508"/>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1019" y="3216256"/>
            <a:ext cx="154372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0672" y="3216255"/>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5576" y="4823822"/>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67327" y="4823822"/>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516216" y="4823821"/>
            <a:ext cx="18722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8000" y="523435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2430" y="5221416"/>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978346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22" presetClass="exit" presetSubtype="4" fill="hold" grpId="0" nodeType="withEffect">
                                  <p:stCondLst>
                                    <p:cond delay="0"/>
                                  </p:stCondLst>
                                  <p:childTnLst>
                                    <p:animEffect transition="out" filter="wipe(down)">
                                      <p:cBhvr>
                                        <p:cTn id="55" dur="500"/>
                                        <p:tgtEl>
                                          <p:spTgt spid="14"/>
                                        </p:tgtEl>
                                      </p:cBhvr>
                                    </p:animEffect>
                                    <p:set>
                                      <p:cBhvr>
                                        <p:cTn id="56" dur="1" fill="hold">
                                          <p:stCondLst>
                                            <p:cond delay="499"/>
                                          </p:stCondLst>
                                        </p:cTn>
                                        <p:tgtEl>
                                          <p:spTgt spid="1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xit" presetSubtype="4" fill="hold" grpId="0" nodeType="clickEffect">
                                  <p:stCondLst>
                                    <p:cond delay="0"/>
                                  </p:stCondLst>
                                  <p:childTnLst>
                                    <p:animEffect transition="out" filter="wipe(down)">
                                      <p:cBhvr>
                                        <p:cTn id="60" dur="500"/>
                                        <p:tgtEl>
                                          <p:spTgt spid="15"/>
                                        </p:tgtEl>
                                      </p:cBhvr>
                                    </p:animEffect>
                                    <p:set>
                                      <p:cBhvr>
                                        <p:cTn id="61"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此题考查名句名篇的默写。情境式默写的关键是对情境的理解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包括三点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作家、作品和相关语境。比如第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句《桃花源记》中直接写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桃源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良田美池桑竹之属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是关键语境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据此不难联想到原文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土地平旷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屋舍俨然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阡陌交通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鸡犬相闻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等句。其余两句也是这样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值得注意的是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对仗和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中间两联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3150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在《离骚》中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屈原诉说自己曾因佩戴蕙草而遭到贬逐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也曾被加上采摘白芷的罪名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但他坚定地表示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亦余心之所善兮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虽九死其犹未悔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王维《使至塞上》中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大漠孤烟直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长河落日圆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写了到达边塞后看到的奇特壮丽风光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画面开阔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意境雄浑。</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苏轼《念奴娇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大江东去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江山如画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一时多少豪杰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收束了对赤壁雄奇景物的描写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引起后面对历史的缅怀。</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根据提示填写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注意同音字、易错字等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580112" y="2177019"/>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991617" y="2170693"/>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258058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07904" y="2983390"/>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32140" y="2976641"/>
            <a:ext cx="15841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8024" y="3772787"/>
            <a:ext cx="12241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13837" y="3783178"/>
            <a:ext cx="15481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4311" y="4189459"/>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681326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Effect transition="in" filter="wipe(down)">
                                      <p:cBhvr>
                                        <p:cTn id="4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逍遥游》指出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且夫</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水之积也不厚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则其负大舟也无力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就像倒在堂前洼地的一杯水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无法浮起一个杯子一样。</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白居易《琵琶行》中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转轴拨弦三两声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未成曲调先有情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写的是演奏正式开始之前的准备过程。</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杜牧《赤壁》中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东风不与周郎便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铜雀春深锁二乔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设想了赤壁之战双方胜败易位后将导致的结局。</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851920" y="2164029"/>
            <a:ext cx="27363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948265" y="2164028"/>
            <a:ext cx="151216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2584957"/>
            <a:ext cx="9676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07904" y="2984430"/>
            <a:ext cx="22322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28185" y="2984429"/>
            <a:ext cx="22322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391202"/>
            <a:ext cx="5671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01396" y="3788014"/>
            <a:ext cx="216024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94792" y="3788014"/>
            <a:ext cx="216024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149640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Effect transition="in" filter="wipe(down)">
                                      <p:cBhvr>
                                        <p:cTn id="4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,15,6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《论语》记载的孔子言论中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用星辰作比喻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形象地表述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为政以德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社会效果的句子是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譬如北辰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居其所而众星共</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拱</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陶渊明《归去来兮辞》描写归乡途中轻舟快风的两句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舟遥遥以轻飏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风飘飘而吹衣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表达了作者弃官归乡的畅快心情。</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杜甫五律《旅夜书怀》的颔联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星垂平野阔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月涌大江流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描绘的景象雄浑阔大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反衬了作者孤苦漂泊的悲怆心情。</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此题考查默写常见的名句名篇。情景默写的方式增加了对学生理解能力的考查。这三个小题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题难度较大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题不要写成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潮平两岸阔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王湾《次北固山下》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江入大荒流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李白《渡荆门送别》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563888" y="1772816"/>
            <a:ext cx="129614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20072" y="1765753"/>
            <a:ext cx="26958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5536" y="217369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40352" y="2585713"/>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6709" y="2989418"/>
            <a:ext cx="129614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63908" y="2990791"/>
            <a:ext cx="18040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22984" y="3785756"/>
            <a:ext cx="169323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22161" y="3789195"/>
            <a:ext cx="129614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6709" y="418814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69502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22" presetClass="exit" presetSubtype="4" fill="hold" grpId="0" nodeType="withEffect">
                                  <p:stCondLst>
                                    <p:cond delay="0"/>
                                  </p:stCondLst>
                                  <p:childTnLst>
                                    <p:animEffect transition="out" filter="wipe(down)">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
                                            <p:txEl>
                                              <p:pRg st="4" end="4"/>
                                            </p:txEl>
                                          </p:spTgt>
                                        </p:tgtEl>
                                        <p:attrNameLst>
                                          <p:attrName>style.visibility</p:attrName>
                                        </p:attrNameLst>
                                      </p:cBhvr>
                                      <p:to>
                                        <p:strVal val="visible"/>
                                      </p:to>
                                    </p:set>
                                    <p:animEffect transition="in" filter="wipe(down)">
                                      <p:cBhvr>
                                        <p:cTn id="4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,12,6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陶渊明《归去来兮辞》中描写拄着拐杖出去走走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随时随地休息的一句是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策扶老以流憩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杜牧《阿房宫赋》描写渭水、樊川水流平缓的两句是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二川溶溶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流入宫墙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辛弃疾《永遇乐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京口北固亭怀古》写宋文帝刘义隆草率出师北伐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结果落得北望敌军而惊慌失措的三句是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元嘉草草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封狼居胥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赢得仓皇北顾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默写语句关键是要书写正确、规范、工整。如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容易写错。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979712" y="2390444"/>
            <a:ext cx="19442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740352" y="2791319"/>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319875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63688" y="3198750"/>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00192" y="4005064"/>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064388" y="4005064"/>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4407397"/>
            <a:ext cx="96765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47470" y="4409047"/>
            <a:ext cx="19764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628084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Effect transition="in" filter="wipe(down)">
                                      <p:cBhvr>
                                        <p:cTn id="4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,17~18,6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在横线处填写作品原句。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白居易《琵琶行》同样运用了这种手法来写琵琶声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嘈嘈切切错杂弹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大珠小珠落玉盘　</a:t>
            </a:r>
            <a:r>
              <a:rPr lang="zh-CN" altLang="zh-CN" sz="2200">
                <a:solidFill>
                  <a:srgbClr val="000000"/>
                </a:solidFill>
                <a:latin typeface="Times New Roman" panose="02020603050405020304" pitchFamily="18" charset="0"/>
                <a:cs typeface="Times New Roman" panose="02020603050405020304" pitchFamily="18" charset="0"/>
              </a:rPr>
              <a:t>。间关莺语花底滑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幽咽泉流冰下难。</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在横线处填写作品原句。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古代文人常常喜欢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啸咏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除了本词中的醉翁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陶渊明也曾写道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登东皋以舒啸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临清流而赋诗　</a:t>
            </a:r>
            <a:r>
              <a:rPr lang="zh-CN" altLang="zh-CN" sz="2200">
                <a:solidFill>
                  <a:srgbClr val="000000"/>
                </a:solidFill>
                <a:latin typeface="Times New Roman" panose="02020603050405020304" pitchFamily="18" charset="0"/>
                <a:cs typeface="Times New Roman" panose="02020603050405020304" pitchFamily="18" charset="0"/>
              </a:rPr>
              <a:t>。聊乘化以归尽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乐夫天命复奚疑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《归去来兮辞》</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这首词与欧阳修《醉翁亭记》有密切关联。词中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惟翁醉中知其天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醉翁啸咏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声和流泉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呼应了《醉翁亭记》中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醉翁之意不在酒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在乎山水之间也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山水之乐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得之心而寓之酒也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四时之景不同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而乐亦无穷也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等寄情山水的名句。</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236296" y="1649582"/>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11560" y="2050457"/>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79712" y="2050457"/>
            <a:ext cx="22322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59632" y="3655415"/>
            <a:ext cx="187220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91880" y="3655415"/>
            <a:ext cx="187220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47864" y="5260373"/>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20680" y="5260373"/>
            <a:ext cx="24036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5516" y="566124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51018" y="5664723"/>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585178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本题考查文言文默写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要在理解这首词的基础上作答。作答时一要注意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即以声写声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二要注意横线后句子的提示作用。</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本题比较简单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容易出错的地方在于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还要注意横线后句子的提示作用。</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惟翁醉中知其天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醉翁之意不在酒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所以需要找到与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醉翁啸咏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声和流泉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相对应的句子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即《醉翁亭记》中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山水之乐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得之心而寓之酒也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寄情山水的名句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26082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a:spLocks noChangeAspect="1"/>
          </p:cNvSpPr>
          <p:nvPr/>
        </p:nvSpPr>
        <p:spPr>
          <a:xfrm>
            <a:off x="508000" y="548680"/>
            <a:ext cx="8128000" cy="618630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理解型默写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逍遥游》中的</a:t>
            </a:r>
            <a:r>
              <a:rPr lang="zh-CN" altLang="zh-CN" sz="2200" smtClean="0">
                <a:solidFill>
                  <a:srgbClr val="000000"/>
                </a:solidFill>
                <a:latin typeface="Times New Roman" panose="02020603050405020304" pitchFamily="18" charset="0"/>
                <a:cs typeface="Times New Roman" panose="02020603050405020304" pitchFamily="18" charset="0"/>
              </a:rPr>
              <a:t>斥</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无法理解大鹏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称自己腾跃起飞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不过数仞而下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翱翔蓬蒿之间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也就是飞行的极致了。</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李白《蜀道难》中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地崩山摧壮士死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然后天梯石栈相钩连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五丁开山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的传说。</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范仲淹《渔家傲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塞下秋来风景异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浊酒一杯家万里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燕然未勒归无计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写戍边将士满怀思乡的愁苦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但未获胜利仍然不得还乡。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斥</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称自己腾跃起飞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飞行的极致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找准需填写的语句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五丁开山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即可锁定相关诗句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由语境中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戍边将士满怀思乡的愁苦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可锁定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浊酒一杯家万里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但未获胜利仍然不得还乡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可锁定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燕然未勒归无计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19QG1T01.eps" descr="id:2147492796;FounderCES"/>
          <p:cNvPicPr/>
          <p:nvPr/>
        </p:nvPicPr>
        <p:blipFill>
          <a:blip r:embed="rId2"/>
          <a:stretch>
            <a:fillRect/>
          </a:stretch>
        </p:blipFill>
        <p:spPr>
          <a:xfrm>
            <a:off x="3800694" y="1474393"/>
            <a:ext cx="278572" cy="254533"/>
          </a:xfrm>
          <a:prstGeom prst="rect">
            <a:avLst/>
          </a:prstGeom>
        </p:spPr>
      </p:pic>
      <p:pic>
        <p:nvPicPr>
          <p:cNvPr id="18" name="19QG1T01.eps" descr="id:2147492796;FounderCES"/>
          <p:cNvPicPr/>
          <p:nvPr/>
        </p:nvPicPr>
        <p:blipFill>
          <a:blip r:embed="rId2"/>
          <a:stretch>
            <a:fillRect/>
          </a:stretch>
        </p:blipFill>
        <p:spPr>
          <a:xfrm>
            <a:off x="3896327" y="4705540"/>
            <a:ext cx="253247" cy="231394"/>
          </a:xfrm>
          <a:prstGeom prst="rect">
            <a:avLst/>
          </a:prstGeom>
        </p:spPr>
      </p:pic>
      <p:sp>
        <p:nvSpPr>
          <p:cNvPr id="5" name="矩形 4"/>
          <p:cNvSpPr/>
          <p:nvPr/>
        </p:nvSpPr>
        <p:spPr>
          <a:xfrm>
            <a:off x="1296368" y="1834433"/>
            <a:ext cx="176346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35896" y="1834433"/>
            <a:ext cx="176346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63888" y="2636635"/>
            <a:ext cx="201622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6176" y="2636635"/>
            <a:ext cx="247982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303851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40152" y="344025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3840995"/>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169626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4">
                                            <p:txEl>
                                              <p:pRg st="5" end="5"/>
                                            </p:txEl>
                                          </p:spTgt>
                                        </p:tgtEl>
                                        <p:attrNameLst>
                                          <p:attrName>style.visibility</p:attrName>
                                        </p:attrNameLst>
                                      </p:cBhvr>
                                      <p:to>
                                        <p:strVal val="visible"/>
                                      </p:to>
                                    </p:set>
                                    <p:animEffect transition="in" filter="wipe(down)">
                                      <p:cBhvr>
                                        <p:cTn id="40" dur="500"/>
                                        <p:tgtEl>
                                          <p:spTgt spid="14">
                                            <p:txEl>
                                              <p:pRg st="5" end="5"/>
                                            </p:txEl>
                                          </p:spTgt>
                                        </p:tgtEl>
                                      </p:cBhvr>
                                    </p:animEffect>
                                  </p:childTnLst>
                                </p:cTn>
                              </p:par>
                              <p:par>
                                <p:cTn id="41" presetID="22" presetClass="entr" presetSubtype="4"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屈原在《离骚》中表现自己同情百姓的苦难生活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并因此流泪叹息的名句是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长太息以掩涕兮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哀民生之多艰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李白《蜀道难》中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黄鹤之飞尚不得过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猿猱欲度愁攀援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两句写山势高险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即便是善飞的黄鹤、轻捷的猿猴都很难越过。</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杜甫在《春望》中借花鸟以抒发自己悲愤情感的名句是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感时花溅泪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恨别鸟惊心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解题时必须注意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一是语意的提醒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百姓的苦难生活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流泪叹息</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善飞的黄鹤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轻捷的猿猴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二是注意难写字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、形近字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339752" y="217442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16016" y="2175683"/>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83868" y="2574566"/>
            <a:ext cx="241226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28184" y="2574566"/>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1520" y="298656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84368" y="378904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5556" y="4188068"/>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39752" y="4180596"/>
            <a:ext cx="151216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391953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Effect transition="in" filter="wipe(down)">
                                      <p:cBhvr>
                                        <p:cTn id="4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逍遥游》中以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蟪蛄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为例来说明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一词的两句是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朝菌不知晦朔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蟪蛄不知春秋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李白《行路难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金樽清酒斗十千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》一诗经过大段的反复回旋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最后境界顿开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长风破浪会有时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直挂云帆济沧海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两句表达了诗人的乐观和自信。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在《赤壁赋》中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苏轼用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舳舻千里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旌旗蔽空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两句概括了曹操的军队在攻破荆州后顺流东下时的军容之盛。</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本题容易写错的字有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晦朔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蟪蛄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舳舻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691680" y="2575295"/>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851920" y="2572916"/>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338767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64088" y="3387669"/>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03948" y="4189654"/>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68144" y="4189654"/>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80176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Effect transition="in" filter="wipe(down)">
                                      <p:cBhvr>
                                        <p:cTn id="3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,13,5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两题任选一题作答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如果两题都答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则按第一小题计分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劝学》以蚯蚓为例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论证了为学必须锲而不舍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坚持不懈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同篇中与之相反的例证是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蟹六跪而二螯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非蛇鳝之穴无可寄托者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用心躁也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陆游《游山西村》中的名句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山重水复疑无路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柳暗花明又一村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既是描写实景实感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也可形容由困窘步入佳境的一种境界。</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韩愈在《师说》中说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从师与年纪无关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比自己年纪大的人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闻道在自己之先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要以之为师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生乎吾后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其闻道也亦先乎吾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吾从而师之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《过零丁洋》一诗中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表现文天祥民族气节以及舍生取义生死观的千古名句是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人生自古谁无死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留取丹心照汗青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995936" y="217442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444208" y="2175683"/>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5536" y="2580515"/>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2580515"/>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83968" y="297617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92032" y="2986561"/>
            <a:ext cx="156840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2233" y="338081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31672" y="459295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68144" y="4588319"/>
            <a:ext cx="231927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1604" y="4995722"/>
            <a:ext cx="17701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52722" y="5795602"/>
            <a:ext cx="231927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45010" y="5795601"/>
            <a:ext cx="231927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270891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4"/>
                                        </p:tgtEl>
                                      </p:cBhvr>
                                    </p:animEffect>
                                    <p:set>
                                      <p:cBhvr>
                                        <p:cTn id="5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情境默写必须审题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理解题目情境和答题要求。</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第一句要注意《劝学》中以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蚯蚓为例</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同篇中与之相反的例证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学生容易默写为蚯蚓的例证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这里要求学生能理解背诵课文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明白与蚯蚓相反的例证为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容易写错的字有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等。第二句要理解诗句的含义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易错点为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山重水复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山穷水尽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第一句特别要注意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上文已经说出了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生乎吾前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是转折连词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下文应该答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生乎吾后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第二句易错点为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204292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黑体" panose="02010609060101010101" pitchFamily="49" charset="-122"/>
                <a:ea typeface="黑体" panose="02010609060101010101" pitchFamily="49" charset="-122"/>
                <a:cs typeface="Times New Roman" panose="02020603050405020304" pitchFamily="18" charset="0"/>
              </a:rPr>
              <a:t>直填式默写</a:t>
            </a:r>
            <a:endParaRPr lang="zh-CN"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.(2019·</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天津卷</a:t>
            </a:r>
            <a:r>
              <a:rPr lang="en-US" altLang="zh-CN" sz="2200">
                <a:solidFill>
                  <a:srgbClr val="000000"/>
                </a:solidFill>
                <a:cs typeface="Times New Roman" panose="02020603050405020304" pitchFamily="18" charset="0"/>
              </a:rPr>
              <a:t>,15,6</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补写出下列名篇名句中的空缺部分。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卒相与欢</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为刎颈之交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司马迁</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廉颇蔺相如列传</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涉江采芙蓉</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兰泽多芳草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古诗十九首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涉江采芙蓉</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层峦耸翠</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上出重霄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王勃</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滕王阁序</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(4)</a:t>
            </a:r>
            <a:r>
              <a:rPr lang="zh-CN" altLang="en-US" sz="2200" u="sng">
                <a:solidFill>
                  <a:srgbClr val="FF0000"/>
                </a:solidFill>
                <a:latin typeface="宋体" panose="02010600030101010101" pitchFamily="2" charset="-122"/>
                <a:cs typeface="Times New Roman" panose="02020603050405020304" pitchFamily="18" charset="0"/>
              </a:rPr>
              <a:t>　连峰去天不盈尺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枯松倒挂倚绝壁。</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李白</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蜀道难</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(5)</a:t>
            </a:r>
            <a:r>
              <a:rPr lang="zh-CN" altLang="en-US" sz="2200" u="sng">
                <a:solidFill>
                  <a:srgbClr val="FF0000"/>
                </a:solidFill>
                <a:latin typeface="宋体" panose="02010600030101010101" pitchFamily="2" charset="-122"/>
                <a:cs typeface="Times New Roman" panose="02020603050405020304" pitchFamily="18" charset="0"/>
              </a:rPr>
              <a:t>　春水碧于天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画船听雨眠。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韦庄</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菩萨蛮</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(6)</a:t>
            </a:r>
            <a:r>
              <a:rPr lang="zh-CN" altLang="en-US" sz="2200">
                <a:solidFill>
                  <a:srgbClr val="000000"/>
                </a:solidFill>
                <a:latin typeface="宋体" panose="02010600030101010101" pitchFamily="2" charset="-122"/>
                <a:cs typeface="Times New Roman" panose="02020603050405020304" pitchFamily="18" charset="0"/>
              </a:rPr>
              <a:t>携来百侣曾游。</a:t>
            </a:r>
            <a:r>
              <a:rPr lang="zh-CN" altLang="en-US" sz="2200" u="sng">
                <a:solidFill>
                  <a:srgbClr val="FF0000"/>
                </a:solidFill>
                <a:latin typeface="宋体" panose="02010600030101010101" pitchFamily="2" charset="-122"/>
                <a:cs typeface="Times New Roman" panose="02020603050405020304" pitchFamily="18" charset="0"/>
              </a:rPr>
              <a:t>　忆往昔峥嵘岁月稠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毛泽东</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沁园春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长沙</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默写时注意重点字的写法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如</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刎颈</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重霄</a:t>
            </a:r>
            <a:r>
              <a:rPr lang="zh-CN" altLang="en-US" sz="2200">
                <a:solidFill>
                  <a:srgbClr val="000000"/>
                </a:solidFill>
                <a:cs typeface="Times New Roman" panose="02020603050405020304" pitchFamily="18" charset="0"/>
              </a:rPr>
              <a:t>”</a:t>
            </a: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峥嵘</a:t>
            </a:r>
            <a:r>
              <a:rPr lang="zh-CN" altLang="en-US" sz="2200" smtClean="0">
                <a:solidFill>
                  <a:srgbClr val="000000"/>
                </a:solidFill>
                <a:cs typeface="Times New Roman" panose="02020603050405020304" pitchFamily="18" charset="0"/>
              </a:rPr>
              <a:t>”</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稠</a:t>
            </a:r>
            <a:r>
              <a:rPr lang="zh-CN" altLang="en-US" sz="2200" smtClean="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要理解其意义。</a:t>
            </a:r>
            <a:endParaRPr lang="zh-CN" altLang="en-US" sz="2200"/>
          </a:p>
        </p:txBody>
      </p:sp>
      <p:sp>
        <p:nvSpPr>
          <p:cNvPr id="4" name="矩形 3"/>
          <p:cNvSpPr/>
          <p:nvPr/>
        </p:nvSpPr>
        <p:spPr>
          <a:xfrm>
            <a:off x="2267744" y="2380053"/>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2780199"/>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33270" y="3181802"/>
            <a:ext cx="14401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78763" y="3576782"/>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75850" y="3988294"/>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95836" y="4385630"/>
            <a:ext cx="241226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1619856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wipe(down)">
                                      <p:cBhvr>
                                        <p:cTn id="37" dur="500"/>
                                        <p:tgtEl>
                                          <p:spTgt spid="3">
                                            <p:txEl>
                                              <p:pRg st="9" end="9"/>
                                            </p:txEl>
                                          </p:spTgt>
                                        </p:tgtEl>
                                      </p:cBhvr>
                                    </p:animEffect>
                                  </p:childTnLst>
                                </p:cTn>
                              </p:par>
                              <p:par>
                                <p:cTn id="38" presetID="22" presetClass="entr" presetSubtype="4" fill="hold" nodeType="withEffect">
                                  <p:stCondLst>
                                    <p:cond delay="0"/>
                                  </p:stCondLst>
                                  <p:childTnLst>
                                    <p:set>
                                      <p:cBhvr>
                                        <p:cTn id="39" dur="1" fill="hold">
                                          <p:stCondLst>
                                            <p:cond delay="0"/>
                                          </p:stCondLst>
                                        </p:cTn>
                                        <p:tgtEl>
                                          <p:spTgt spid="3">
                                            <p:txEl>
                                              <p:pRg st="10" end="10"/>
                                            </p:txEl>
                                          </p:spTgt>
                                        </p:tgtEl>
                                        <p:attrNameLst>
                                          <p:attrName>style.visibility</p:attrName>
                                        </p:attrNameLst>
                                      </p:cBhvr>
                                      <p:to>
                                        <p:strVal val="visible"/>
                                      </p:to>
                                    </p:set>
                                    <p:animEffect transition="in" filter="wipe(down)">
                                      <p:cBhvr>
                                        <p:cTn id="40"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482274"/>
            <a:ext cx="8168456" cy="6147452"/>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.(2019·</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浙江卷</a:t>
            </a:r>
            <a:r>
              <a:rPr lang="en-US" altLang="zh-CN" sz="2200">
                <a:solidFill>
                  <a:srgbClr val="000000"/>
                </a:solidFill>
                <a:cs typeface="Times New Roman" panose="02020603050405020304" pitchFamily="18" charset="0"/>
              </a:rPr>
              <a:t>,23,6</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补写出下列名篇名句的空缺部分。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只选</a:t>
            </a: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小题</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其身正</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不令而行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其身不正</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虽令不从　</a:t>
            </a:r>
            <a:r>
              <a:rPr lang="zh-CN" altLang="en-US"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cs typeface="Times New Roman" panose="02020603050405020304" pitchFamily="18" charset="0"/>
              </a:rPr>
              <a:t> </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论语</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覆杯水于坳堂之上</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则芥为之舟　</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置杯焉则胶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水浅而舟大也。</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庄子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逍遥游</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u="sng">
                <a:solidFill>
                  <a:srgbClr val="FF0000"/>
                </a:solidFill>
                <a:latin typeface="宋体" panose="02010600030101010101" pitchFamily="2" charset="-122"/>
                <a:cs typeface="Times New Roman" panose="02020603050405020304" pitchFamily="18" charset="0"/>
              </a:rPr>
              <a:t>　风急天高猿啸哀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渚清沙白鸟飞回。</a:t>
            </a:r>
            <a:r>
              <a:rPr lang="zh-CN" altLang="en-US" sz="2200" u="sng">
                <a:solidFill>
                  <a:srgbClr val="FF0000"/>
                </a:solidFill>
                <a:latin typeface="宋体" panose="02010600030101010101" pitchFamily="2" charset="-122"/>
                <a:cs typeface="Times New Roman" panose="02020603050405020304" pitchFamily="18" charset="0"/>
              </a:rPr>
              <a:t>　无边落木萧萧下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不尽长江滚滚来。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杜甫</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登高</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(4)</a:t>
            </a:r>
            <a:r>
              <a:rPr lang="zh-CN" altLang="en-US" sz="2200">
                <a:solidFill>
                  <a:srgbClr val="000000"/>
                </a:solidFill>
                <a:latin typeface="宋体" panose="02010600030101010101" pitchFamily="2" charset="-122"/>
                <a:cs typeface="Times New Roman" panose="02020603050405020304" pitchFamily="18" charset="0"/>
              </a:rPr>
              <a:t>青山隔送行</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疏林不做美</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淡烟暮霭相遮蔽　</a:t>
            </a:r>
            <a:r>
              <a:rPr lang="zh-CN" altLang="en-US" sz="2200">
                <a:solidFill>
                  <a:srgbClr val="000000"/>
                </a:solidFill>
                <a:latin typeface="宋体" panose="02010600030101010101" pitchFamily="2" charset="-122"/>
                <a:cs typeface="Times New Roman" panose="02020603050405020304" pitchFamily="18" charset="0"/>
              </a:rPr>
              <a:t>。夕阳古道无人语</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禾黍秋风听马嘶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王实甫</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长亭送别</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(5)</a:t>
            </a:r>
            <a:r>
              <a:rPr lang="zh-CN" altLang="en-US" sz="2200" u="sng">
                <a:solidFill>
                  <a:srgbClr val="FF0000"/>
                </a:solidFill>
                <a:latin typeface="宋体" panose="02010600030101010101" pitchFamily="2" charset="-122"/>
                <a:cs typeface="Times New Roman" panose="02020603050405020304" pitchFamily="18" charset="0"/>
              </a:rPr>
              <a:t>　小楼一夜听春雨　</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深巷明朝卖杏花　</a:t>
            </a:r>
            <a:r>
              <a:rPr lang="zh-CN" altLang="en-US" sz="2200">
                <a:solidFill>
                  <a:srgbClr val="000000"/>
                </a:solidFill>
                <a:latin typeface="宋体" panose="02010600030101010101" pitchFamily="2" charset="-122"/>
                <a:cs typeface="Times New Roman" panose="02020603050405020304" pitchFamily="18" charset="0"/>
              </a:rPr>
              <a:t>。矮纸斜行闲作草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晴窗细乳戏分茶。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陆游</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临安春雨初霁</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就本题来看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应注意</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猿</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萧</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霭</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蔽</a:t>
            </a:r>
            <a:r>
              <a:rPr lang="zh-CN" altLang="en-US" sz="2200">
                <a:solidFill>
                  <a:srgbClr val="000000"/>
                </a:solidFill>
                <a:cs typeface="Times New Roman" panose="02020603050405020304" pitchFamily="18" charset="0"/>
              </a:rPr>
              <a:t>”</a:t>
            </a: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黍</a:t>
            </a:r>
            <a:r>
              <a:rPr lang="zh-CN" altLang="en-US" sz="2200" smtClean="0">
                <a:solidFill>
                  <a:srgbClr val="000000"/>
                </a:solidFill>
                <a:cs typeface="Times New Roman" panose="02020603050405020304" pitchFamily="18" charset="0"/>
              </a:rPr>
              <a:t>”</a:t>
            </a:r>
            <a:endParaRPr lang="en-US" altLang="zh-CN" sz="2200" smtClean="0">
              <a:solidFill>
                <a:srgbClr val="000000"/>
              </a:solidFill>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嘶</a:t>
            </a:r>
            <a:r>
              <a:rPr lang="zh-CN" altLang="en-US" sz="2200" smtClean="0">
                <a:solidFill>
                  <a:srgbClr val="000000"/>
                </a:solidFill>
                <a:cs typeface="Times New Roman" panose="02020603050405020304" pitchFamily="18" charset="0"/>
              </a:rPr>
              <a:t>”</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卖</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等字的写法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不要将</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春雨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写成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风雨</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不要漏写虚词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虽</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则</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4" name="矩形 3"/>
          <p:cNvSpPr/>
          <p:nvPr/>
        </p:nvSpPr>
        <p:spPr>
          <a:xfrm>
            <a:off x="2051720" y="1361550"/>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04048" y="1361550"/>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3226" y="2174420"/>
            <a:ext cx="166082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2080" y="2174420"/>
            <a:ext cx="166082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78108" y="296650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08785" y="296650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39952" y="377660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87624" y="417538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78108" y="4578529"/>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79912" y="4578529"/>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599943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wipe(down)">
                                      <p:cBhvr>
                                        <p:cTn id="57" dur="500"/>
                                        <p:tgtEl>
                                          <p:spTgt spid="3">
                                            <p:txEl>
                                              <p:pRg st="8" end="8"/>
                                            </p:txEl>
                                          </p:spTgt>
                                        </p:tgtEl>
                                      </p:cBhvr>
                                    </p:animEffect>
                                  </p:childTnLst>
                                </p:cTn>
                              </p:par>
                              <p:par>
                                <p:cTn id="58" presetID="22" presetClass="entr" presetSubtype="4" fill="hold" nodeType="withEffect">
                                  <p:stCondLst>
                                    <p:cond delay="0"/>
                                  </p:stCondLst>
                                  <p:childTnLst>
                                    <p:set>
                                      <p:cBhvr>
                                        <p:cTn id="59" dur="1" fill="hold">
                                          <p:stCondLst>
                                            <p:cond delay="0"/>
                                          </p:stCondLst>
                                        </p:cTn>
                                        <p:tgtEl>
                                          <p:spTgt spid="3">
                                            <p:txEl>
                                              <p:pRg st="9" end="9"/>
                                            </p:txEl>
                                          </p:spTgt>
                                        </p:tgtEl>
                                        <p:attrNameLst>
                                          <p:attrName>style.visibility</p:attrName>
                                        </p:attrNameLst>
                                      </p:cBhvr>
                                      <p:to>
                                        <p:strVal val="visible"/>
                                      </p:to>
                                    </p:set>
                                    <p:animEffect transition="in" filter="wipe(down)">
                                      <p:cBhvr>
                                        <p:cTn id="6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908720"/>
            <a:ext cx="8240464" cy="5373779"/>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3</a:t>
            </a:r>
            <a:r>
              <a:rPr lang="en-US" altLang="zh-CN" sz="2200">
                <a:solidFill>
                  <a:srgbClr val="000000"/>
                </a:solidFill>
                <a:cs typeface="Times New Roman" panose="02020603050405020304" pitchFamily="18" charset="0"/>
              </a:rPr>
              <a:t>.(2019·</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江苏卷</a:t>
            </a:r>
            <a:r>
              <a:rPr lang="en-US" altLang="zh-CN" sz="2200">
                <a:solidFill>
                  <a:srgbClr val="000000"/>
                </a:solidFill>
                <a:cs typeface="Times New Roman" panose="02020603050405020304" pitchFamily="18" charset="0"/>
              </a:rPr>
              <a:t>,11,8</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补写出下列名句名篇中的空缺部分。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名余曰正则兮</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字余曰灵均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屈原</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离骚</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u="sng">
                <a:solidFill>
                  <a:srgbClr val="FF0000"/>
                </a:solidFill>
                <a:latin typeface="宋体" panose="02010600030101010101" pitchFamily="2" charset="-122"/>
                <a:cs typeface="Times New Roman" panose="02020603050405020304" pitchFamily="18" charset="0"/>
              </a:rPr>
              <a:t>　君子生非异也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善假于物也。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荀子</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劝学</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艰难苦恨繁霜鬓</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潦倒新停浊酒杯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杜甫</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登高</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(4)</a:t>
            </a:r>
            <a:r>
              <a:rPr lang="zh-CN" altLang="en-US" sz="2200">
                <a:solidFill>
                  <a:srgbClr val="000000"/>
                </a:solidFill>
                <a:latin typeface="宋体" panose="02010600030101010101" pitchFamily="2" charset="-122"/>
                <a:cs typeface="Times New Roman" panose="02020603050405020304" pitchFamily="18" charset="0"/>
              </a:rPr>
              <a:t>树林阴翳</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鸣声上下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游人去而禽鸟乐也。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欧阳修</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醉翁亭记</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(5)</a:t>
            </a:r>
            <a:r>
              <a:rPr lang="zh-CN" altLang="en-US" sz="2200" u="sng">
                <a:solidFill>
                  <a:srgbClr val="FF0000"/>
                </a:solidFill>
                <a:latin typeface="宋体" panose="02010600030101010101" pitchFamily="2" charset="-122"/>
                <a:cs typeface="Times New Roman" panose="02020603050405020304" pitchFamily="18" charset="0"/>
              </a:rPr>
              <a:t>　挟飞仙以遨游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抱明月而长终。</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苏轼</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赤壁赋</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(6)</a:t>
            </a:r>
            <a:r>
              <a:rPr lang="zh-CN" altLang="en-US" sz="2200">
                <a:solidFill>
                  <a:srgbClr val="000000"/>
                </a:solidFill>
                <a:latin typeface="宋体" panose="02010600030101010101" pitchFamily="2" charset="-122"/>
                <a:cs typeface="Times New Roman" panose="02020603050405020304" pitchFamily="18" charset="0"/>
              </a:rPr>
              <a:t>浩荡离愁白日斜</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吟鞭东指即天涯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龚自珍</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己亥杂诗</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(7)</a:t>
            </a:r>
            <a:r>
              <a:rPr lang="zh-CN" altLang="en-US" sz="2200">
                <a:solidFill>
                  <a:srgbClr val="000000"/>
                </a:solidFill>
                <a:latin typeface="宋体" panose="02010600030101010101" pitchFamily="2" charset="-122"/>
                <a:cs typeface="Times New Roman" panose="02020603050405020304" pitchFamily="18" charset="0"/>
              </a:rPr>
              <a:t>道之以德</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齐之以礼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有耻且格。</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论语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为政</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(8)</a:t>
            </a:r>
            <a:r>
              <a:rPr lang="zh-CN" altLang="en-US" sz="2200">
                <a:solidFill>
                  <a:srgbClr val="000000"/>
                </a:solidFill>
                <a:latin typeface="宋体" panose="02010600030101010101" pitchFamily="2" charset="-122"/>
                <a:cs typeface="Times New Roman" panose="02020603050405020304" pitchFamily="18" charset="0"/>
              </a:rPr>
              <a:t>盖文章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经国之大业</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不朽之盛事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曹丕</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典论</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论文</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本题为上下句默写。语句要完整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不能添字、漏字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书写时要注意</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潦、挟、遨</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等字的正确写法。</a:t>
            </a:r>
            <a:endParaRPr lang="zh-CN" altLang="en-US" sz="2200"/>
          </a:p>
        </p:txBody>
      </p:sp>
      <p:sp>
        <p:nvSpPr>
          <p:cNvPr id="4" name="矩形 3"/>
          <p:cNvSpPr/>
          <p:nvPr/>
        </p:nvSpPr>
        <p:spPr>
          <a:xfrm>
            <a:off x="2843808" y="1793598"/>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24624" y="2194473"/>
            <a:ext cx="16911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31840" y="2592849"/>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03748" y="3005352"/>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26104" y="379626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14336" y="4200194"/>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03748" y="461526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12856" y="5009911"/>
            <a:ext cx="16911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078520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wipe(down)">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20688"/>
            <a:ext cx="8128000" cy="6012415"/>
          </a:xfrm>
          <a:prstGeom prst="rect">
            <a:avLst/>
          </a:prstGeom>
        </p:spPr>
        <p:txBody>
          <a:bodyPr>
            <a:spAutoFit/>
          </a:bodyPr>
          <a:lstStyle/>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4</a:t>
            </a:r>
            <a:r>
              <a:rPr lang="en-US" altLang="zh-CN" sz="2200">
                <a:solidFill>
                  <a:srgbClr val="000000"/>
                </a:solidFill>
                <a:cs typeface="Times New Roman" panose="02020603050405020304" pitchFamily="18" charset="0"/>
              </a:rPr>
              <a:t>.(2018·</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浙江卷</a:t>
            </a:r>
            <a:r>
              <a:rPr lang="en-US" altLang="zh-CN" sz="2200">
                <a:solidFill>
                  <a:srgbClr val="000000"/>
                </a:solidFill>
                <a:cs typeface="Times New Roman" panose="02020603050405020304" pitchFamily="18" charset="0"/>
              </a:rPr>
              <a:t>,23,6</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补写出下列名篇名句的空缺部分。</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只选</a:t>
            </a: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小题</a:t>
            </a:r>
            <a:r>
              <a:rPr lang="en-US" altLang="zh-CN" sz="2200">
                <a:solidFill>
                  <a:srgbClr val="000000"/>
                </a:solidFill>
                <a:cs typeface="Times New Roman" panose="02020603050405020304" pitchFamily="18" charset="0"/>
              </a:rPr>
              <a:t>)</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不愤不启</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不悱不发　</a:t>
            </a:r>
            <a:r>
              <a:rPr lang="zh-CN" altLang="en-US" sz="2200">
                <a:solidFill>
                  <a:srgbClr val="000000"/>
                </a:solidFill>
                <a:latin typeface="宋体" panose="02010600030101010101" pitchFamily="2" charset="-122"/>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举一隅不以三隅反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则不复也。</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论语</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u="sng">
                <a:solidFill>
                  <a:srgbClr val="FF0000"/>
                </a:solidFill>
                <a:latin typeface="宋体" panose="02010600030101010101" pitchFamily="2" charset="-122"/>
                <a:cs typeface="Times New Roman" panose="02020603050405020304" pitchFamily="18" charset="0"/>
              </a:rPr>
              <a:t>　鸡豚狗彘之畜　</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无失其时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七十者可以食肉矣。</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孟子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寡人之于国也</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亦欲以究天人之际</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通古今之变　</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成一家之言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司马迁</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报任安书</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(4)</a:t>
            </a:r>
            <a:r>
              <a:rPr lang="zh-CN" altLang="en-US" sz="2200">
                <a:solidFill>
                  <a:srgbClr val="000000"/>
                </a:solidFill>
                <a:latin typeface="宋体" panose="02010600030101010101" pitchFamily="2" charset="-122"/>
                <a:cs typeface="Times New Roman" panose="02020603050405020304" pitchFamily="18" charset="0"/>
              </a:rPr>
              <a:t>间关莺语花底滑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幽咽泉流冰下难。</a:t>
            </a:r>
            <a:r>
              <a:rPr lang="zh-CN" altLang="en-US" sz="2200" u="sng">
                <a:solidFill>
                  <a:srgbClr val="FF0000"/>
                </a:solidFill>
                <a:latin typeface="宋体" panose="02010600030101010101" pitchFamily="2" charset="-122"/>
                <a:cs typeface="Times New Roman" panose="02020603050405020304" pitchFamily="18" charset="0"/>
              </a:rPr>
              <a:t>　冰泉冷涩弦凝绝　</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凝绝不通声暂歇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白居易</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琵琶行</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(5)</a:t>
            </a:r>
            <a:r>
              <a:rPr lang="zh-CN" altLang="en-US" sz="2200">
                <a:solidFill>
                  <a:srgbClr val="000000"/>
                </a:solidFill>
                <a:latin typeface="宋体" panose="02010600030101010101" pitchFamily="2" charset="-122"/>
                <a:cs typeface="Times New Roman" panose="02020603050405020304" pitchFamily="18" charset="0"/>
              </a:rPr>
              <a:t>鸟雀呼晴</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侵晓窥檐语　</a:t>
            </a:r>
            <a:r>
              <a:rPr lang="zh-CN" altLang="en-US" sz="2200">
                <a:solidFill>
                  <a:srgbClr val="000000"/>
                </a:solidFill>
                <a:latin typeface="宋体" panose="02010600030101010101" pitchFamily="2" charset="-122"/>
                <a:cs typeface="Times New Roman" panose="02020603050405020304" pitchFamily="18" charset="0"/>
              </a:rPr>
              <a:t>。叶上初阳干宿雨</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水面清圆</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一一风荷举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周邦彦</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苏幕遮</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此题考查默写常见的名句名篇的能力。注意第</a:t>
            </a:r>
            <a:r>
              <a:rPr lang="en-US" altLang="zh-CN" sz="2200">
                <a:solidFill>
                  <a:srgbClr val="000000"/>
                </a:solidFill>
                <a:cs typeface="Times New Roman" panose="02020603050405020304" pitchFamily="18" charset="0"/>
              </a:rPr>
              <a:t>(1)</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悱</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不能写作</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绯</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反</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不能写作</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返</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a:t>
            </a:r>
            <a:r>
              <a:rPr lang="en-US" altLang="zh-CN" sz="2200">
                <a:solidFill>
                  <a:srgbClr val="000000"/>
                </a:solidFill>
                <a:cs typeface="Times New Roman" panose="02020603050405020304" pitchFamily="18" charset="0"/>
              </a:rPr>
              <a:t>(5)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侵</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不能写作</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浸</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檐</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不能写作</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赡</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。另外</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第</a:t>
            </a:r>
            <a:r>
              <a:rPr lang="en-US" altLang="zh-CN" sz="2200">
                <a:solidFill>
                  <a:srgbClr val="000000"/>
                </a:solidFill>
                <a:cs typeface="Times New Roman" panose="02020603050405020304" pitchFamily="18" charset="0"/>
              </a:rPr>
              <a:t>(2)</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彘</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笔画较多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字的结构较复杂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也较生僻</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要注意写清楚。</a:t>
            </a:r>
            <a:endParaRPr lang="zh-CN" altLang="en-US" sz="2200"/>
          </a:p>
        </p:txBody>
      </p:sp>
      <p:sp>
        <p:nvSpPr>
          <p:cNvPr id="4" name="矩形 3"/>
          <p:cNvSpPr/>
          <p:nvPr/>
        </p:nvSpPr>
        <p:spPr>
          <a:xfrm>
            <a:off x="2339752" y="1413505"/>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51524" y="1406442"/>
            <a:ext cx="23807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8" y="2143976"/>
            <a:ext cx="190821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00621" y="2153251"/>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00621" y="2873718"/>
            <a:ext cx="1603427"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64088" y="2873718"/>
            <a:ext cx="1603427"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35673" y="3616504"/>
            <a:ext cx="2188655"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987928" y="3623567"/>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1520" y="3973945"/>
            <a:ext cx="2188655"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94122" y="4346975"/>
            <a:ext cx="155779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812360" y="426904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3811" y="4720005"/>
            <a:ext cx="1023853"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750338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par>
                                <p:cTn id="56" presetID="22" presetClass="exit" presetSubtype="4" fill="hold" grpId="0" nodeType="withEffect">
                                  <p:stCondLst>
                                    <p:cond delay="0"/>
                                  </p:stCondLst>
                                  <p:childTnLst>
                                    <p:animEffect transition="out" filter="wipe(down)">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3">
                                            <p:txEl>
                                              <p:pRg st="6" end="6"/>
                                            </p:txEl>
                                          </p:spTgt>
                                        </p:tgtEl>
                                        <p:attrNameLst>
                                          <p:attrName>style.visibility</p:attrName>
                                        </p:attrNameLst>
                                      </p:cBhvr>
                                      <p:to>
                                        <p:strVal val="visible"/>
                                      </p:to>
                                    </p:set>
                                    <p:animEffect transition="in" filter="wipe(down)">
                                      <p:cBhvr>
                                        <p:cTn id="6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92696"/>
            <a:ext cx="8312472" cy="5780044"/>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5</a:t>
            </a:r>
            <a:r>
              <a:rPr lang="en-US" altLang="zh-CN" sz="2200">
                <a:solidFill>
                  <a:srgbClr val="000000"/>
                </a:solidFill>
                <a:cs typeface="Times New Roman" panose="02020603050405020304" pitchFamily="18" charset="0"/>
              </a:rPr>
              <a:t>.(2018·</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江苏卷</a:t>
            </a:r>
            <a:r>
              <a:rPr lang="en-US" altLang="zh-CN" sz="2200">
                <a:solidFill>
                  <a:srgbClr val="000000"/>
                </a:solidFill>
                <a:cs typeface="Times New Roman" panose="02020603050405020304" pitchFamily="18" charset="0"/>
              </a:rPr>
              <a:t>,12,8</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补写出下列名句名篇中的空缺部分。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既见复关</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载笑载言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诗经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卫风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氓</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故不积跬步</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无以至千里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荀子</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劝学</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今年欢笑复明年</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秋月春风等闲度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白居易</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琵琶行</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(4)</a:t>
            </a:r>
            <a:r>
              <a:rPr lang="zh-CN" altLang="en-US" sz="2200" u="sng">
                <a:solidFill>
                  <a:srgbClr val="FF0000"/>
                </a:solidFill>
                <a:latin typeface="宋体" panose="02010600030101010101" pitchFamily="2" charset="-122"/>
                <a:cs typeface="Times New Roman" panose="02020603050405020304" pitchFamily="18" charset="0"/>
              </a:rPr>
              <a:t>　高低冥迷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不知东西。</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杜牧</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阿房宫赋</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(5)</a:t>
            </a:r>
            <a:r>
              <a:rPr lang="zh-CN" altLang="en-US" sz="2200">
                <a:solidFill>
                  <a:srgbClr val="000000"/>
                </a:solidFill>
                <a:latin typeface="宋体" panose="02010600030101010101" pitchFamily="2" charset="-122"/>
                <a:cs typeface="Times New Roman" panose="02020603050405020304" pitchFamily="18" charset="0"/>
              </a:rPr>
              <a:t>沙鸥翔集</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锦鳞游泳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范仲淹</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岳阳楼记</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(6)</a:t>
            </a:r>
            <a:r>
              <a:rPr lang="zh-CN" altLang="en-US" sz="2200">
                <a:solidFill>
                  <a:srgbClr val="000000"/>
                </a:solidFill>
                <a:latin typeface="宋体" panose="02010600030101010101" pitchFamily="2" charset="-122"/>
                <a:cs typeface="Times New Roman" panose="02020603050405020304" pitchFamily="18" charset="0"/>
              </a:rPr>
              <a:t>八百里分麾下炙</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五十弦翻塞外声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辛弃疾</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破阵子</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(7)</a:t>
            </a:r>
            <a:r>
              <a:rPr lang="zh-CN" altLang="en-US" sz="2200">
                <a:solidFill>
                  <a:srgbClr val="000000"/>
                </a:solidFill>
                <a:latin typeface="宋体" panose="02010600030101010101" pitchFamily="2" charset="-122"/>
                <a:cs typeface="Times New Roman" panose="02020603050405020304" pitchFamily="18" charset="0"/>
              </a:rPr>
              <a:t>浴乎沂</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风乎舞雩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咏而归。</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论语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先进</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(8)</a:t>
            </a:r>
            <a:r>
              <a:rPr lang="zh-CN" altLang="en-US" sz="2200" u="sng">
                <a:solidFill>
                  <a:srgbClr val="FF0000"/>
                </a:solidFill>
                <a:latin typeface="宋体" panose="02010600030101010101" pitchFamily="2" charset="-122"/>
                <a:cs typeface="Times New Roman" panose="02020603050405020304" pitchFamily="18" charset="0"/>
              </a:rPr>
              <a:t>　铁肩担道义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辣手著文章。</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杨继盛名联</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本题考查默写常见的名句名篇的能力。默写名句名篇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要注意写得准</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考生失分往往不是因为没记住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而是因为没写好。</a:t>
            </a:r>
            <a:r>
              <a:rPr lang="en-US" altLang="zh-CN" sz="2200">
                <a:solidFill>
                  <a:srgbClr val="000000"/>
                </a:solidFill>
                <a:cs typeface="Times New Roman" panose="02020603050405020304" pitchFamily="18" charset="0"/>
              </a:rPr>
              <a:t>(3)</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(4)</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(5)</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锦、鳞</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(7)</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句中</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的</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雩</a:t>
            </a:r>
            <a:r>
              <a:rPr lang="zh-CN" altLang="en-US" sz="2200" smtClean="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(8)</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句中的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义</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都是容易写错的字。答对一句得</a:t>
            </a:r>
            <a:r>
              <a:rPr lang="en-US" altLang="zh-CN" sz="2200">
                <a:solidFill>
                  <a:srgbClr val="000000"/>
                </a:solidFill>
                <a:cs typeface="Times New Roman" panose="02020603050405020304" pitchFamily="18" charset="0"/>
              </a:rPr>
              <a:t>1</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添</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字</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、漏字、错字不得分。</a:t>
            </a:r>
            <a:endParaRPr lang="zh-CN" altLang="en-US" sz="2200"/>
          </a:p>
        </p:txBody>
      </p:sp>
      <p:sp>
        <p:nvSpPr>
          <p:cNvPr id="4" name="矩形 3"/>
          <p:cNvSpPr/>
          <p:nvPr/>
        </p:nvSpPr>
        <p:spPr>
          <a:xfrm>
            <a:off x="2339752" y="1176699"/>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577574"/>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67844" y="197408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87624" y="238080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61870" y="2792072"/>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81877" y="3180045"/>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15716" y="3592123"/>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07216" y="3992878"/>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608400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wipe(down)">
                                      <p:cBhvr>
                                        <p:cTn id="47" dur="500"/>
                                        <p:tgtEl>
                                          <p:spTgt spid="3">
                                            <p:txEl>
                                              <p:pRg st="9" end="9"/>
                                            </p:txEl>
                                          </p:spTgt>
                                        </p:tgtEl>
                                      </p:cBhvr>
                                    </p:animEffect>
                                  </p:childTnLst>
                                </p:cTn>
                              </p:par>
                              <p:par>
                                <p:cTn id="48" presetID="22" presetClass="entr" presetSubtype="4" fill="hold" nodeType="withEffect">
                                  <p:stCondLst>
                                    <p:cond delay="0"/>
                                  </p:stCondLst>
                                  <p:childTnLst>
                                    <p:set>
                                      <p:cBhvr>
                                        <p:cTn id="49" dur="1" fill="hold">
                                          <p:stCondLst>
                                            <p:cond delay="0"/>
                                          </p:stCondLst>
                                        </p:cTn>
                                        <p:tgtEl>
                                          <p:spTgt spid="3">
                                            <p:txEl>
                                              <p:pRg st="10" end="10"/>
                                            </p:txEl>
                                          </p:spTgt>
                                        </p:tgtEl>
                                        <p:attrNameLst>
                                          <p:attrName>style.visibility</p:attrName>
                                        </p:attrNameLst>
                                      </p:cBhvr>
                                      <p:to>
                                        <p:strVal val="visible"/>
                                      </p:to>
                                    </p:set>
                                    <p:animEffect transition="in" filter="wipe(down)">
                                      <p:cBhvr>
                                        <p:cTn id="50" dur="500"/>
                                        <p:tgtEl>
                                          <p:spTgt spid="3">
                                            <p:txEl>
                                              <p:pRg st="10" end="10"/>
                                            </p:txEl>
                                          </p:spTgt>
                                        </p:tgtEl>
                                      </p:cBhvr>
                                    </p:animEffect>
                                  </p:childTnLst>
                                </p:cTn>
                              </p:par>
                              <p:par>
                                <p:cTn id="51" presetID="22" presetClass="entr" presetSubtype="4" fill="hold" nodeType="withEffect">
                                  <p:stCondLst>
                                    <p:cond delay="0"/>
                                  </p:stCondLst>
                                  <p:childTnLst>
                                    <p:set>
                                      <p:cBhvr>
                                        <p:cTn id="52" dur="1" fill="hold">
                                          <p:stCondLst>
                                            <p:cond delay="0"/>
                                          </p:stCondLst>
                                        </p:cTn>
                                        <p:tgtEl>
                                          <p:spTgt spid="3">
                                            <p:txEl>
                                              <p:pRg st="11" end="11"/>
                                            </p:txEl>
                                          </p:spTgt>
                                        </p:tgtEl>
                                        <p:attrNameLst>
                                          <p:attrName>style.visibility</p:attrName>
                                        </p:attrNameLst>
                                      </p:cBhvr>
                                      <p:to>
                                        <p:strVal val="visible"/>
                                      </p:to>
                                    </p:set>
                                    <p:animEffect transition="in" filter="wipe(down)">
                                      <p:cBhvr>
                                        <p:cTn id="53"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,23,6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小题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饭疏食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饮水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曲肱而枕之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乐亦在其中矣。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不义而富且贵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于我如浮云。</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且矫诏纷出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钩党之捕遍于天下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卒以吾郡之发愤一击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不敢复有株治。</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张溥《五人墓碑记》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女也不爽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士贰其行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士也罔极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二三其德。</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青泥何盘盘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百步九折萦岩峦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扪参历井仰胁息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以手抚膺坐长叹。</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李白《蜀道难》</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699792" y="1721590"/>
            <a:ext cx="14401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732240" y="1721590"/>
            <a:ext cx="14401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212173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27784" y="2919846"/>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08104" y="2919846"/>
            <a:ext cx="266429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11760" y="413555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99744" y="413555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99792" y="4936743"/>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27696" y="4936742"/>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837412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5780044"/>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《邹忌讽齐王纳谏》中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邹忌修八尺有余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而形貌昳丽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表现了主人公的形象之美。</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杜牧《阿房宫赋》中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覆压三百余里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隔离天日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写阿房宫占地极广且极为高大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以表现其雄壮之美。</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苏轼在《赤壁赋》中以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余音袅袅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不绝如缕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写出了婉转悠长、延绵不尽的乐声之美。</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表现了主人公的形象之美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的提示作用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确定要默写的句子。注意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的正确书写。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占地极广且极为高大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的提示作用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回忆《阿房宫赋》中的相关文句。注意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的写法。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注意题目中《赤壁赋》及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婉转悠长、延绵不尽的乐声之美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的提示作用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默写出文中的相关语句。注意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袅袅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的写法。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05148324"/>
              </p:ext>
            </p:extLst>
          </p:nvPr>
        </p:nvGraphicFramePr>
        <p:xfrm>
          <a:off x="611560" y="980728"/>
          <a:ext cx="1722260" cy="468830"/>
        </p:xfrm>
        <a:graphic>
          <a:graphicData uri="http://schemas.openxmlformats.org/presentationml/2006/ole">
            <p:oleObj spid="_x0000_s8195" name="文档" r:id="rId3" imgW="995512" imgH="255287" progId="Word.Document.12">
              <p:embed/>
            </p:oleObj>
          </a:graphicData>
        </a:graphic>
      </p:graphicFrame>
      <p:sp>
        <p:nvSpPr>
          <p:cNvPr id="4" name="矩形 3"/>
          <p:cNvSpPr/>
          <p:nvPr/>
        </p:nvSpPr>
        <p:spPr>
          <a:xfrm>
            <a:off x="4067944" y="1426702"/>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499891" y="1424129"/>
            <a:ext cx="173412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04938" y="2236037"/>
            <a:ext cx="187517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40152" y="2236036"/>
            <a:ext cx="1312469"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15765" y="3034981"/>
            <a:ext cx="1312469"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24128" y="3034980"/>
            <a:ext cx="1312469"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100610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wipe(down)">
                                      <p:cBhvr>
                                        <p:cTn id="37" dur="500"/>
                                        <p:tgtEl>
                                          <p:spTgt spid="2">
                                            <p:txEl>
                                              <p:pRg st="5" end="5"/>
                                            </p:txEl>
                                          </p:spTgt>
                                        </p:tgtEl>
                                      </p:cBhvr>
                                    </p:animEffect>
                                  </p:childTnLst>
                                </p:cTn>
                              </p:par>
                              <p:par>
                                <p:cTn id="38" presetID="22" presetClass="entr" presetSubtype="4" fill="hold" nodeType="withEffect">
                                  <p:stCondLst>
                                    <p:cond delay="0"/>
                                  </p:stCondLst>
                                  <p:childTnLst>
                                    <p:set>
                                      <p:cBhvr>
                                        <p:cTn id="39" dur="1" fill="hold">
                                          <p:stCondLst>
                                            <p:cond delay="0"/>
                                          </p:stCondLst>
                                        </p:cTn>
                                        <p:tgtEl>
                                          <p:spTgt spid="2">
                                            <p:txEl>
                                              <p:pRg st="6" end="6"/>
                                            </p:txEl>
                                          </p:spTgt>
                                        </p:tgtEl>
                                        <p:attrNameLst>
                                          <p:attrName>style.visibility</p:attrName>
                                        </p:attrNameLst>
                                      </p:cBhvr>
                                      <p:to>
                                        <p:strVal val="visible"/>
                                      </p:to>
                                    </p:set>
                                    <p:animEffect transition="in" filter="wipe(down)">
                                      <p:cBhvr>
                                        <p:cTn id="40" dur="500"/>
                                        <p:tgtEl>
                                          <p:spTgt spid="2">
                                            <p:txEl>
                                              <p:pRg st="6" end="6"/>
                                            </p:txEl>
                                          </p:spTgt>
                                        </p:tgtEl>
                                      </p:cBhvr>
                                    </p:animEffect>
                                  </p:childTnLst>
                                </p:cTn>
                              </p:par>
                              <p:par>
                                <p:cTn id="41" presetID="22" presetClass="entr" presetSubtype="4" fill="hold" nodeType="with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Effect transition="in" filter="wipe(down)">
                                      <p:cBhvr>
                                        <p:cTn id="43"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山远近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路横斜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青旗沽酒有人家。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城中桃李愁风雨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春在溪头荠菜花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辛弃疾《鹧鸪天》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本题考查默写常见的名句名篇的能力。注意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萦岩峦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扪参历井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等关键字词的正确书写。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148064" y="2586336"/>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740352" y="2593399"/>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2996952"/>
            <a:ext cx="151216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268660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wipe(down)">
                                      <p:cBhvr>
                                        <p:cTn id="2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888539"/>
            <a:ext cx="7952432" cy="5373779"/>
          </a:xfrm>
          <a:prstGeom prst="rect">
            <a:avLst/>
          </a:prstGeom>
        </p:spPr>
        <p:txBody>
          <a:bodyPr wrap="square">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7</a:t>
            </a:r>
            <a:r>
              <a:rPr lang="en-US" altLang="zh-CN" sz="2200">
                <a:solidFill>
                  <a:srgbClr val="000000"/>
                </a:solidFill>
                <a:cs typeface="Times New Roman" panose="02020603050405020304" pitchFamily="18" charset="0"/>
              </a:rPr>
              <a:t>.(2017·</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天津卷</a:t>
            </a:r>
            <a:r>
              <a:rPr lang="en-US" altLang="zh-CN" sz="2200">
                <a:solidFill>
                  <a:srgbClr val="000000"/>
                </a:solidFill>
                <a:cs typeface="Times New Roman" panose="02020603050405020304" pitchFamily="18" charset="0"/>
              </a:rPr>
              <a:t>,15,5</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补写出下列名篇名句中的空缺部分。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u="sng">
                <a:solidFill>
                  <a:srgbClr val="FF0000"/>
                </a:solidFill>
                <a:latin typeface="宋体" panose="02010600030101010101" pitchFamily="2" charset="-122"/>
                <a:cs typeface="Times New Roman" panose="02020603050405020304" pitchFamily="18" charset="0"/>
              </a:rPr>
              <a:t>　羁鸟恋旧林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池鱼思故渊。</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陶渊明</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归园田居</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羽扇纶巾</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谈笑间</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樯橹灰飞烟灭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苏轼</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念奴娇</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赤壁怀古</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外无期功强近之亲</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内无应门五尺之僮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李密</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陈情表</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(4)</a:t>
            </a:r>
            <a:r>
              <a:rPr lang="zh-CN" altLang="en-US" sz="2200">
                <a:solidFill>
                  <a:srgbClr val="000000"/>
                </a:solidFill>
                <a:latin typeface="宋体" panose="02010600030101010101" pitchFamily="2" charset="-122"/>
                <a:cs typeface="Times New Roman" panose="02020603050405020304" pitchFamily="18" charset="0"/>
              </a:rPr>
              <a:t>复道行空</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不霁何虹　</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杜牧</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阿房宫赋</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(5)</a:t>
            </a:r>
            <a:r>
              <a:rPr lang="zh-CN" altLang="en-US" sz="2200">
                <a:solidFill>
                  <a:srgbClr val="000000"/>
                </a:solidFill>
                <a:latin typeface="宋体" panose="02010600030101010101" pitchFamily="2" charset="-122"/>
                <a:cs typeface="Times New Roman" panose="02020603050405020304" pitchFamily="18" charset="0"/>
              </a:rPr>
              <a:t>谨庠序之教</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申之以孝悌之义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颁白者不负戴于道路矣</a:t>
            </a:r>
            <a:r>
              <a:rPr lang="zh-CN" altLang="en-US" sz="2200" smtClean="0">
                <a:solidFill>
                  <a:srgbClr val="000000"/>
                </a:solidFill>
                <a:latin typeface="宋体" panose="02010600030101010101" pitchFamily="2" charset="-122"/>
                <a:cs typeface="Times New Roman" panose="02020603050405020304" pitchFamily="18" charset="0"/>
              </a:rPr>
              <a:t>。</a:t>
            </a:r>
            <a:endParaRPr lang="en-US" altLang="zh-CN" sz="2200" smtClean="0">
              <a:solidFill>
                <a:srgbClr val="000000"/>
              </a:solidFill>
              <a:latin typeface="宋体" panose="02010600030101010101" pitchFamily="2" charset="-122"/>
              <a:cs typeface="Times New Roman" panose="02020603050405020304" pitchFamily="18" charset="0"/>
            </a:endParaRPr>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孟子</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寡人之于国也</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本题重点考查默写常见的名篇名句的能力。默写时要准确无误</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既不能多字、漏字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也不能颠倒顺序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更不能写错字。易错字</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有</a:t>
            </a: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羁</a:t>
            </a:r>
            <a:r>
              <a:rPr lang="zh-CN" altLang="en-US" sz="2200" smtClean="0">
                <a:solidFill>
                  <a:srgbClr val="000000"/>
                </a:solidFill>
                <a:cs typeface="Times New Roman" panose="02020603050405020304" pitchFamily="18" charset="0"/>
              </a:rPr>
              <a:t>”</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樯橹</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霁</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悌</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4" name="矩形 3"/>
          <p:cNvSpPr/>
          <p:nvPr/>
        </p:nvSpPr>
        <p:spPr>
          <a:xfrm>
            <a:off x="1187624" y="1772816"/>
            <a:ext cx="151216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03848" y="2184082"/>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40100" y="2976899"/>
            <a:ext cx="24280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3790818"/>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82652" y="4193685"/>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600711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down)">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92696"/>
            <a:ext cx="8312472" cy="5810437"/>
          </a:xfrm>
          <a:prstGeom prst="rect">
            <a:avLst/>
          </a:prstGeom>
        </p:spPr>
        <p:txBody>
          <a:bodyPr wrap="square">
            <a:spAutoFit/>
          </a:bodyPr>
          <a:lstStyle/>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8</a:t>
            </a:r>
            <a:r>
              <a:rPr lang="en-US" altLang="zh-CN" sz="2200">
                <a:solidFill>
                  <a:srgbClr val="000000"/>
                </a:solidFill>
                <a:cs typeface="Times New Roman" panose="02020603050405020304" pitchFamily="18" charset="0"/>
              </a:rPr>
              <a:t>.(2017·</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江苏卷</a:t>
            </a:r>
            <a:r>
              <a:rPr lang="en-US" altLang="zh-CN" sz="2200">
                <a:solidFill>
                  <a:srgbClr val="000000"/>
                </a:solidFill>
                <a:cs typeface="Times New Roman" panose="02020603050405020304" pitchFamily="18" charset="0"/>
              </a:rPr>
              <a:t>,12,8</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补写出下列名句名篇中的空缺部分。</a:t>
            </a:r>
            <a:endParaRPr lang="zh-CN" altLang="en-US"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氓之蚩蚩</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抱布贸丝。匪来贸丝</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来即我谋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诗经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卫风</a:t>
            </a:r>
            <a:r>
              <a:rPr lang="en-US" altLang="zh-CN" sz="2200" smtClean="0">
                <a:solidFill>
                  <a:srgbClr val="000000"/>
                </a:solidFill>
                <a:cs typeface="Times New Roman" panose="02020603050405020304" pitchFamily="18" charset="0"/>
              </a:rPr>
              <a:t>·</a:t>
            </a:r>
          </a:p>
          <a:p>
            <a:pPr lvl="0" eaLnBrk="0" fontAlgn="base" hangingPunct="0">
              <a:lnSpc>
                <a:spcPts val="2800"/>
              </a:lnSpc>
              <a:spcBef>
                <a:spcPct val="0"/>
              </a:spcBef>
              <a:spcAft>
                <a:spcPct val="0"/>
              </a:spcAft>
              <a:tabLst>
                <a:tab pos="1028700" algn="l"/>
                <a:tab pos="1851025" algn="l"/>
                <a:tab pos="2538413" algn="l"/>
                <a:tab pos="3222625" algn="l"/>
              </a:tabLst>
            </a:pP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氓</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小知不及大知</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小年不及大年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庄子</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逍遥游</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a:solidFill>
                  <a:srgbClr val="000000"/>
                </a:solidFill>
                <a:latin typeface="宋体" panose="02010600030101010101" pitchFamily="2" charset="-122"/>
                <a:cs typeface="Times New Roman" panose="02020603050405020304" pitchFamily="18" charset="0"/>
              </a:rPr>
              <a:t>锦瑟无端五十弦</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一弦一柱思华年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李商隐</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锦瑟</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(4)</a:t>
            </a:r>
            <a:r>
              <a:rPr lang="zh-CN" altLang="en-US" sz="2200" u="sng">
                <a:solidFill>
                  <a:srgbClr val="FF0000"/>
                </a:solidFill>
                <a:latin typeface="宋体" panose="02010600030101010101" pitchFamily="2" charset="-122"/>
                <a:cs typeface="Times New Roman" panose="02020603050405020304" pitchFamily="18" charset="0"/>
              </a:rPr>
              <a:t>　无言独上西楼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月如钩。寂寞梧桐深院锁清秋。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李煜</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相见欢</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(5)</a:t>
            </a:r>
            <a:r>
              <a:rPr lang="zh-CN" altLang="en-US" sz="2200" u="sng">
                <a:solidFill>
                  <a:srgbClr val="FF0000"/>
                </a:solidFill>
                <a:latin typeface="宋体" panose="02010600030101010101" pitchFamily="2" charset="-122"/>
                <a:cs typeface="Times New Roman" panose="02020603050405020304" pitchFamily="18" charset="0"/>
              </a:rPr>
              <a:t>　浩浩乎如冯虚御风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而不知其所止。</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苏轼</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赤壁赋</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(6)</a:t>
            </a:r>
            <a:r>
              <a:rPr lang="zh-CN" altLang="en-US" sz="2200">
                <a:solidFill>
                  <a:srgbClr val="000000"/>
                </a:solidFill>
                <a:latin typeface="宋体" panose="02010600030101010101" pitchFamily="2" charset="-122"/>
                <a:cs typeface="Times New Roman" panose="02020603050405020304" pitchFamily="18" charset="0"/>
              </a:rPr>
              <a:t>枯藤老树昏鸦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小桥流水人家</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古道西风瘦马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马致远</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天净沙</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秋思</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(7)</a:t>
            </a:r>
            <a:r>
              <a:rPr lang="zh-CN" altLang="en-US" sz="2200">
                <a:solidFill>
                  <a:srgbClr val="000000"/>
                </a:solidFill>
                <a:latin typeface="宋体" panose="02010600030101010101" pitchFamily="2" charset="-122"/>
                <a:cs typeface="Times New Roman" panose="02020603050405020304" pitchFamily="18" charset="0"/>
              </a:rPr>
              <a:t>仁者不忧</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知者不惑</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勇者不惧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论语</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宪问</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8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(8)</a:t>
            </a:r>
            <a:r>
              <a:rPr lang="zh-CN" altLang="en-US" sz="2200">
                <a:solidFill>
                  <a:srgbClr val="000000"/>
                </a:solidFill>
                <a:latin typeface="宋体" panose="02010600030101010101" pitchFamily="2" charset="-122"/>
                <a:cs typeface="Times New Roman" panose="02020603050405020304" pitchFamily="18" charset="0"/>
              </a:rPr>
              <a:t>在天愿作比翼鸟</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在地愿为连理枝　</a:t>
            </a:r>
            <a:r>
              <a:rPr lang="zh-CN" altLang="en-US" sz="2200">
                <a:solidFill>
                  <a:srgbClr val="000000"/>
                </a:solidFill>
                <a:latin typeface="宋体" panose="02010600030101010101" pitchFamily="2"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白居易</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长恨歌</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ts val="2800"/>
              </a:lnSpc>
              <a:spcBef>
                <a:spcPct val="0"/>
              </a:spcBef>
              <a:spcAft>
                <a:spcPct val="0"/>
              </a:spcAft>
              <a:tabLst>
                <a:tab pos="1028700" algn="l"/>
                <a:tab pos="1851025" algn="l"/>
                <a:tab pos="2538413" algn="l"/>
                <a:tab pos="3222625" algn="l"/>
              </a:tabLst>
            </a:pPr>
            <a:r>
              <a:rPr lang="zh-CN" altLang="en-US" sz="2200" smtClean="0">
                <a:solidFill>
                  <a:srgbClr val="FF00FF"/>
                </a:solidFill>
                <a:latin typeface="黑体" panose="02010609060101010101" pitchFamily="49" charset="-122"/>
                <a:ea typeface="黑体" panose="02010609060101010101" pitchFamily="49" charset="-122"/>
                <a:cs typeface="Times New Roman" panose="02020603050405020304" pitchFamily="18" charset="0"/>
              </a:rPr>
              <a:t>解析</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本题考查默写常见的名句名篇的能力。采用给出文句的上句或者下句</a:t>
            </a:r>
            <a:r>
              <a:rPr lang="en-US" altLang="zh-CN"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要求考生填出下句或者上句的题目类型。答题关键在于要准确无误</a:t>
            </a:r>
            <a:r>
              <a:rPr lang="en-US" altLang="zh-CN"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既不能多字漏字</a:t>
            </a:r>
            <a:r>
              <a:rPr lang="en-US" altLang="zh-CN"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也不能颠倒顺序</a:t>
            </a:r>
            <a:r>
              <a:rPr lang="en-US" altLang="zh-CN"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还不能写别字、错字。</a:t>
            </a: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即、弦、冯、愿</a:t>
            </a:r>
            <a:r>
              <a:rPr lang="zh-CN" altLang="en-US"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等容易写错。</a:t>
            </a:r>
            <a:endParaRPr lang="zh-CN" altLang="en-US" sz="2200"/>
          </a:p>
        </p:txBody>
      </p:sp>
      <p:sp>
        <p:nvSpPr>
          <p:cNvPr id="4" name="矩形 3"/>
          <p:cNvSpPr/>
          <p:nvPr/>
        </p:nvSpPr>
        <p:spPr>
          <a:xfrm>
            <a:off x="4983266" y="1094300"/>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43808" y="1803989"/>
            <a:ext cx="19442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2156966"/>
            <a:ext cx="201622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15616" y="2508921"/>
            <a:ext cx="19442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33217" y="3220768"/>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08004" y="3580239"/>
            <a:ext cx="183620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54613" y="4291005"/>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23901" y="4637547"/>
            <a:ext cx="19442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8635841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wipe(down)">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,15,5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良将劲弩守要害之处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信臣精卒陈利兵而谁何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贾谊《过秦论》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既窈窕以寻壑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亦崎岖而经丘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陶渊明《归去来兮辞》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上有六龙回日之高标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下有冲波逆折之回川。</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李白《蜀道难》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吴楚东南坼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乾坤日夜浮。</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杜甫《登岳阳楼》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竹杖芒鞋轻胜马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一蓑烟雨任平生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苏轼《定风波》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本题考查默写名句名篇的能力。易错处</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崎岖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是易错字。</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起句不易顺出来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可以根据对偶的知识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根据对句中的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来领起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是易错字。</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是易错字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779912" y="950284"/>
            <a:ext cx="295232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735796" y="1754953"/>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71600" y="2570013"/>
            <a:ext cx="295232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27584" y="3364291"/>
            <a:ext cx="190821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63112" y="4171557"/>
            <a:ext cx="2249047"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6734792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xEl>
                                              <p:pRg st="11" end="11"/>
                                            </p:txEl>
                                          </p:spTgt>
                                        </p:tgtEl>
                                        <p:attrNameLst>
                                          <p:attrName>style.visibility</p:attrName>
                                        </p:attrNameLst>
                                      </p:cBhvr>
                                      <p:to>
                                        <p:strVal val="visible"/>
                                      </p:to>
                                    </p:set>
                                    <p:animEffect transition="in" filter="wipe(down)">
                                      <p:cBhvr>
                                        <p:cTn id="32"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,25,6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小题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蚓无爪牙之利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筋骨之强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上食埃土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下饮黄泉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用心一也。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夫以秦王之威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而相如廷叱之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辱其群臣。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相如虽驽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独畏廉将军哉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客喜而笑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洗盏更酌　</a:t>
            </a:r>
            <a:r>
              <a:rPr lang="zh-CN" altLang="zh-CN" sz="2200">
                <a:solidFill>
                  <a:srgbClr val="000000"/>
                </a:solidFill>
                <a:latin typeface="Times New Roman" panose="02020603050405020304" pitchFamily="18" charset="0"/>
                <a:cs typeface="Times New Roman" panose="02020603050405020304" pitchFamily="18" charset="0"/>
              </a:rPr>
              <a:t>。肴核既尽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杯盘狼藉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苏轼《赤壁赋》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元嘉草草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封狼居胥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赢得仓皇北顾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辛弃疾《永遇乐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京口北固亭怀古》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昨夜雨疏风骤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浓睡不消残酒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试问卷帘人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却道海棠依旧。</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李清照《如梦令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昨夜雨疏风骤》</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115616" y="1505566"/>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716016" y="1498282"/>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43808" y="2706007"/>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60232" y="2706007"/>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39752" y="3920481"/>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49935" y="3920481"/>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15616" y="4725144"/>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39952" y="4725144"/>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43808" y="5529807"/>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20072" y="5529807"/>
            <a:ext cx="17281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619373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本题考查默写名句名篇的能力。所给语句涉及面广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既有先秦文章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也有唐宋诗文。在这几个句子中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等字的写法。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655493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,11,6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补写下列句子中的空缺部分。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多选只按前</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题计分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明明如月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何时可掇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忧从中来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不可断绝。</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曹操《短歌行》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渔舟唱晚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响穷彭蠡之滨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雁阵惊寒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声断衡阳之浦。</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王勃《滕王阁序》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昨夜闲潭梦落花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可怜春半不还家　</a:t>
            </a:r>
            <a:r>
              <a:rPr lang="zh-CN" altLang="zh-CN" sz="2200">
                <a:solidFill>
                  <a:srgbClr val="000000"/>
                </a:solidFill>
                <a:latin typeface="Times New Roman" panose="02020603050405020304" pitchFamily="18" charset="0"/>
                <a:cs typeface="Times New Roman" panose="02020603050405020304" pitchFamily="18" charset="0"/>
              </a:rPr>
              <a:t>。江水流春去欲尽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江潭落月复西斜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张若虚《春江花月夜》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夫夷以近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则游者众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险以远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则至者少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王安石《游褒禅山记》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该题容易写错的字有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115616" y="1968787"/>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139952" y="1971507"/>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87624" y="2781657"/>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43808" y="2769496"/>
            <a:ext cx="18722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03848" y="3579469"/>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002836" y="356639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3977977"/>
            <a:ext cx="18722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39752" y="4796140"/>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76056" y="4791863"/>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690168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2">
                                            <p:txEl>
                                              <p:pRg st="9" end="9"/>
                                            </p:txEl>
                                          </p:spTgt>
                                        </p:tgtEl>
                                        <p:attrNameLst>
                                          <p:attrName>style.visibility</p:attrName>
                                        </p:attrNameLst>
                                      </p:cBhvr>
                                      <p:to>
                                        <p:strVal val="visible"/>
                                      </p:to>
                                    </p:set>
                                    <p:animEffect transition="in" filter="wipe(down)">
                                      <p:cBhvr>
                                        <p:cTn id="50"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2274"/>
            <a:ext cx="8128000" cy="614745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补写出下列名句名篇中的空缺部分。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入则无法家拂士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出则无敌国外患者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国恒亡。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孟子《生于忧患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死于安乐》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师者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所以传道受业解惑也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韩愈《师说》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宁溘死以流亡兮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余不忍为此态也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屈原《离骚》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大漠孤烟直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长河落日圆。</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王维《使至塞上》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烽火连三月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家书抵万金。</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杜甫《春望》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夕阳西下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断肠人在天涯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马致远《天净沙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易错写成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烽火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易错写成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在天涯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易错写成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987824" y="949555"/>
            <a:ext cx="25202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35696" y="1756749"/>
            <a:ext cx="259228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77433" y="2566322"/>
            <a:ext cx="2242639"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71601" y="3367883"/>
            <a:ext cx="172819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76312" y="4171727"/>
            <a:ext cx="172819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70560" y="4979017"/>
            <a:ext cx="172819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991692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13" end="13"/>
                                            </p:txEl>
                                          </p:spTgt>
                                        </p:tgtEl>
                                        <p:attrNameLst>
                                          <p:attrName>style.visibility</p:attrName>
                                        </p:attrNameLst>
                                      </p:cBhvr>
                                      <p:to>
                                        <p:strVal val="visible"/>
                                      </p:to>
                                    </p:set>
                                    <p:animEffect transition="in" filter="wipe(down)">
                                      <p:cBhvr>
                                        <p:cTn id="37" dur="500"/>
                                        <p:tgtEl>
                                          <p:spTgt spid="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湖南卷</a:t>
            </a:r>
            <a:r>
              <a:rPr lang="en-US" altLang="zh-CN" sz="2200">
                <a:solidFill>
                  <a:srgbClr val="000000"/>
                </a:solidFill>
                <a:latin typeface="Times New Roman" panose="02020603050405020304" pitchFamily="18" charset="0"/>
                <a:cs typeface="Times New Roman" panose="02020603050405020304" pitchFamily="18" charset="0"/>
              </a:rPr>
              <a:t>,11,5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古诗文默写。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沅有芷兮澧有兰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思公子兮未敢言。</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荒忽兮远望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观流水兮潺湲。</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屈原《湘夫人》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或取诸怀抱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悟言一室之内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或因寄所托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放浪形骸之外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王羲之《兰亭集序》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千呼万唤始出来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犹抱琵琶半遮面。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转轴拨弦三两声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未成曲调先有情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白居易《琵琶行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题中容易写错的字有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364088" y="1772816"/>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483768" y="2987290"/>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56176" y="2987290"/>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339120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36096" y="4195015"/>
            <a:ext cx="208823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83511" y="4195015"/>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8334" y="4593808"/>
            <a:ext cx="208823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2485236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2">
                                            <p:txEl>
                                              <p:pRg st="7" end="7"/>
                                            </p:txEl>
                                          </p:spTgt>
                                        </p:tgtEl>
                                        <p:attrNameLst>
                                          <p:attrName>style.visibility</p:attrName>
                                        </p:attrNameLst>
                                      </p:cBhvr>
                                      <p:to>
                                        <p:strVal val="visible"/>
                                      </p:to>
                                    </p:set>
                                    <p:animEffect transition="in" filter="wipe(down)">
                                      <p:cBhvr>
                                        <p:cTn id="3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,15,5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限选</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个小题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如超过</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按所答的前</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个小题计分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人不知而不愠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不亦君子乎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君子博学而日参省乎己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则知明而行无过矣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涉江采芙蓉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兰泽多芳草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《古诗十九首》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母、孙二人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更相为命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是以区区不能废远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李密《陈情表》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三径就荒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松菊犹存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陶渊明《归去来兮辞》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岩扉松径长寂寥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惟有幽人自来去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孟浩然《夜归鹿门歌》</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843808" y="1495175"/>
            <a:ext cx="151216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23928" y="2298383"/>
            <a:ext cx="25202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3110112"/>
            <a:ext cx="151216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79912" y="3914778"/>
            <a:ext cx="252028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67744" y="4725707"/>
            <a:ext cx="151216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67844" y="5523113"/>
            <a:ext cx="21242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121482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780044"/>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子罕》中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三军可夺帅也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匹夫不可夺志也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两句话阐明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即使是一个普通人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也是有坚定的志向的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要改变一个人的志向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是很困难的。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《师说》中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对于为子择师自己却耻于学习这种现象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韩愈最后的评价是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小学而大遗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吾未见其明也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苏轼在《念奴娇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大江东去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人生如梦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一尊还酹江月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表达了岁月虚度、只能借酒浇愁的无奈之感。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本题为情境式默写。解答此类题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不但要准确理解诗歌的含义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还要注意重点字的写法。书写时注意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不要漏掉虚词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一个普通人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也是有坚定的志向的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易答成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士不可以不弘毅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任重而道远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理解不当很容易答成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则耻师焉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惑矣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的写法。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53127514"/>
              </p:ext>
            </p:extLst>
          </p:nvPr>
        </p:nvGraphicFramePr>
        <p:xfrm>
          <a:off x="611560" y="980728"/>
          <a:ext cx="1722260" cy="468830"/>
        </p:xfrm>
        <a:graphic>
          <a:graphicData uri="http://schemas.openxmlformats.org/presentationml/2006/ole">
            <p:oleObj spid="_x0000_s7171" name="文档" r:id="rId3" imgW="995512" imgH="255287" progId="Word.Document.12">
              <p:embed/>
            </p:oleObj>
          </a:graphicData>
        </a:graphic>
      </p:graphicFrame>
      <p:sp>
        <p:nvSpPr>
          <p:cNvPr id="4" name="矩形 3"/>
          <p:cNvSpPr/>
          <p:nvPr/>
        </p:nvSpPr>
        <p:spPr>
          <a:xfrm>
            <a:off x="4139952" y="1498503"/>
            <a:ext cx="19442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588224" y="1495175"/>
            <a:ext cx="19442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189605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82893" y="3100133"/>
            <a:ext cx="151216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74572" y="3100133"/>
            <a:ext cx="1909595"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64088" y="3510710"/>
            <a:ext cx="12961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243239" y="3497406"/>
            <a:ext cx="12961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391576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741969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animEffect transition="in" filter="wipe(down)">
                                      <p:cBhvr>
                                        <p:cTn id="43" dur="500"/>
                                        <p:tgtEl>
                                          <p:spTgt spid="2">
                                            <p:txEl>
                                              <p:pRg st="5" end="5"/>
                                            </p:txEl>
                                          </p:spTgt>
                                        </p:tgtEl>
                                      </p:cBhvr>
                                    </p:animEffect>
                                  </p:childTnLst>
                                </p:cTn>
                              </p:par>
                              <p:par>
                                <p:cTn id="44" presetID="22" presetClass="entr" presetSubtype="4" fill="hold" nodeType="withEffect">
                                  <p:stCondLst>
                                    <p:cond delay="0"/>
                                  </p:stCondLst>
                                  <p:childTnLst>
                                    <p:set>
                                      <p:cBhvr>
                                        <p:cTn id="45" dur="1" fill="hold">
                                          <p:stCondLst>
                                            <p:cond delay="0"/>
                                          </p:stCondLst>
                                        </p:cTn>
                                        <p:tgtEl>
                                          <p:spTgt spid="2">
                                            <p:txEl>
                                              <p:pRg st="6" end="6"/>
                                            </p:txEl>
                                          </p:spTgt>
                                        </p:tgtEl>
                                        <p:attrNameLst>
                                          <p:attrName>style.visibility</p:attrName>
                                        </p:attrNameLst>
                                      </p:cBhvr>
                                      <p:to>
                                        <p:strVal val="visible"/>
                                      </p:to>
                                    </p:set>
                                    <p:animEffect transition="in" filter="wipe(down)">
                                      <p:cBhvr>
                                        <p:cTn id="46"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群山万壑赴荆门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生长明妃尚有村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杜甫《咏怀古迹》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遥岑远目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献愁供恨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玉簪螺髻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辛弃疾《水龙吟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登建康赏心亭》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选做最有把握的</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个小题。注意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等字的正确书写。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583941" y="3203314"/>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03848" y="2395316"/>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39480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,14,6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限选</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个小题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吾视其辙乱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望其旗靡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故逐之。</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《曹刿论战》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明明如月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何时可掇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曹操《短歌行》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闾阎扑地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钟鸣鼎食之家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舸舰弥津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青雀黄龙之舳。</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王勃《滕王阁序》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万里悲秋常作客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百年多病独登台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杜甫《登高》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银瓶乍破水浆迸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铁骑突出刀枪鸣。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白居易《琵琶行》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555776" y="1978449"/>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394425" y="2781657"/>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67744" y="3576782"/>
            <a:ext cx="18722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4378970"/>
            <a:ext cx="201622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13964" y="5192763"/>
            <a:ext cx="218988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2649227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予谓菊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花之隐逸者也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牡丹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花之富贵者也。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周敦颐《爱莲说》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持节云中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何日遣冯唐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苏轼《江城子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密州出猎》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薄雾浓云愁永昼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瑞脑销金兽。</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李清照《醉花阴》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等字的写法。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979712" y="2190462"/>
            <a:ext cx="19442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195736" y="2986561"/>
            <a:ext cx="172819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51620" y="3793051"/>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130489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wipe(down)">
                                      <p:cBhvr>
                                        <p:cTn id="2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,15,6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总角之宴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言笑晏晏　</a:t>
            </a:r>
            <a:r>
              <a:rPr lang="zh-CN" altLang="zh-CN" sz="2200">
                <a:solidFill>
                  <a:srgbClr val="000000"/>
                </a:solidFill>
                <a:latin typeface="Times New Roman" panose="02020603050405020304" pitchFamily="18" charset="0"/>
                <a:cs typeface="Times New Roman" panose="02020603050405020304" pitchFamily="18" charset="0"/>
              </a:rPr>
              <a:t>。信誓旦旦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不思其反。</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钟鼓馔玉不足贵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但愿长醉不复醒。</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李白《将进酒》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无言独上西楼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月如钩。</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寂寞梧桐深院锁清秋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李煜《相见欢》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策扶老以流憩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时矫首而遐观。</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云无心以出岫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鸟倦飞而知还。</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陶潜《归去来兮辞》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其为人也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发愤忘食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乐以忘忧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不知老之将至云尔。</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述而》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五亩之宅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树之以桑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五十者可以衣帛矣。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寡人之于国也》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注意正确书写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晏晏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339752" y="1362279"/>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15616" y="2164029"/>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23928" y="2966508"/>
            <a:ext cx="27363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3768987"/>
            <a:ext cx="180020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90303" y="4582199"/>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78135" y="5383607"/>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989874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Effect transition="in" filter="wipe(down)">
                                      <p:cBhvr>
                                        <p:cTn id="37"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89808"/>
            <a:ext cx="8128000" cy="61323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,11,6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补写出下列名句名篇中的空缺部分。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多选只按前</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题计分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知者乐水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仁者乐山　</a:t>
            </a:r>
            <a:r>
              <a:rPr lang="zh-CN" altLang="zh-CN" sz="2200">
                <a:solidFill>
                  <a:srgbClr val="000000"/>
                </a:solidFill>
                <a:latin typeface="Times New Roman" panose="02020603050405020304" pitchFamily="18" charset="0"/>
                <a:cs typeface="Times New Roman" panose="02020603050405020304" pitchFamily="18" charset="0"/>
              </a:rPr>
              <a:t>。知者动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仁者静。知者乐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仁者寿。</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开荒南野际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守拙归园田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方宅十余亩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草屋八九间。</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陶渊明《归园田居》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古人秉烛夜游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良有以也。</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况阳春召我以烟景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大块假我以文章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李白《春夜宴诸从弟桃李园序》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元嘉草草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封狼居胥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赢得仓皇北顾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辛弃疾《永遇乐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京口北固亭怀古》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要注意通假字与难写字的写法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尤其是注意一些生僻字、形近字的写法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不能出现错别字或漏字、多字。此题中易出错的字有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知、拙、假、胥、赢、仓、皇。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907704" y="1371212"/>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707904" y="137009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36830" y="2579980"/>
            <a:ext cx="167513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48850" y="2579980"/>
            <a:ext cx="167513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39952" y="3377279"/>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64288" y="3379658"/>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3789040"/>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67744" y="4590695"/>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81782" y="4587163"/>
            <a:ext cx="193037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676813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2">
                                            <p:txEl>
                                              <p:pRg st="9" end="9"/>
                                            </p:txEl>
                                          </p:spTgt>
                                        </p:tgtEl>
                                        <p:attrNameLst>
                                          <p:attrName>style.visibility</p:attrName>
                                        </p:attrNameLst>
                                      </p:cBhvr>
                                      <p:to>
                                        <p:strVal val="visible"/>
                                      </p:to>
                                    </p:set>
                                    <p:animEffect transition="in" filter="wipe(down)">
                                      <p:cBhvr>
                                        <p:cTn id="50"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40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18</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,11,8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补写出下列名句名篇中的空缺部分。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定乎内外之分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辩乎荣辱之境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斯已矣。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逍遥游》</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日月忽其不淹兮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春与秋其代序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屈原《离骚》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长桥卧波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未云何龙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复道行空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不霁何虹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杜牧《阿房宫赋》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想当年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金戈铁马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气吞万里如虎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辛弃疾《永遇乐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京口北固亭怀古》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蒹葭苍苍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白露为霜　</a:t>
            </a:r>
            <a:r>
              <a:rPr lang="zh-CN" altLang="zh-CN" sz="2200">
                <a:solidFill>
                  <a:srgbClr val="000000"/>
                </a:solidFill>
                <a:latin typeface="Times New Roman" panose="02020603050405020304" pitchFamily="18" charset="0"/>
                <a:cs typeface="Times New Roman" panose="02020603050405020304" pitchFamily="18" charset="0"/>
              </a:rPr>
              <a:t>。所谓伊人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在水一方。</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蒹葭》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无丝竹之乱耳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无案牍之劳形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刘禹锡《陋室铭》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187624" y="1560120"/>
            <a:ext cx="17597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203848" y="2372261"/>
            <a:ext cx="17597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716016" y="3182532"/>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06300" y="3974427"/>
            <a:ext cx="17597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35300" y="4797881"/>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56272" y="5579840"/>
            <a:ext cx="17597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100795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往者不可谏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来者犹可追。</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水至清则无鱼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人至察则无徒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东方朔传》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等的写法。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971600" y="2595348"/>
            <a:ext cx="17281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43808" y="3391201"/>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231230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692696"/>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补写出下列名句名篇中的空缺部分。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顺风而呼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声非加疾也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而闻者彰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荀子《劝学》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谈笑有鸿儒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往来无白丁。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刘禹锡《陋室铭》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问君何能尔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心远地自偏。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陶渊明《饮酒》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我寄愁心与明月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随风直到夜郎西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李白《闻王昌龄左迁龙标遥有此寄》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庄生晓梦迷蝴蝶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望帝春心托杜鹃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李商隐《锦瑟》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斜阳草树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寻常巷陌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人道寄奴曾住。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辛弃疾《永遇乐》</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779912" y="1175970"/>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87624" y="1979178"/>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2773" y="2790590"/>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1840" y="3584531"/>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31840" y="438701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39752" y="5200609"/>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57578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本题要求考生准确无误地补写名句中的空缺部分。没有特别难写的字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也没有特别难记的句子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其中容易误写的几个字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完全可以避免。应予以重视的是其他几种失分情况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缺漏字词、张冠李戴、字迹潦草等。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157985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620688"/>
            <a:ext cx="8128000" cy="4967514"/>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20</a:t>
            </a:r>
            <a:r>
              <a:rPr lang="en-US" altLang="zh-CN" sz="2200">
                <a:solidFill>
                  <a:srgbClr val="000000"/>
                </a:solidFill>
                <a:cs typeface="Times New Roman" panose="02020603050405020304" pitchFamily="18" charset="0"/>
              </a:rPr>
              <a:t>.(2014·</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天津卷</a:t>
            </a:r>
            <a:r>
              <a:rPr lang="en-US" altLang="zh-CN" sz="2200">
                <a:solidFill>
                  <a:srgbClr val="000000"/>
                </a:solidFill>
                <a:cs typeface="Times New Roman" panose="02020603050405020304" pitchFamily="18" charset="0"/>
              </a:rPr>
              <a:t>,15,5</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分</a:t>
            </a:r>
            <a:r>
              <a:rPr lang="en-US" altLang="zh-CN" sz="2200">
                <a:solidFill>
                  <a:srgbClr val="000000"/>
                </a:solidFill>
                <a:cs typeface="Times New Roman" panose="02020603050405020304" pitchFamily="18" charset="0"/>
              </a:rPr>
              <a:t>,</a:t>
            </a: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难度</a:t>
            </a:r>
            <a:r>
              <a:rPr lang="zh-CN" altLang="en-US" sz="2200">
                <a:solidFill>
                  <a:srgbClr val="FF00FF"/>
                </a:solidFill>
                <a:ea typeface="NEU-BZ-S9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补写出下列名篇名句中的空缺部分。</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吾所以为此者</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以先国家之急而后私仇也　</a:t>
            </a:r>
            <a:r>
              <a:rPr lang="zh-CN" altLang="en-US" sz="2200" smtClean="0">
                <a:solidFill>
                  <a:srgbClr val="000000"/>
                </a:solidFill>
                <a:latin typeface="宋体" panose="02010600030101010101" pitchFamily="2" charset="-122"/>
                <a:cs typeface="Times New Roman" panose="02020603050405020304" pitchFamily="18" charset="0"/>
              </a:rPr>
              <a:t>。</a:t>
            </a:r>
            <a:endParaRPr lang="en-US" altLang="zh-CN" sz="2200" smtClean="0">
              <a:solidFill>
                <a:srgbClr val="000000"/>
              </a:solidFill>
              <a:latin typeface="宋体" panose="02010600030101010101" pitchFamily="2" charset="-122"/>
              <a:cs typeface="Times New Roman" panose="02020603050405020304" pitchFamily="18" charset="0"/>
            </a:endParaRPr>
          </a:p>
          <a:p>
            <a:pPr lvl="0" algn="r"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司马迁</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史记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廉颇蔺相如列传</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u="sng">
                <a:solidFill>
                  <a:srgbClr val="FF0000"/>
                </a:solidFill>
                <a:latin typeface="宋体" panose="02010600030101010101" pitchFamily="2" charset="-122"/>
                <a:cs typeface="Times New Roman" panose="02020603050405020304" pitchFamily="18" charset="0"/>
              </a:rPr>
              <a:t>　引壶觞以自酌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眄庭柯以怡颜</a:t>
            </a:r>
            <a:r>
              <a:rPr lang="zh-CN" altLang="en-US" sz="2200" smtClean="0">
                <a:solidFill>
                  <a:srgbClr val="000000"/>
                </a:solidFill>
                <a:latin typeface="宋体" panose="02010600030101010101" pitchFamily="2" charset="-122"/>
                <a:cs typeface="Times New Roman" panose="02020603050405020304" pitchFamily="18" charset="0"/>
              </a:rPr>
              <a:t>。</a:t>
            </a:r>
            <a:endParaRPr lang="en-US" altLang="zh-CN" sz="2200" smtClean="0">
              <a:solidFill>
                <a:srgbClr val="000000"/>
              </a:solidFill>
              <a:latin typeface="宋体" panose="02010600030101010101" pitchFamily="2" charset="-122"/>
              <a:cs typeface="Times New Roman" panose="02020603050405020304" pitchFamily="18" charset="0"/>
            </a:endParaRPr>
          </a:p>
          <a:p>
            <a:pPr lvl="0" algn="r"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陶渊明</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归去来兮辞</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(3)</a:t>
            </a:r>
            <a:r>
              <a:rPr lang="zh-CN" altLang="en-US" sz="2200" u="sng">
                <a:solidFill>
                  <a:srgbClr val="FF0000"/>
                </a:solidFill>
                <a:latin typeface="宋体" panose="02010600030101010101" pitchFamily="2" charset="-122"/>
                <a:cs typeface="Times New Roman" panose="02020603050405020304" pitchFamily="18" charset="0"/>
              </a:rPr>
              <a:t>　春江花朝秋月夜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往往取酒还独倾</a:t>
            </a:r>
            <a:r>
              <a:rPr lang="zh-CN" altLang="en-US" sz="2200" smtClean="0">
                <a:solidFill>
                  <a:srgbClr val="000000"/>
                </a:solidFill>
                <a:latin typeface="宋体" panose="02010600030101010101" pitchFamily="2" charset="-122"/>
                <a:cs typeface="Times New Roman" panose="02020603050405020304" pitchFamily="18" charset="0"/>
              </a:rPr>
              <a:t>。</a:t>
            </a:r>
            <a:endParaRPr lang="en-US" altLang="zh-CN" sz="2200" smtClean="0">
              <a:solidFill>
                <a:srgbClr val="000000"/>
              </a:solidFill>
              <a:latin typeface="宋体" panose="02010600030101010101" pitchFamily="2" charset="-122"/>
              <a:cs typeface="Times New Roman" panose="02020603050405020304" pitchFamily="18" charset="0"/>
            </a:endParaRPr>
          </a:p>
          <a:p>
            <a:pPr lvl="0" algn="r"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白居易</a:t>
            </a: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琵琶行</a:t>
            </a: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smtClean="0">
                <a:solidFill>
                  <a:srgbClr val="000000"/>
                </a:solidFill>
                <a:cs typeface="Times New Roman" panose="02020603050405020304" pitchFamily="18" charset="0"/>
              </a:rPr>
              <a:t>)</a:t>
            </a:r>
            <a:r>
              <a:rPr lang="en-US" altLang="zh-CN" sz="2200" smtClean="0">
                <a:solidFill>
                  <a:srgbClr val="000000"/>
                </a:solidFill>
                <a:latin typeface="宋体" panose="02010600030101010101" pitchFamily="2" charset="-122"/>
                <a:cs typeface="Times New Roman" panose="02020603050405020304" pitchFamily="18" charset="0"/>
              </a:rPr>
              <a:t> </a:t>
            </a:r>
            <a:endParaRPr lang="en-US" altLang="zh-CN" sz="2200" smtClean="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4)</a:t>
            </a:r>
            <a:r>
              <a:rPr lang="zh-CN" altLang="en-US" sz="2200">
                <a:solidFill>
                  <a:srgbClr val="000000"/>
                </a:solidFill>
                <a:latin typeface="宋体" panose="02010600030101010101" pitchFamily="2" charset="-122"/>
                <a:cs typeface="Times New Roman" panose="02020603050405020304" pitchFamily="18" charset="0"/>
              </a:rPr>
              <a:t>女娲炼石补天处</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石破天惊逗秋雨　</a:t>
            </a:r>
            <a:r>
              <a:rPr lang="zh-CN" altLang="en-US" sz="2200" smtClean="0">
                <a:solidFill>
                  <a:srgbClr val="000000"/>
                </a:solidFill>
                <a:latin typeface="宋体" panose="02010600030101010101" pitchFamily="2" charset="-122"/>
                <a:cs typeface="Times New Roman" panose="02020603050405020304" pitchFamily="18" charset="0"/>
              </a:rPr>
              <a:t>。</a:t>
            </a:r>
            <a:endParaRPr lang="en-US" altLang="zh-CN" sz="2200" smtClean="0">
              <a:solidFill>
                <a:srgbClr val="000000"/>
              </a:solidFill>
              <a:latin typeface="宋体" panose="02010600030101010101" pitchFamily="2" charset="-122"/>
              <a:cs typeface="Times New Roman" panose="02020603050405020304" pitchFamily="18" charset="0"/>
            </a:endParaRPr>
          </a:p>
          <a:p>
            <a:pPr lvl="0" algn="r" eaLnBrk="0" fontAlgn="base" hangingPunct="0">
              <a:lnSpc>
                <a:spcPct val="1200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李贺</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李凭箜篌引</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(5)</a:t>
            </a:r>
            <a:r>
              <a:rPr lang="zh-CN" altLang="en-US" sz="2200">
                <a:solidFill>
                  <a:srgbClr val="000000"/>
                </a:solidFill>
                <a:latin typeface="宋体" panose="02010600030101010101" pitchFamily="2" charset="-122"/>
                <a:cs typeface="Times New Roman" panose="02020603050405020304" pitchFamily="18" charset="0"/>
              </a:rPr>
              <a:t>尽吾志也而不能至者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可以无悔矣</a:t>
            </a:r>
            <a:r>
              <a:rPr lang="en-US" altLang="zh-CN" sz="2200">
                <a:solidFill>
                  <a:srgbClr val="000000"/>
                </a:solidFill>
                <a:cs typeface="Times New Roman" panose="02020603050405020304" pitchFamily="18" charset="0"/>
              </a:rPr>
              <a:t>,</a:t>
            </a:r>
            <a:r>
              <a:rPr lang="zh-CN" altLang="en-US" sz="2200" u="sng">
                <a:solidFill>
                  <a:srgbClr val="FF0000"/>
                </a:solidFill>
                <a:latin typeface="宋体" panose="02010600030101010101" pitchFamily="2" charset="-122"/>
                <a:cs typeface="Times New Roman" panose="02020603050405020304" pitchFamily="18" charset="0"/>
              </a:rPr>
              <a:t>　其孰能讥之乎　</a:t>
            </a:r>
            <a:r>
              <a:rPr lang="en-US" altLang="zh-CN" sz="2200">
                <a:solidFill>
                  <a:srgbClr val="000000"/>
                </a:solidFill>
                <a:cs typeface="Times New Roman" panose="02020603050405020304" pitchFamily="18" charset="0"/>
              </a:rPr>
              <a:t>?</a:t>
            </a:r>
            <a:r>
              <a:rPr lang="en-US" altLang="zh-CN" sz="2200">
                <a:solidFill>
                  <a:srgbClr val="000000"/>
                </a:solidFill>
                <a:latin typeface="宋体" panose="02010600030101010101" pitchFamily="2" charset="-122"/>
                <a:cs typeface="Times New Roman" panose="02020603050405020304" pitchFamily="18" charset="0"/>
              </a:rPr>
              <a:t> </a:t>
            </a:r>
            <a:endParaRPr lang="en-US" altLang="zh-CN" sz="2200"/>
          </a:p>
          <a:p>
            <a:pPr lvl="0" algn="r"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王安石</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游褒禅山记</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endParaRPr lang="en-US" altLang="zh-CN" sz="2200"/>
          </a:p>
        </p:txBody>
      </p:sp>
      <p:sp>
        <p:nvSpPr>
          <p:cNvPr id="4" name="矩形 3"/>
          <p:cNvSpPr/>
          <p:nvPr/>
        </p:nvSpPr>
        <p:spPr>
          <a:xfrm>
            <a:off x="2771800" y="1495175"/>
            <a:ext cx="338437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33217" y="230221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69829" y="3104251"/>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67336" y="3906284"/>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71057" y="4714753"/>
            <a:ext cx="1677207"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963527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,16,8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在横线处填写作品原句。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陆游看见沈园的桃花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思绪万千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桃花落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闲池阁。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山盟虽在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锦书难托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唐人多爱牡丹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宋人多爱梅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周敦颐却独爱莲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中通外直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不蔓不枝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香远益清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亭亭净植。</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有一位学者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化用陶渊明诗文中的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倚南窗以寄傲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审容膝之易安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将自己狭小的书斋命名为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容安斋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有些同学在阅读经典时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只摘抄妙语警句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而不注重领会思想、汲取智慧。用俗话来说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捡了芝麻丢了西瓜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。用古诗文名句来说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小学而大遗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吾未见其明也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注意以下几点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确定要默写的句子。</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锦、蔓、倚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的写法。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020272" y="1557521"/>
            <a:ext cx="12961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8000" y="1963616"/>
            <a:ext cx="12961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516216" y="2370420"/>
            <a:ext cx="12961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772792"/>
            <a:ext cx="129614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48064" y="3175469"/>
            <a:ext cx="194421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24328" y="3183319"/>
            <a:ext cx="9361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3576782"/>
            <a:ext cx="9361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95736" y="4786761"/>
            <a:ext cx="151216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11960" y="4786761"/>
            <a:ext cx="172819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229303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2">
                                            <p:txEl>
                                              <p:pRg st="5" end="5"/>
                                            </p:txEl>
                                          </p:spTgt>
                                        </p:tgtEl>
                                        <p:attrNameLst>
                                          <p:attrName>style.visibility</p:attrName>
                                        </p:attrNameLst>
                                      </p:cBhvr>
                                      <p:to>
                                        <p:strVal val="visible"/>
                                      </p:to>
                                    </p:set>
                                    <p:animEffect transition="in" filter="wipe(down)">
                                      <p:cBhvr>
                                        <p:cTn id="5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应对默写试题还是应该切实做到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。凡是《考试大纲》要求背诵的篇目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无论是必修篇目还是选修篇目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都应一视同仁。而且对背诵的文本内容应全面掌握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自认名句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孤立背诵。要通过口诵手写等多种方式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牢固掌握。还是要强化记忆易混字、易错字。如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引壶觞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春江花朝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秋月夜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能讥之乎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等。错别字问题的本质是考生对句子意思没有真正理解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要在理解的基础上背诵才能牢固掌握。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76699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21</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潮平两岸阔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风正一帆悬。</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海日生残夜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江春入旧年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王湾《次北固山下》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骐骥一跃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不能十步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驽马十驾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功在不舍。</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荀子《劝学》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故国神游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多情应笑我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早生华发。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人生如梦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一尊还酹江月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苏轼《念奴娇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赤壁怀古》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骐骥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的字形。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139952" y="2184811"/>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228184" y="2184811"/>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87624" y="2996952"/>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16404" y="2996952"/>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84068" y="3798702"/>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48264" y="3798702"/>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420030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306811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
                                            <p:txEl>
                                              <p:pRg st="7" end="7"/>
                                            </p:txEl>
                                          </p:spTgt>
                                        </p:tgtEl>
                                        <p:attrNameLst>
                                          <p:attrName>style.visibility</p:attrName>
                                        </p:attrNameLst>
                                      </p:cBhvr>
                                      <p:to>
                                        <p:strVal val="visible"/>
                                      </p:to>
                                    </p:set>
                                    <p:animEffect transition="in" filter="wipe(down)">
                                      <p:cBhvr>
                                        <p:cTn id="4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60124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,15,8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古诗文填空。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有志矣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不随以止也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然力不足者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亦不能至也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王安石《游褒禅山记》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梧桐更兼细雨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到黄昏、点点滴滴。这次第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怎一个愁字了得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李清照《声声慢》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帝子降兮北渚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目眇眇兮愁予。袅袅兮秋风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洞庭波兮木叶下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屈原《湘夫人》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鹿门月照开烟树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忽到庞公栖隐处　</a:t>
            </a:r>
            <a:r>
              <a:rPr lang="zh-CN" altLang="zh-CN" sz="2200">
                <a:solidFill>
                  <a:srgbClr val="000000"/>
                </a:solidFill>
                <a:latin typeface="Times New Roman" panose="02020603050405020304" pitchFamily="18" charset="0"/>
                <a:cs typeface="Times New Roman" panose="02020603050405020304" pitchFamily="18" charset="0"/>
              </a:rPr>
              <a:t>。岩扉松径长寂寥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惟有幽人自来去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孟浩然《夜归鹿门歌》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本题难点是相似的句子极容易混淆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然力不足者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亦不能至也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至于昏暗幽惑而无物相之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亦不能至也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。另外默写要准确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不可出错别字。如不可把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栖隐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栖影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47864" y="1042345"/>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436096" y="1044142"/>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71600" y="1772816"/>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732240" y="1779879"/>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2151039"/>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43608" y="2884109"/>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76256" y="2884109"/>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8379" y="3251212"/>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01396" y="3980601"/>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93716" y="3988339"/>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00" y="4351385"/>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752126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par>
                                <p:cTn id="49" presetID="22" presetClass="exit" presetSubtype="4" fill="hold" grpId="0" nodeType="withEffect">
                                  <p:stCondLst>
                                    <p:cond delay="0"/>
                                  </p:stCondLst>
                                  <p:childTnLst>
                                    <p:animEffect transition="out" filter="wipe(down)">
                                      <p:cBhvr>
                                        <p:cTn id="50" dur="500"/>
                                        <p:tgtEl>
                                          <p:spTgt spid="13"/>
                                        </p:tgtEl>
                                      </p:cBhvr>
                                    </p:animEffect>
                                    <p:set>
                                      <p:cBhvr>
                                        <p:cTn id="51" dur="1" fill="hold">
                                          <p:stCondLst>
                                            <p:cond delay="499"/>
                                          </p:stCondLst>
                                        </p:cTn>
                                        <p:tgtEl>
                                          <p:spTgt spid="13"/>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2">
                                            <p:txEl>
                                              <p:pRg st="9" end="9"/>
                                            </p:txEl>
                                          </p:spTgt>
                                        </p:tgtEl>
                                        <p:attrNameLst>
                                          <p:attrName>style.visibility</p:attrName>
                                        </p:attrNameLst>
                                      </p:cBhvr>
                                      <p:to>
                                        <p:strVal val="visible"/>
                                      </p:to>
                                    </p:set>
                                    <p:animEffect transition="in" filter="wipe(down)">
                                      <p:cBhvr>
                                        <p:cTn id="56"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940"/>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足蒸暑土气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背灼炎天光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力尽不知热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但惜夏日长。</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白居易《观刈麦》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五步一楼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十步一阁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廊腰缦回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檐牙高啄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各抱地势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钩心斗角。</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杜牧《阿房宫赋》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西望夏口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东望武昌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山川相缪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郁乎苍苍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此非孟德之困于周郎者乎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苏轼《赤壁赋》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填写名句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一是根据语境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明确上下句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避免错位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二是注意难写字、通假字、同音字等容易写错的字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不要误写。第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都是容易写错的字。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627784" y="1578303"/>
            <a:ext cx="151216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572000" y="1578303"/>
            <a:ext cx="151216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27884" y="2380053"/>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47768" y="2383160"/>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55803" y="3593798"/>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87637" y="3593798"/>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215551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wipe(down)">
                                      <p:cBhvr>
                                        <p:cTn id="3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20688"/>
            <a:ext cx="8128000" cy="5997347"/>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24</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蚓无爪牙之利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筋骨之强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上食埃土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下饮黄泉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用心一也。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每至晴初霜旦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林寒涧肃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常有高猿长啸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属引凄异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空谷传响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哀转久绝。</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郦道元《三峡》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春江花朝秋月夜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往往取酒还独倾　</a:t>
            </a:r>
            <a:r>
              <a:rPr lang="zh-CN" altLang="zh-CN" sz="2200">
                <a:solidFill>
                  <a:srgbClr val="000000"/>
                </a:solidFill>
                <a:latin typeface="Times New Roman" panose="02020603050405020304" pitchFamily="18" charset="0"/>
                <a:cs typeface="Times New Roman" panose="02020603050405020304" pitchFamily="18" charset="0"/>
              </a:rPr>
              <a:t>。岂无山歌与村笛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呕哑嘲哳难为听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白居易《琵琶行》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本题考查考生默写常见的名篇名句的能力。解答此类题目应注意以下几点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准确背诵《考试大纲》规定的篇目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根据句意准确书写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切忌单纯记忆读音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而不记忆意义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要重点记忆句中的生僻字、形近字、同音字和通假字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准确记忆句中的文言虚词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不能随意添加或遗漏。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915816" y="141277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796136" y="141277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49387" y="2513678"/>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44008" y="2513678"/>
            <a:ext cx="187220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7418" y="3611252"/>
            <a:ext cx="2154661"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21497" y="3614783"/>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3977948"/>
            <a:ext cx="2154661"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440431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2">
                                            <p:txEl>
                                              <p:pRg st="7" end="7"/>
                                            </p:txEl>
                                          </p:spTgt>
                                        </p:tgtEl>
                                        <p:attrNameLst>
                                          <p:attrName>style.visibility</p:attrName>
                                        </p:attrNameLst>
                                      </p:cBhvr>
                                      <p:to>
                                        <p:strVal val="visible"/>
                                      </p:to>
                                    </p:set>
                                    <p:animEffect transition="in" filter="wipe(down)">
                                      <p:cBhvr>
                                        <p:cTn id="4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全国大纲卷</a:t>
            </a:r>
            <a:r>
              <a:rPr lang="en-US" altLang="zh-CN" sz="2200">
                <a:solidFill>
                  <a:srgbClr val="000000"/>
                </a:solidFill>
                <a:latin typeface="Times New Roman" panose="02020603050405020304" pitchFamily="18" charset="0"/>
                <a:cs typeface="Times New Roman" panose="02020603050405020304" pitchFamily="18" charset="0"/>
              </a:rPr>
              <a:t>,13,5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两题任选一题作答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如果两题都答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则按第一小题计分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且举世誉之而不加劝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举世非之而不加沮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定乎内外之分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辩乎荣辱之境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斯已矣。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逍遥游》</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庄生晓梦迷蝴蝶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望帝春心托杜鹃。</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沧海月明珠有泪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蓝田日暖玉生烟。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李商隐《锦瑟》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不畏浮云遮望眼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自缘身在最高层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王安石《登飞来峰》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寡助之至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亲戚畔之　</a:t>
            </a:r>
            <a:r>
              <a:rPr lang="zh-CN" altLang="zh-CN" sz="2200">
                <a:solidFill>
                  <a:srgbClr val="000000"/>
                </a:solidFill>
                <a:latin typeface="Times New Roman" panose="02020603050405020304" pitchFamily="18" charset="0"/>
                <a:cs typeface="Times New Roman" panose="02020603050405020304" pitchFamily="18" charset="0"/>
              </a:rPr>
              <a:t>。多助之至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天下顺之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公孙丑下》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高余冠之岌岌兮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长余佩之陆离　</a:t>
            </a:r>
            <a:r>
              <a:rPr lang="zh-CN" altLang="zh-CN" sz="2200">
                <a:solidFill>
                  <a:srgbClr val="000000"/>
                </a:solidFill>
                <a:latin typeface="Times New Roman" panose="02020603050405020304" pitchFamily="18" charset="0"/>
                <a:cs typeface="Times New Roman" panose="02020603050405020304" pitchFamily="18" charset="0"/>
              </a:rPr>
              <a:t>。芳与泽其杂糅兮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唯昭质其犹未亏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屈原《离骚》</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779912" y="1423167"/>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8000" y="1826736"/>
            <a:ext cx="190376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27584" y="2636912"/>
            <a:ext cx="216024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80112" y="2636912"/>
            <a:ext cx="216024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64590" y="3837667"/>
            <a:ext cx="216024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83695" y="4658309"/>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59847" y="4654861"/>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99792" y="5448552"/>
            <a:ext cx="216024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411864" y="5455615"/>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9552" y="5863738"/>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699982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乱花渐欲迷人眼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浅草才能没马蹄。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白居易《钱塘湖春行》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不加沮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不能误写作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辩乎荣辱之境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不能误写作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不能误写作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苍海</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亲戚畔之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不能误写作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长余佩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不能误写作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唯昭质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不能误写作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乱花渐欲迷人眼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不能误写作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乱花渐入迷人眼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27584" y="218741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606634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26</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,15,5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任选</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七十者衣帛食肉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黎民不饥不寒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然而不王者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未之有也。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寡人之于国也》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君子博学而日参省乎己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则知明而行无过矣。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扪参历井仰胁息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以手抚膺坐长叹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李白《蜀道难》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戎马关山北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凭轩涕泗流。</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杜甫《登岳阳楼》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取之无禁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用之不竭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是造物者之无尽藏也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而吾与子之所共适。</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苏轼《赤壁赋》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东篱把酒黄昏后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有暗香盈袖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李清照《醉花阴》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等字的正确书写。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987824" y="1426495"/>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43608" y="2236037"/>
            <a:ext cx="30243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1840" y="3030724"/>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76966" y="3844846"/>
            <a:ext cx="169483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19872" y="4249662"/>
            <a:ext cx="2880320"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87824" y="5452382"/>
            <a:ext cx="169483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5532840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12" end="12"/>
                                            </p:txEl>
                                          </p:spTgt>
                                        </p:tgtEl>
                                        <p:attrNameLst>
                                          <p:attrName>style.visibility</p:attrName>
                                        </p:attrNameLst>
                                      </p:cBhvr>
                                      <p:to>
                                        <p:strVal val="visible"/>
                                      </p:to>
                                    </p:set>
                                    <p:animEffect transition="in" filter="wipe(down)">
                                      <p:cBhvr>
                                        <p:cTn id="37" dur="500"/>
                                        <p:tgtEl>
                                          <p:spTgt spid="2">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76672"/>
            <a:ext cx="8128000" cy="61863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,25,6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补写出下列名篇名句的空缺部分。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小题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志士仁人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无求生以害仁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有杀身以成仁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时维九月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序属三秋。</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潦水尽而寒潭清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烟光凝而暮山紫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王勃《滕王阁序》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万里悲秋常作客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百年多病独登台。</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艰难苦恨繁霜鬓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潦倒新停浊酒杯。</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杜甫《登高》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有如此之势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而为秦人积威之所劫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日削月割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以趋于亡。</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苏洵《六国论》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人人尽说江南好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游人只合江南老。春水碧于天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画船听雨眠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韦庄《菩萨蛮》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注意读清题目要求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只选</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不要颠倒所填句子的顺序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在填写的过程中注意一些难写字、形近字、同音字的辨析。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059832" y="1361550"/>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20072" y="1361550"/>
            <a:ext cx="19442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99892" y="2174420"/>
            <a:ext cx="226825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92180" y="2174420"/>
            <a:ext cx="226825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257456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87624" y="3370323"/>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40152" y="3370323"/>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15328" y="4177772"/>
            <a:ext cx="277675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60132" y="4184835"/>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87624" y="4974830"/>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326306" y="4984220"/>
            <a:ext cx="99011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3528" y="5386159"/>
            <a:ext cx="99011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06352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2"/>
                                        </p:tgtEl>
                                      </p:cBhvr>
                                    </p:animEffect>
                                    <p:set>
                                      <p:cBhvr>
                                        <p:cTn id="50" dur="1" fill="hold">
                                          <p:stCondLst>
                                            <p:cond delay="499"/>
                                          </p:stCondLst>
                                        </p:cTn>
                                        <p:tgtEl>
                                          <p:spTgt spid="1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3"/>
                                        </p:tgtEl>
                                      </p:cBhvr>
                                    </p:animEffect>
                                    <p:set>
                                      <p:cBhvr>
                                        <p:cTn id="55" dur="1" fill="hold">
                                          <p:stCondLst>
                                            <p:cond delay="499"/>
                                          </p:stCondLst>
                                        </p:cTn>
                                        <p:tgtEl>
                                          <p:spTgt spid="13"/>
                                        </p:tgtEl>
                                        <p:attrNameLst>
                                          <p:attrName>style.visibility</p:attrName>
                                        </p:attrNameLst>
                                      </p:cBhvr>
                                      <p:to>
                                        <p:strVal val="hidden"/>
                                      </p:to>
                                    </p:set>
                                  </p:childTnLst>
                                </p:cTn>
                              </p:par>
                              <p:par>
                                <p:cTn id="56" presetID="22" presetClass="exit" presetSubtype="4" fill="hold" grpId="0" nodeType="withEffect">
                                  <p:stCondLst>
                                    <p:cond delay="0"/>
                                  </p:stCondLst>
                                  <p:childTnLst>
                                    <p:animEffect transition="out" filter="wipe(down)">
                                      <p:cBhvr>
                                        <p:cTn id="57" dur="500"/>
                                        <p:tgtEl>
                                          <p:spTgt spid="14"/>
                                        </p:tgtEl>
                                      </p:cBhvr>
                                    </p:animEffect>
                                    <p:set>
                                      <p:cBhvr>
                                        <p:cTn id="58" dur="1" fill="hold">
                                          <p:stCondLst>
                                            <p:cond delay="499"/>
                                          </p:stCondLst>
                                        </p:cTn>
                                        <p:tgtEl>
                                          <p:spTgt spid="14"/>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2">
                                            <p:txEl>
                                              <p:pRg st="8" end="8"/>
                                            </p:txEl>
                                          </p:spTgt>
                                        </p:tgtEl>
                                        <p:attrNameLst>
                                          <p:attrName>style.visibility</p:attrName>
                                        </p:attrNameLst>
                                      </p:cBhvr>
                                      <p:to>
                                        <p:strVal val="visible"/>
                                      </p:to>
                                    </p:set>
                                    <p:animEffect transition="in" filter="wipe(down)">
                                      <p:cBhvr>
                                        <p:cTn id="63"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28</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是故所欲有甚于生者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所恶有甚于死者。</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非独贤者有是心也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人皆有之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贤者能勿丧耳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告子上》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呜呼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师道之不复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巫医乐师百工之人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君子不齿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今其智乃反不能及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其可怪也欤</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韩愈《师说》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四十三年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望中犹记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烽火扬州路。可堪回首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佛狸祠下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一片神鸦社鼓</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辛弃疾《永遇乐》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868144" y="2174420"/>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07704" y="2577989"/>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83968" y="3387588"/>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6844" y="3776202"/>
            <a:ext cx="244827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83048" y="459532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48264" y="4595326"/>
            <a:ext cx="122413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2144233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4967514"/>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为政》中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温故而知新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可以为师矣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成为教师的条件是温习学过的知识进而又能从中获得新的理解与体会。</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韩愈的《师说》是写给少年李蟠的。文末所说的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好古文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点出李蟠的文章爱好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六艺经传皆通习之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则说明了李蟠的儒学素养。</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苏轼《念奴娇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大江东去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羽扇纶巾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写的是周瑜的儒将装束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樯橹灰飞烟灭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表明了周瑜的赫赫战功。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名句的默写要准确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不能有错别字。注意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樯橹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等字的写法。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84306150"/>
              </p:ext>
            </p:extLst>
          </p:nvPr>
        </p:nvGraphicFramePr>
        <p:xfrm>
          <a:off x="611560" y="1375994"/>
          <a:ext cx="1722260" cy="468830"/>
        </p:xfrm>
        <a:graphic>
          <a:graphicData uri="http://schemas.openxmlformats.org/presentationml/2006/ole">
            <p:oleObj spid="_x0000_s6147" name="文档" r:id="rId3" imgW="995512" imgH="255287" progId="Word.Document.12">
              <p:embed/>
            </p:oleObj>
          </a:graphicData>
        </a:graphic>
      </p:graphicFrame>
      <p:sp>
        <p:nvSpPr>
          <p:cNvPr id="4" name="矩形 3"/>
          <p:cNvSpPr/>
          <p:nvPr/>
        </p:nvSpPr>
        <p:spPr>
          <a:xfrm>
            <a:off x="3395163" y="1855215"/>
            <a:ext cx="13997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15314" y="1855215"/>
            <a:ext cx="13997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64288" y="3068960"/>
            <a:ext cx="9361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72148" y="3464485"/>
            <a:ext cx="235603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07644" y="4273043"/>
            <a:ext cx="1399704"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54066" y="4680084"/>
            <a:ext cx="1929901"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742899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wipe(down)">
                                      <p:cBhvr>
                                        <p:cTn id="3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29</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三人行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必有我师焉　</a:t>
            </a:r>
            <a:r>
              <a:rPr lang="zh-CN" altLang="zh-CN" sz="2200">
                <a:solidFill>
                  <a:srgbClr val="000000"/>
                </a:solidFill>
                <a:latin typeface="Times New Roman" panose="02020603050405020304" pitchFamily="18" charset="0"/>
                <a:cs typeface="Times New Roman" panose="02020603050405020304" pitchFamily="18" charset="0"/>
              </a:rPr>
              <a:t>。择其善者而从之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其不善者而改之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述而》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西当太白有鸟道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可以横绝峨眉巅　</a:t>
            </a:r>
            <a:r>
              <a:rPr lang="zh-CN" altLang="zh-CN" sz="2200">
                <a:solidFill>
                  <a:srgbClr val="000000"/>
                </a:solidFill>
                <a:latin typeface="Times New Roman" panose="02020603050405020304" pitchFamily="18" charset="0"/>
                <a:cs typeface="Times New Roman" panose="02020603050405020304" pitchFamily="18" charset="0"/>
              </a:rPr>
              <a:t>。地崩山摧壮士死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然后天梯石栈相钩连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李白《蜀道难》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若夫日出而林霏开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云归而岩穴暝　</a:t>
            </a:r>
            <a:r>
              <a:rPr lang="zh-CN" altLang="zh-CN" sz="2200">
                <a:solidFill>
                  <a:srgbClr val="000000"/>
                </a:solidFill>
                <a:latin typeface="Times New Roman" panose="02020603050405020304" pitchFamily="18" charset="0"/>
                <a:cs typeface="Times New Roman" panose="02020603050405020304" pitchFamily="18" charset="0"/>
              </a:rPr>
              <a:t>。晦明变化者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山间之朝暮也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欧阳修《醉翁亭记》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一是要填写符合要求的语句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不可偷梁换柱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二是不可出现错别字。如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均要扣分。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843808" y="1772816"/>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092280" y="1778449"/>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8000" y="217442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2976298"/>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945671" y="2983361"/>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1560" y="3377279"/>
            <a:ext cx="22322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47864" y="4186843"/>
            <a:ext cx="208823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24328" y="4186843"/>
            <a:ext cx="86409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4597592"/>
            <a:ext cx="10396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2730108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22" presetClass="exit" presetSubtype="4" fill="hold" grpId="0" nodeType="withEffect">
                                  <p:stCondLst>
                                    <p:cond delay="0"/>
                                  </p:stCondLst>
                                  <p:childTnLst>
                                    <p:animEffect transition="out" filter="wipe(down)">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
                                            <p:txEl>
                                              <p:pRg st="7" end="7"/>
                                            </p:txEl>
                                          </p:spTgt>
                                        </p:tgtEl>
                                        <p:attrNameLst>
                                          <p:attrName>style.visibility</p:attrName>
                                        </p:attrNameLst>
                                      </p:cBhvr>
                                      <p:to>
                                        <p:strVal val="visible"/>
                                      </p:to>
                                    </p:set>
                                    <p:animEffect transition="in" filter="wipe(down)">
                                      <p:cBhvr>
                                        <p:cTn id="46"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,10,6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补写出下列名篇名句中的空缺部分。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故木受绳则直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金就砺则利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君子博学而日参省乎己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则知明而行无过矣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千里马常有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而伯乐不常有　</a:t>
            </a:r>
            <a:r>
              <a:rPr lang="zh-CN" altLang="zh-CN" sz="2200">
                <a:solidFill>
                  <a:srgbClr val="000000"/>
                </a:solidFill>
                <a:latin typeface="Times New Roman" panose="02020603050405020304" pitchFamily="18" charset="0"/>
                <a:cs typeface="Times New Roman" panose="02020603050405020304" pitchFamily="18" charset="0"/>
              </a:rPr>
              <a:t>。故虽有名马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只辱于奴隶人之手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骈死于槽枥之间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不以千里称也。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韩愈《杂说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莫笑农家腊酒浑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丰年留客足鸡豚　</a:t>
            </a:r>
            <a:r>
              <a:rPr lang="zh-CN" altLang="zh-CN" sz="2200">
                <a:solidFill>
                  <a:srgbClr val="000000"/>
                </a:solidFill>
                <a:latin typeface="Times New Roman" panose="02020603050405020304" pitchFamily="18" charset="0"/>
                <a:cs typeface="Times New Roman" panose="02020603050405020304" pitchFamily="18" charset="0"/>
              </a:rPr>
              <a:t>。山重水复疑无路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柳暗花明又一村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陆游《游山西村》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699792" y="2174420"/>
            <a:ext cx="17281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812360" y="2174420"/>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1560" y="2585686"/>
            <a:ext cx="17281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78429" y="3394023"/>
            <a:ext cx="17281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87624" y="3779246"/>
            <a:ext cx="201622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31840" y="4597974"/>
            <a:ext cx="21602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826540" y="4594673"/>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0979" y="5003979"/>
            <a:ext cx="17281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984876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5780044"/>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鱼我所欲也》中说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虽然一点食物即可关乎生死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呼尔而与之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饥饿的路人也不会接受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蹴尔而与之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即便是乞丐也会拒绝。</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白居易的《琵琶行》中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五陵年少争缠头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一曲红绡不知数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两句写昔日的琵琶女身价很高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引来了众多纨绔子弟的追捧。</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苏轼《赤壁赋》中描写明月初升的句子是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月出于东山之上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徘徊于斗牛之间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本题考查默写常见的名句名篇的能力。</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不能写成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也容易误写。</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对于《琵琶行》的考查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没有局限于传统的经典名句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对于这些文章的备考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一定要背熟全篇。</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斗牛之间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不要把它和《滕王阁序》中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牛斗之墟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65123835"/>
              </p:ext>
            </p:extLst>
          </p:nvPr>
        </p:nvGraphicFramePr>
        <p:xfrm>
          <a:off x="611560" y="1103962"/>
          <a:ext cx="1722260" cy="468830"/>
        </p:xfrm>
        <a:graphic>
          <a:graphicData uri="http://schemas.openxmlformats.org/presentationml/2006/ole">
            <p:oleObj spid="_x0000_s5123" name="文档" r:id="rId3" imgW="995512" imgH="255287" progId="Word.Document.12">
              <p:embed/>
            </p:oleObj>
          </a:graphicData>
        </a:graphic>
      </p:graphicFrame>
      <p:sp>
        <p:nvSpPr>
          <p:cNvPr id="4" name="矩形 3"/>
          <p:cNvSpPr/>
          <p:nvPr/>
        </p:nvSpPr>
        <p:spPr>
          <a:xfrm>
            <a:off x="844846" y="1973667"/>
            <a:ext cx="163892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72200" y="1976387"/>
            <a:ext cx="1638922"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39952" y="2780928"/>
            <a:ext cx="22322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45602" y="2780928"/>
            <a:ext cx="22322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6150" y="3179933"/>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36695" y="3987610"/>
            <a:ext cx="22322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6379" y="4398776"/>
            <a:ext cx="64807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67644" y="4386190"/>
            <a:ext cx="2232248"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161351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animEffect transition="in" filter="wipe(down)">
                                      <p:cBhvr>
                                        <p:cTn id="4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548680"/>
            <a:ext cx="8128000" cy="6186309"/>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,16,6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难度</a:t>
            </a:r>
            <a:r>
              <a:rPr lang="en-US" altLang="zh-CN" sz="2200">
                <a:solidFill>
                  <a:srgbClr val="FF00FF"/>
                </a:solidFill>
                <a:latin typeface="NEU-BZ-S92"/>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《荀子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劝学》中举例论证借助外物的重要性时说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终日殚精竭虑思考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不如须臾之所学也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踮起脚极目远望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不如登高之博见也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诸葛亮在《出师表》中回顾汉代历史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认为亲近贤臣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疏远小人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此先汉所以兴隆也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而亲近小人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疏远贤臣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此后汉所以倾颓也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李煜《虞美人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春花秋月何时了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春花秋月之外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小楼昨夜又东风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也是勾起作者故国之思的景象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恰似一江春水向东流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则是作者无尽愁绪的形象描绘。</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本题考查名篇名句默写的能力。解答此题要注意分析提供的情境。</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论证借助外物的重要性</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回顾汉代历史</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勾起作者故国之思的景象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无尽愁绪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等关键信息。还要注意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等字的写法。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5117627"/>
              </p:ext>
            </p:extLst>
          </p:nvPr>
        </p:nvGraphicFramePr>
        <p:xfrm>
          <a:off x="611560" y="967236"/>
          <a:ext cx="1722260" cy="468830"/>
        </p:xfrm>
        <a:graphic>
          <a:graphicData uri="http://schemas.openxmlformats.org/presentationml/2006/ole">
            <p:oleObj spid="_x0000_s4099" name="文档" r:id="rId3" imgW="995512" imgH="255287" progId="Word.Document.12">
              <p:embed/>
            </p:oleObj>
          </a:graphicData>
        </a:graphic>
      </p:graphicFrame>
      <p:sp>
        <p:nvSpPr>
          <p:cNvPr id="4" name="矩形 3"/>
          <p:cNvSpPr/>
          <p:nvPr/>
        </p:nvSpPr>
        <p:spPr>
          <a:xfrm>
            <a:off x="2195736" y="1833840"/>
            <a:ext cx="23042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96336" y="1840903"/>
            <a:ext cx="10396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7052" y="2236037"/>
            <a:ext cx="17686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90418" y="3028945"/>
            <a:ext cx="2304256" cy="295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20272" y="3039336"/>
            <a:ext cx="17686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7052" y="3449465"/>
            <a:ext cx="10396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24328" y="3850657"/>
            <a:ext cx="10396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4249436"/>
            <a:ext cx="12606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16216" y="4255816"/>
            <a:ext cx="20477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1853" y="4659812"/>
            <a:ext cx="10396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313436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22" presetClass="exit" presetSubtype="4" fill="hold" grpId="0" nodeType="withEffect">
                                  <p:stCondLst>
                                    <p:cond delay="0"/>
                                  </p:stCondLst>
                                  <p:childTnLst>
                                    <p:animEffect transition="out" filter="wipe(down)">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22" presetClass="exit" presetSubtype="4" fill="hold" grpId="0" nodeType="withEffect">
                                  <p:stCondLst>
                                    <p:cond delay="0"/>
                                  </p:stCondLst>
                                  <p:childTnLst>
                                    <p:animEffect transition="out" filter="wipe(down)">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
                                            <p:txEl>
                                              <p:pRg st="5" end="5"/>
                                            </p:txEl>
                                          </p:spTgt>
                                        </p:tgtEl>
                                        <p:attrNameLst>
                                          <p:attrName>style.visibility</p:attrName>
                                        </p:attrNameLst>
                                      </p:cBhvr>
                                      <p:to>
                                        <p:strVal val="visible"/>
                                      </p:to>
                                    </p:set>
                                    <p:animEffect transition="in" filter="wipe(down)">
                                      <p:cBhvr>
                                        <p:cTn id="4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赢在高考14新模板">
  <a:themeElements>
    <a:clrScheme name="自定义 3">
      <a:dk1>
        <a:sysClr val="windowText" lastClr="000000"/>
      </a:dk1>
      <a:lt1>
        <a:sysClr val="window" lastClr="FFFFFF"/>
      </a:lt1>
      <a:dk2>
        <a:srgbClr val="444D26"/>
      </a:dk2>
      <a:lt2>
        <a:srgbClr val="FEFAC9"/>
      </a:lt2>
      <a:accent1>
        <a:srgbClr val="A5B592"/>
      </a:accent1>
      <a:accent2>
        <a:srgbClr val="3FFBF2"/>
      </a:accent2>
      <a:accent3>
        <a:srgbClr val="E7BC29"/>
      </a:accent3>
      <a:accent4>
        <a:srgbClr val="D092A7"/>
      </a:accent4>
      <a:accent5>
        <a:srgbClr val="9C85C0"/>
      </a:accent5>
      <a:accent6>
        <a:srgbClr val="809EC2"/>
      </a:accent6>
      <a:hlink>
        <a:srgbClr val="03B6AD"/>
      </a:hlink>
      <a:folHlink>
        <a:srgbClr val="7F6F6F"/>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十年高考.potx" id="{B0EDB983-824A-40C4-94EB-BDB300B02BCB}" vid="{10CBED9C-8211-493C-A74E-8E1DED32542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十年高考模板 - 副本</Template>
  <TotalTime>95</TotalTime>
  <Words>3358</Words>
  <Application>Microsoft Office PowerPoint</Application>
  <PresentationFormat>全屏显示(4:3)</PresentationFormat>
  <Paragraphs>486</Paragraphs>
  <Slides>71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71</vt:i4>
      </vt:variant>
    </vt:vector>
  </HeadingPairs>
  <TitlesOfParts>
    <vt:vector size="73" baseType="lpstr">
      <vt:lpstr>赢在高考14新模板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专题一　地球与地图</dc:title>
  <dc:creator>123</dc:creator>
  <cp:lastModifiedBy>dell</cp:lastModifiedBy>
  <cp:revision>5</cp:revision>
  <dcterms:created xsi:type="dcterms:W3CDTF">2019-07-05T00:12:36Z</dcterms:created>
  <dcterms:modified xsi:type="dcterms:W3CDTF">2021-06-17T15:42:46Z</dcterms:modified>
</cp:coreProperties>
</file>