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tags/tag2.xml" ContentType="application/vnd.openxmlformats-officedocument.presentationml.tags+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297.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286.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6.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Override PartName="/ppt/slides/slide282.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tags/tag1.xml" ContentType="application/vnd.openxmlformats-officedocument.presentationml.tags+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167.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1"/>
  </p:notesMasterIdLst>
  <p:sldIdLst>
    <p:sldId id="265" r:id="rId2"/>
    <p:sldId id="330" r:id="rId3"/>
    <p:sldId id="331" r:id="rId4"/>
    <p:sldId id="266" r:id="rId5"/>
    <p:sldId id="332"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4" r:id="rId38"/>
    <p:sldId id="365" r:id="rId39"/>
    <p:sldId id="366" r:id="rId40"/>
    <p:sldId id="367" r:id="rId41"/>
    <p:sldId id="368" r:id="rId42"/>
    <p:sldId id="369" r:id="rId43"/>
    <p:sldId id="370" r:id="rId44"/>
    <p:sldId id="371" r:id="rId45"/>
    <p:sldId id="372" r:id="rId46"/>
    <p:sldId id="373" r:id="rId47"/>
    <p:sldId id="374" r:id="rId48"/>
    <p:sldId id="375"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1" r:id="rId75"/>
    <p:sldId id="402" r:id="rId76"/>
    <p:sldId id="403" r:id="rId77"/>
    <p:sldId id="404" r:id="rId78"/>
    <p:sldId id="405" r:id="rId79"/>
    <p:sldId id="406" r:id="rId80"/>
    <p:sldId id="407" r:id="rId81"/>
    <p:sldId id="408" r:id="rId82"/>
    <p:sldId id="409" r:id="rId83"/>
    <p:sldId id="410" r:id="rId84"/>
    <p:sldId id="411" r:id="rId85"/>
    <p:sldId id="412" r:id="rId86"/>
    <p:sldId id="413" r:id="rId87"/>
    <p:sldId id="414" r:id="rId88"/>
    <p:sldId id="415" r:id="rId89"/>
    <p:sldId id="416" r:id="rId90"/>
    <p:sldId id="417" r:id="rId91"/>
    <p:sldId id="418" r:id="rId92"/>
    <p:sldId id="419" r:id="rId93"/>
    <p:sldId id="420" r:id="rId94"/>
    <p:sldId id="421" r:id="rId95"/>
    <p:sldId id="423" r:id="rId96"/>
    <p:sldId id="424" r:id="rId97"/>
    <p:sldId id="425" r:id="rId98"/>
    <p:sldId id="426" r:id="rId99"/>
    <p:sldId id="427" r:id="rId100"/>
    <p:sldId id="428" r:id="rId101"/>
    <p:sldId id="431" r:id="rId102"/>
    <p:sldId id="432" r:id="rId103"/>
    <p:sldId id="433" r:id="rId104"/>
    <p:sldId id="434" r:id="rId105"/>
    <p:sldId id="435" r:id="rId106"/>
    <p:sldId id="436" r:id="rId107"/>
    <p:sldId id="429" r:id="rId108"/>
    <p:sldId id="430" r:id="rId109"/>
    <p:sldId id="437" r:id="rId110"/>
    <p:sldId id="438" r:id="rId111"/>
    <p:sldId id="439" r:id="rId112"/>
    <p:sldId id="440" r:id="rId113"/>
    <p:sldId id="441" r:id="rId114"/>
    <p:sldId id="442" r:id="rId115"/>
    <p:sldId id="443" r:id="rId116"/>
    <p:sldId id="422" r:id="rId117"/>
    <p:sldId id="444" r:id="rId118"/>
    <p:sldId id="445" r:id="rId119"/>
    <p:sldId id="446" r:id="rId120"/>
    <p:sldId id="447" r:id="rId121"/>
    <p:sldId id="448" r:id="rId122"/>
    <p:sldId id="449" r:id="rId123"/>
    <p:sldId id="450" r:id="rId124"/>
    <p:sldId id="451" r:id="rId125"/>
    <p:sldId id="452" r:id="rId126"/>
    <p:sldId id="453" r:id="rId127"/>
    <p:sldId id="454" r:id="rId128"/>
    <p:sldId id="455" r:id="rId129"/>
    <p:sldId id="456" r:id="rId130"/>
    <p:sldId id="457" r:id="rId131"/>
    <p:sldId id="458" r:id="rId132"/>
    <p:sldId id="459" r:id="rId133"/>
    <p:sldId id="460" r:id="rId134"/>
    <p:sldId id="461" r:id="rId135"/>
    <p:sldId id="462" r:id="rId136"/>
    <p:sldId id="463" r:id="rId137"/>
    <p:sldId id="464" r:id="rId138"/>
    <p:sldId id="465" r:id="rId139"/>
    <p:sldId id="466" r:id="rId140"/>
    <p:sldId id="467" r:id="rId141"/>
    <p:sldId id="468" r:id="rId142"/>
    <p:sldId id="469" r:id="rId143"/>
    <p:sldId id="470" r:id="rId144"/>
    <p:sldId id="471" r:id="rId145"/>
    <p:sldId id="472" r:id="rId146"/>
    <p:sldId id="473" r:id="rId147"/>
    <p:sldId id="474" r:id="rId148"/>
    <p:sldId id="475" r:id="rId149"/>
    <p:sldId id="476" r:id="rId150"/>
    <p:sldId id="477" r:id="rId151"/>
    <p:sldId id="478" r:id="rId152"/>
    <p:sldId id="479" r:id="rId153"/>
    <p:sldId id="480" r:id="rId154"/>
    <p:sldId id="481" r:id="rId155"/>
    <p:sldId id="482" r:id="rId156"/>
    <p:sldId id="483" r:id="rId157"/>
    <p:sldId id="484" r:id="rId158"/>
    <p:sldId id="485" r:id="rId159"/>
    <p:sldId id="486" r:id="rId160"/>
    <p:sldId id="487" r:id="rId161"/>
    <p:sldId id="488" r:id="rId162"/>
    <p:sldId id="489" r:id="rId163"/>
    <p:sldId id="490" r:id="rId164"/>
    <p:sldId id="491" r:id="rId165"/>
    <p:sldId id="492" r:id="rId166"/>
    <p:sldId id="493" r:id="rId167"/>
    <p:sldId id="494" r:id="rId168"/>
    <p:sldId id="495" r:id="rId169"/>
    <p:sldId id="496" r:id="rId170"/>
    <p:sldId id="497" r:id="rId171"/>
    <p:sldId id="498" r:id="rId172"/>
    <p:sldId id="499" r:id="rId173"/>
    <p:sldId id="500" r:id="rId174"/>
    <p:sldId id="501" r:id="rId175"/>
    <p:sldId id="502" r:id="rId176"/>
    <p:sldId id="503" r:id="rId177"/>
    <p:sldId id="504" r:id="rId178"/>
    <p:sldId id="505" r:id="rId179"/>
    <p:sldId id="506" r:id="rId180"/>
    <p:sldId id="507" r:id="rId181"/>
    <p:sldId id="508" r:id="rId182"/>
    <p:sldId id="509" r:id="rId183"/>
    <p:sldId id="510" r:id="rId184"/>
    <p:sldId id="511" r:id="rId185"/>
    <p:sldId id="512" r:id="rId186"/>
    <p:sldId id="513" r:id="rId187"/>
    <p:sldId id="514" r:id="rId188"/>
    <p:sldId id="515" r:id="rId189"/>
    <p:sldId id="516" r:id="rId190"/>
    <p:sldId id="517" r:id="rId191"/>
    <p:sldId id="518" r:id="rId192"/>
    <p:sldId id="520" r:id="rId193"/>
    <p:sldId id="521" r:id="rId194"/>
    <p:sldId id="522" r:id="rId195"/>
    <p:sldId id="523" r:id="rId196"/>
    <p:sldId id="524" r:id="rId197"/>
    <p:sldId id="525" r:id="rId198"/>
    <p:sldId id="526" r:id="rId199"/>
    <p:sldId id="519" r:id="rId200"/>
    <p:sldId id="527" r:id="rId201"/>
    <p:sldId id="528" r:id="rId202"/>
    <p:sldId id="529" r:id="rId203"/>
    <p:sldId id="530" r:id="rId204"/>
    <p:sldId id="531" r:id="rId205"/>
    <p:sldId id="532" r:id="rId206"/>
    <p:sldId id="533" r:id="rId207"/>
    <p:sldId id="534" r:id="rId208"/>
    <p:sldId id="535" r:id="rId209"/>
    <p:sldId id="536" r:id="rId210"/>
    <p:sldId id="537" r:id="rId211"/>
    <p:sldId id="538" r:id="rId212"/>
    <p:sldId id="539" r:id="rId213"/>
    <p:sldId id="540" r:id="rId214"/>
    <p:sldId id="541" r:id="rId215"/>
    <p:sldId id="542" r:id="rId216"/>
    <p:sldId id="543" r:id="rId217"/>
    <p:sldId id="544" r:id="rId218"/>
    <p:sldId id="545" r:id="rId219"/>
    <p:sldId id="546" r:id="rId220"/>
    <p:sldId id="547" r:id="rId221"/>
    <p:sldId id="548" r:id="rId222"/>
    <p:sldId id="549" r:id="rId223"/>
    <p:sldId id="550" r:id="rId224"/>
    <p:sldId id="551" r:id="rId225"/>
    <p:sldId id="552" r:id="rId226"/>
    <p:sldId id="553" r:id="rId227"/>
    <p:sldId id="554" r:id="rId228"/>
    <p:sldId id="555" r:id="rId229"/>
    <p:sldId id="556" r:id="rId230"/>
    <p:sldId id="557" r:id="rId231"/>
    <p:sldId id="558" r:id="rId232"/>
    <p:sldId id="559" r:id="rId233"/>
    <p:sldId id="560" r:id="rId234"/>
    <p:sldId id="561" r:id="rId235"/>
    <p:sldId id="562" r:id="rId236"/>
    <p:sldId id="563" r:id="rId237"/>
    <p:sldId id="564" r:id="rId238"/>
    <p:sldId id="565" r:id="rId239"/>
    <p:sldId id="566" r:id="rId240"/>
    <p:sldId id="567" r:id="rId241"/>
    <p:sldId id="568" r:id="rId242"/>
    <p:sldId id="569" r:id="rId243"/>
    <p:sldId id="570" r:id="rId244"/>
    <p:sldId id="571" r:id="rId245"/>
    <p:sldId id="572" r:id="rId246"/>
    <p:sldId id="573" r:id="rId247"/>
    <p:sldId id="574" r:id="rId248"/>
    <p:sldId id="575" r:id="rId249"/>
    <p:sldId id="576" r:id="rId250"/>
    <p:sldId id="577" r:id="rId251"/>
    <p:sldId id="578" r:id="rId252"/>
    <p:sldId id="579" r:id="rId253"/>
    <p:sldId id="580" r:id="rId254"/>
    <p:sldId id="581" r:id="rId255"/>
    <p:sldId id="582" r:id="rId256"/>
    <p:sldId id="583" r:id="rId257"/>
    <p:sldId id="584" r:id="rId258"/>
    <p:sldId id="585" r:id="rId259"/>
    <p:sldId id="586" r:id="rId260"/>
    <p:sldId id="587" r:id="rId261"/>
    <p:sldId id="588" r:id="rId262"/>
    <p:sldId id="589" r:id="rId263"/>
    <p:sldId id="590" r:id="rId264"/>
    <p:sldId id="591" r:id="rId265"/>
    <p:sldId id="592" r:id="rId266"/>
    <p:sldId id="593" r:id="rId267"/>
    <p:sldId id="594" r:id="rId268"/>
    <p:sldId id="595" r:id="rId269"/>
    <p:sldId id="596" r:id="rId270"/>
    <p:sldId id="597" r:id="rId271"/>
    <p:sldId id="598" r:id="rId272"/>
    <p:sldId id="599" r:id="rId273"/>
    <p:sldId id="600" r:id="rId274"/>
    <p:sldId id="601" r:id="rId275"/>
    <p:sldId id="602" r:id="rId276"/>
    <p:sldId id="603" r:id="rId277"/>
    <p:sldId id="604" r:id="rId278"/>
    <p:sldId id="605" r:id="rId279"/>
    <p:sldId id="606" r:id="rId280"/>
    <p:sldId id="607" r:id="rId281"/>
    <p:sldId id="608" r:id="rId282"/>
    <p:sldId id="609" r:id="rId283"/>
    <p:sldId id="610" r:id="rId284"/>
    <p:sldId id="611" r:id="rId285"/>
    <p:sldId id="612" r:id="rId286"/>
    <p:sldId id="613" r:id="rId287"/>
    <p:sldId id="614" r:id="rId288"/>
    <p:sldId id="615" r:id="rId289"/>
    <p:sldId id="616" r:id="rId290"/>
    <p:sldId id="617" r:id="rId291"/>
    <p:sldId id="618" r:id="rId292"/>
    <p:sldId id="619" r:id="rId293"/>
    <p:sldId id="620" r:id="rId294"/>
    <p:sldId id="621" r:id="rId295"/>
    <p:sldId id="622" r:id="rId296"/>
    <p:sldId id="623" r:id="rId297"/>
    <p:sldId id="624" r:id="rId298"/>
    <p:sldId id="625" r:id="rId299"/>
    <p:sldId id="626" r:id="rId30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530" autoAdjust="0"/>
    <p:restoredTop sz="94660"/>
  </p:normalViewPr>
  <p:slideViewPr>
    <p:cSldViewPr showGuides="1">
      <p:cViewPr varScale="1">
        <p:scale>
          <a:sx n="68" d="100"/>
          <a:sy n="68" d="100"/>
        </p:scale>
        <p:origin x="-1412"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theme" Target="theme/theme1.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tableStyles" Target="tableStyles.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92" Type="http://schemas.openxmlformats.org/officeDocument/2006/relationships/slide" Target="slides/slide291.xml"/><Relationship Id="rId297" Type="http://schemas.openxmlformats.org/officeDocument/2006/relationships/slide" Target="slides/slide296.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659560"/>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52659855"/>
              </p:ext>
            </p:extLst>
          </p:nvPr>
        </p:nvGraphicFramePr>
        <p:xfrm>
          <a:off x="496092" y="1133394"/>
          <a:ext cx="8151813" cy="5705475"/>
        </p:xfrm>
        <a:graphic>
          <a:graphicData uri="http://schemas.openxmlformats.org/presentationml/2006/ole">
            <p:oleObj spid="_x0000_s10244" name="文档" r:id="rId3" imgW="6715322" imgH="4713218"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分析毛里求斯想要修复的档案文件的受损原因。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档案文件形成的年代久远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档案文件的纸张严重酸化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毛里求斯的气候湿热多雨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不利于档案文件的保存。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聚焦材料三第一段文字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毛里求斯是非洲一个岛国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位于赤道南部的西印度洋上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气候湿热多雨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毛里求斯拟修复的档案文件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文件纸张为破布浆机制纸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字迹材料为酸性烟黑墨水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双面手写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通过测试数据可知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文件纸张严重酸化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注意分条呈现。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85188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飞机从</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余米下降到</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故障被机组成员镇服。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让机组成员终生难忘的是</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月的西藏航拍任务。当时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西藏正值雨季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动辄狂风骤雨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天气变化无常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气象条件非常恶劣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每个成员都出现了较强的高原反应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为了保证有足够的体力飞行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大家只好边吸氧、边打点滴、边研究飞行计划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最后圆满完成了既定任务。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飞险区、闯禁空、测山河、赴震区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一次次的枕戈待旦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中队屡建奇功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满载殊勋。在这光环的背后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除日常的训练外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飞行团队每年有半年以上的时间在外执行飞行任务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陪同家人的时间自然也就少了许多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有时接到紧急任务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还会和事先安排好的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撞车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或许在有些人的眼里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他们不是合格的父亲、丈夫和儿子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但在家人的心目中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却有着不同的答案。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18522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一位飞行员家属说道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选择了飞行员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就是选择了寂寞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一点牺牲不算啥。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一个轻松地回答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一个灿烂的微笑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折射出的是一份包容与关爱。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总觉得平时亏欠他们的太多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在家的时候就多给老婆孩子弥补一点。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一机组成员轻描淡写的一句话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道出了这位飞行</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余小时飞行员的氤氲柔情。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摘编自苏银成等《探空测地的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九天神眼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78522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CE</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飞机虽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装货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能力不小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它的本领也不小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飞行高度高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航速不低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续航能力强。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飞机舱内空间逼仄狭窄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机组成员的活动空间不到机舱的一半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这给机组成员带来了诸多不便。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号机组</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cs typeface="Times New Roman" panose="02020603050405020304" pitchFamily="18" charset="0"/>
              </a:rPr>
              <a:t>年成立以来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飞行架次多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作业面积广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多次参与导航工作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为社会做出了贡献。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文章写</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月西藏航拍一事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号机组不怕苦不怕累、勇于克服困难的优良作风。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这篇通讯点面结合、以小见大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主要通过动作、语言、心理等描写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来表现中国当代军人的阳刚之美。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项对应区域在原文第三段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原文中说配备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号飞机是</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但这并不意味着该机组也成立于</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这是将前后两件事情扭合到了一起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项是对全文写法和主旨的分析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综观全篇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对机组成员没有进行心理描写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其他分析则符合原文实际。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62068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755459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文中写北川航拍时排除险情一事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突出了机组群像的什么特征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技术精湛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临危不乱。</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团结协作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配合密切。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这篇通讯写机组成员去北川航拍排除险情一事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主要是通过语言描写来表现的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危急时刻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丝毫不慌乱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一个个简洁干脆的口令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脱口而出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可见他们训练有素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技术精湛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在紧急时刻的镇定自若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沉稳干练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也让人看到整个机组成员的心灵相通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配合有序。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86734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蕴含着的是一份大爱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机组成员高度的使命感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对国家对人民高度的责任感。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家属对机组成员的理解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对国家事业的支持。</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机组成员及其家属为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而牺牲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的奉献精神。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蕴含着的是一份大爱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中队克服各种困难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屡建奇勋的思想与精神动力的概括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正是心中有一份大爱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一次次的枕戈待旦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一次次的受命飞行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屡建奇功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满载殊勋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是对国家民族利益的责任感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是高度的事业心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是对家庭与亲人的爱与责任。当二者不能两全的时候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需要舍弃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需要有无私的牺牲精神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这种牺牲精神机组成员都具备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他们的家人也同样具备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没有家人的大力支持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就不会有他们的事业荣耀。这句话所引领的后半部分内容也证明了这一点。因而对答案的概括要兼顾两面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要写出机组成员与其家属身上所体现的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64644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寻找属于自己的句子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陈忠实出生在陕西农村。上中学时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陈忠实读赵树理的《三里湾》和柳青的《创业史》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得到滋养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萌发了文学梦。也许是好事多磨</a:t>
            </a:r>
            <a:r>
              <a:rPr lang="en-US" altLang="zh-CN" sz="2200">
                <a:solidFill>
                  <a:srgbClr val="000000"/>
                </a:solidFill>
                <a:latin typeface="Times New Roman" panose="02020603050405020304" pitchFamily="18" charset="0"/>
                <a:cs typeface="Times New Roman" panose="02020603050405020304" pitchFamily="18" charset="0"/>
              </a:rPr>
              <a:t>,1962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年高中毕业后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他未能如愿上大学读中文系。这个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常常一个人坐在家乡的灞河边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想着寻找属于自己的句子。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陈忠实的散文《夜过流沙沟》在</a:t>
            </a:r>
            <a:r>
              <a:rPr lang="en-US" altLang="zh-CN" sz="2200">
                <a:solidFill>
                  <a:srgbClr val="000000"/>
                </a:solidFill>
                <a:latin typeface="Times New Roman" panose="02020603050405020304" pitchFamily="18" charset="0"/>
                <a:cs typeface="Times New Roman" panose="02020603050405020304" pitchFamily="18" charset="0"/>
              </a:rPr>
              <a:t>1965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日的《西安晚报》文艺副刊上发表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他的文学生涯由此正式开始。但直到</a:t>
            </a:r>
            <a:r>
              <a:rPr lang="en-US" altLang="zh-CN" sz="2200">
                <a:solidFill>
                  <a:srgbClr val="000000"/>
                </a:solidFill>
                <a:latin typeface="Times New Roman" panose="02020603050405020304" pitchFamily="18" charset="0"/>
                <a:cs typeface="Times New Roman" panose="02020603050405020304" pitchFamily="18" charset="0"/>
              </a:rPr>
              <a:t>1979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年小说《信任》获得全国优秀短篇小说奖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他才确立了文学上的自信。他感觉自己不再是一个文学爱好者和业余作者了。是年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他加入中国作家协会。又一个三年之后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他的第一个短篇小说集《乡村》出版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小柳青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工作单位也换成陕西省作家协会。他终于是一名专业作家了。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4108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随着年岁的增长和时代的变化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陈忠实越来越觉得要从赵树理、柳青的文学中剥离出来。他将这个愿望写进了小说《蓝袍先生》中。小说写于</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一个认知作者的标志性年份。这年的最后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他随中国作家代表团出访泰国。第一次走出国门的陈忠实特意置办了一套质地不错的西装。当他第一次穿上西装打上领带站在穿衣镜前的时候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脑海里浮现出刚完成的小说的主人公蓝袍先生。蓝袍先生多年以来一直穿着蓝色长袍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受到同学讥笑以后才脱下蓝袍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。陈忠实认为那是摆脱封建残余桎梏、获得精神解放的象征。脱下穿了几十年的中山装、换上西装的那一刻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他切实意识到自己就是蓝袍先生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02197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年的泰国之行让陈忠实深受刺激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他联想起家乡人自嘲的称呼。相比那些见多识广的城市人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他们把自己称作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。游逛在曼谷的超市大楼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看着五颜六色、各式各样的服装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作家觉得眼花缭乱。那一刻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他觉得不仅自己是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教他观察服装的北京作家郑万隆也是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。面对世界</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年的中国人大都是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。他痛感自己需要从什么地方剥离出来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将自己彻底打开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不仅要在生活上打开自己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更重要的是要在思想上打开自己。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8258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在剥离的愿望中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陈忠实认识到必须写一部史诗般的长篇小说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才能在文学上确立自己。这时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各种新近阅读过的长篇小说萦绕心头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作家备感困惑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又备受启发。马尔克斯《百年孤独》的结构像网一样迷幻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王蒙《活动变人形》的结构自然随意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却俨然大手笔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张炜《古船》的结构完全不同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有一种精心设计的刻意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而结构背后似乎还有更深的东西。陈忠实最终发现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不是作家先别出心裁弄出一个新颖骇俗的结构来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而是先要有对人物的深刻体验。寻找到能够充分描写人物独特的生活和生命体验的恰当途径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结构方式自然就出现了。恰巧此时兴起的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文化心理结构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学说给了他决定性的影响。他相信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人的心理结构主要是由理念支撑的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而结构一旦形成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就会决定一个人的思想、道德和行为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决定一个人性格的内核。如果心理结构受到社会冲击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人就将遭遇深层的痛苦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乃至毁灭。陈忠实感到自己终于从信奉多年的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说中剥离出来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仿佛悟得天机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茅塞顿开。多年以后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作家回忆往事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认为自己就是在</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年开始重建自我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争取实现对生活的独特发现和独立表述的。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63636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陈忠实后来寻找到了什么是人所共知的</a:t>
            </a:r>
            <a:r>
              <a:rPr lang="en-US" altLang="zh-CN" sz="2200">
                <a:solidFill>
                  <a:srgbClr val="000000"/>
                </a:solidFill>
                <a:latin typeface="Times New Roman" panose="02020603050405020304" pitchFamily="18" charset="0"/>
                <a:cs typeface="Times New Roman" panose="02020603050405020304" pitchFamily="18" charset="0"/>
              </a:rPr>
              <a:t>,1992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年开始在《当代》杂志连载的长篇小说《白鹿原》已经成为我们的文学经典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他在中国当代文坛的位置也随之奠定。此后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功成名就的作家继续在文学的园地里辛勤耕耘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寻找属于自己的句子。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属于陈忠实的句子永留人间。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摘编自陈忠实《寻找属于自己的句子》、李清霞《陈忠实年表》等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陈忠实的《白鹿原》是上世纪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年代中国长篇小说创作的重要收获之一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能够反映那一时期小说艺术所达到的最高水平。把这部作品放在整个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世纪中国文学的大格局里考量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无论就其思想容量还是就其审美境界而言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都有其独特的、无可取代的地位。即使与当代世界小说创作中的那些著名作品比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《白鹿原》也应该说是独树一帜的。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何西来《关于</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及其评论》</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96703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武汉长江大桥的兴建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开辟了我国桥梁建设事业的新历史。中国工程人员数十年来在桥梁建设工程中作过许多努力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有过很多成绩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钱塘江铁桥就是中国工程人员自己设计的。可是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我们从来没有完全用自己的力量建设过一座规模巨大的铁路桥梁。五十年前的黄河铁桥是由比利时包工的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其后的钱塘江铁桥的主要结构部分也是由德国、英国、丹麦三个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分别承包的。这就不可能使我们系统地积累自己的桥梁建设经验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没有能组成自己的桥梁建设队伍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中国的桥梁建设事业也就长期停滞不前。武汉长江大桥的修建将改变我国桥梁建设事业的面貌。三年来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主持武汉长江大桥勘测设计工作的工程人员和地质人员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在人力、物力、财力上得到国家的大力支持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又得到苏联专家的无私援助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既考虑了最经济地建设桥梁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又考虑了航运等有关部门对利用长江的要求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92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陈忠实常讲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创作到了一定阶段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不一定是拼生活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而是拼人格。好一个拼人格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这正是作家自身博大的人格魅力的反映。这就不难理解他最终被公认为描摹巨大民族悲剧的圣手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成为当代中国文学的大家之一。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李满星《陈忠实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回首六十五载风雨人生》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84038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980728"/>
            <a:ext cx="8128000" cy="456124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赵树理</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三里湾</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和柳青</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创业史</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是陈忠实最初的文学营养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使他萌发了文学梦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后来则成为他创作上必须突破的对象。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小说</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信任</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获得全国优秀短篇小说奖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使陈忠实在文学上确立了自信心。这是他从业余作者走向专业作家的重要转折。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陈忠实认为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面对世界</a:t>
            </a:r>
            <a:r>
              <a:rPr lang="en-US" altLang="zh-CN" sz="2200">
                <a:solidFill>
                  <a:srgbClr val="000000"/>
                </a:solidFill>
                <a:cs typeface="Times New Roman" panose="02020603050405020304" pitchFamily="18" charset="0"/>
              </a:rPr>
              <a:t>,1985</a:t>
            </a:r>
            <a:r>
              <a:rPr lang="zh-CN" altLang="en-US" sz="2200">
                <a:solidFill>
                  <a:srgbClr val="000000"/>
                </a:solidFill>
                <a:latin typeface="宋体" panose="02010600030101010101" pitchFamily="2" charset="-122"/>
                <a:cs typeface="Times New Roman" panose="02020603050405020304" pitchFamily="18" charset="0"/>
              </a:rPr>
              <a:t>年的中国人大都是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乡棒</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这与其说是他的一种觉悟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不如说是他受刺激后的错误判断。</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陈忠实善于学习前人并感知时代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不仅拼生活、拼艺术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而且拼人格</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不断地提升思想境界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获得对人和生命的独特理解。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从发表第一篇作品到被人称为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小柳青</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再到被人称为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当代中国文学的大家</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陈忠实的整个文学生涯可谓一帆风顺</a:t>
            </a:r>
            <a:r>
              <a:rPr lang="zh-CN" altLang="en-US" sz="2200" smtClean="0">
                <a:solidFill>
                  <a:srgbClr val="000000"/>
                </a:solidFill>
                <a:latin typeface="宋体" panose="02010600030101010101" pitchFamily="2" charset="-122"/>
                <a:cs typeface="Times New Roman" panose="02020603050405020304" pitchFamily="18" charset="0"/>
              </a:rPr>
              <a:t>。</a:t>
            </a:r>
            <a:endParaRPr lang="zh-CN" altLang="en-US" sz="2200"/>
          </a:p>
        </p:txBody>
      </p:sp>
      <p:sp>
        <p:nvSpPr>
          <p:cNvPr id="3" name="矩形 2"/>
          <p:cNvSpPr/>
          <p:nvPr/>
        </p:nvSpPr>
        <p:spPr>
          <a:xfrm>
            <a:off x="7380312" y="112474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64098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本题考查分析概括作品内容的能力。</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这是他从业余作者走向专业作家的重要转折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不当。原文是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他感觉自己不再是一个文学爱好者和业余作者了</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不能判定是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重要转折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不如说是他受刺激后的错误判断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错。泰国之行让陈忠实深受刺激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他痛感自己需要从什么地方剥离出来</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更重要的是要在思想上打开自己</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说明此时的他觉悟到了自己的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以及整个民族的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思想的局限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他需要突破自己。</a:t>
            </a:r>
            <a:r>
              <a:rPr lang="en-US" altLang="zh-CN" sz="2200">
                <a:solidFill>
                  <a:srgbClr val="000000"/>
                </a:solidFill>
                <a:cs typeface="Times New Roman" panose="02020603050405020304" pitchFamily="18" charset="0"/>
              </a:rPr>
              <a:t>E</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根据原文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陈忠实的文学生涯是一次又一次的自我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剥离</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、自我升华的过程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这个过程是坎坷的甚至是痛苦的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一帆风顺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endParaRPr lang="zh-CN" altLang="en-US" sz="2200"/>
          </a:p>
        </p:txBody>
      </p:sp>
    </p:spTree>
    <p:extLst>
      <p:ext uri="{BB962C8B-B14F-4D97-AF65-F5344CB8AC3E}">
        <p14:creationId xmlns:p14="http://schemas.microsoft.com/office/powerpoint/2010/main" xmlns="" val="34502581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为什么说</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cs typeface="Times New Roman" panose="02020603050405020304" pitchFamily="18" charset="0"/>
              </a:rPr>
              <a:t>年是认知陈忠实的标志性年份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他意识到要像自己笔下的蓝袍先生一样接受时代的变化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在生活和思想上打开自己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他认识到必须写出史诗般的长篇小说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才能在文学上确立自己的位置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他认为自己是在</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cs typeface="Times New Roman" panose="02020603050405020304" pitchFamily="18" charset="0"/>
              </a:rPr>
              <a:t>年开始重建自我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产生对生活的独特理解和表述。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本题考查分析概括作品内容的能力。注意从文中梳理</a:t>
            </a:r>
            <a:r>
              <a:rPr lang="en-US" altLang="zh-CN" sz="2200">
                <a:solidFill>
                  <a:srgbClr val="000000"/>
                </a:solidFill>
                <a:latin typeface="Times New Roman" panose="02020603050405020304" pitchFamily="18" charset="0"/>
                <a:cs typeface="Times New Roman" panose="02020603050405020304" pitchFamily="18" charset="0"/>
              </a:rPr>
              <a:t>1985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年陈忠实经历的重大事件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创作《蓝袍先生》、泰国之行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根据相关文段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理解他思想上的重大变化及由此对他的创作造成的影响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分条概括回答。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05558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属于陈忠实的句子永留人间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他的小说艺术达到了当时的最高水平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他的文学作品的思想容量和审美境界在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世纪中国是无可取代的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他的作品是当代世界文学中独树一帜的文学经典。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本题考查评价作品的主要观点和基本倾向的能力。这句话其实是对传主陈忠实的评价。在作品开头和结尾都提到陈忠实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寻找属于自己的句子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由此可见要着重从陈忠实的文学创新和成就分析作答。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57961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陈忠实的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有哪些表现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请结合材料详细说明。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是辩证关系。剥离的结果带来寻找的可能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而寻找的冲动激发剥离的愿望。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从赵树理和柳青的文学中剥离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寻找到马尔克斯、王蒙等新的文学营养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从中山装所代表的时代精神中剥离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寻找到西装所代表的面对世界的契机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典型性格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说中剥离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文化心理结构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从自身已有的文学成就中剥离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寻找到新的文学高度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写出了文学巨著。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剥离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一种升华。二者的关系是互为表里的。对原有创作、生活的反思给陈忠实带来从作品到思想的升华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越来越觉得要从赵树理、柳青的文学中剥离出来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在生活上打开自己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更重要的是要在思想上打开自己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。具体表现上要抓住陈忠实在文学思想和文学创作上的突破与创新。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71691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吴文俊的数学世界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吴文俊小学时成绩平平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也没有显示出独特的数学才华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初中时数学甚至得过零分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高中时最喜欢的是物理而非数学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但他从小就对读书有浓厚兴趣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初中时国文成绩一直不错。尽管高三时物理得了满分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但教物理的赵贻经老师却看出了他的数学潜力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力荐他入数学系。正始中学决定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吴文俊必须报考数学系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才能得到每年一百块大洋的奖学金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加之他父母又不放心独子离开上海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吴文俊就进了上海交大数学系。所谓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知之不如好之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好之不如乐之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吴文俊向来是以兴趣为先导来读书的。因为他对物理有兴趣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甚至一度想要转系。是大三时教数学的武崇林老师帮助他摆脱了专业上的困惑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使他认识到数学的巨大魅力。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9009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吴文俊从交大毕业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先后在育英中学、培真中学担任数学教员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年见到了影响他一生的恩师陈省身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他才由一个普通的中学数学老师成为数学研究所的专业研究员。对于吴文俊的数学研究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他的学生高小山总结说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吴先生做拓扑研究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一下子就能抓住核心问题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为代数拓扑学的兴起作出了影响深远的贡献。他从事机器定理证明也是这样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极其敏锐地看出了信息时代数学的发展趋势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他的研究受到中国古代数学的启发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汲取了中国传统数学的养分。使用吴先生的方法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几乎所有数学定理的证明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都可以由计算机来完成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从而让人类把精力放到更加宏观的层面上去思考问题。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22411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对吴文俊来说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虽然最初选择数学是被动的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但综观其一生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数学已逐渐成为他生命的一部分。从事数学研究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吴文俊特别强调数学思维。他说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就要独立思考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就不能总是跟着人家亦步亦趋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当然开始的时候参考借鉴也是必要的。牛顿就说过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他之所以获得成功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因为他站在巨人的肩膀上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才能看得远。所以不能忽略学习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可是除了学习之外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还要能够独立思考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这是创新的必要条件。现在摆在中国面前的是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数学就要靠下一代、下下代在创新方面取得巨大成功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中华民族才可以得到复兴。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吴文俊自己的经历就是很好的例子。他在数学上的一系列成就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特别是他运用机械化思想来考察数学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发现了数学的不同侧面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并建立了新的模式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这全得益于他的独辟蹊径。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02109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对我国的数学基础教育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吴文俊也颇有心得。我国中学生多次在国际奥数竞赛中获奖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被当作我国数学教育成功的证明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但吴文俊更赞同丘成桐的观点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奥数应该是一种建立在兴趣之上的研究性、高层次学习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中国的奥数学习过分关注海量题目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直接与考试、竞赛挂钩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对系统学习数学不利。作为基础学科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应着重引导学习的兴趣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不应当过分追求功利。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吴文俊同样清醒地认识到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竞赛获奖固然可贵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但也不能看得过重。因为它不能代表学生对数学的深度理解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也不能有效地训练数学思维。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数学教育更重要的是培养数学的思维方式。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有人曾揶揄数学家迂腐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吴文俊不但不迂腐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而且兴趣广泛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内心充满童趣。他说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我是个想怎样就怎样的人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想玩就玩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想工作了就会安安静静地工作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从不多想。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他喜欢看电影、读历史小说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也喜欢看围棋比赛。老伴说他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读历史书籍、看历史影片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帮助了我的学术研究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看围棋比赛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更培养了我的全局观念和战略眼光。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55248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合理的线路和桥式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完成了这个伟大工程的初步设计。同时武汉长江大桥的全部工程还将用自己的材料由我国自己的人力来建设。因此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这个工程也将是我国一座最好的桥梁建设学校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将为我国培养出一批桥梁建设人才。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摘自社论《努力修好武汉长江大桥》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日报》</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0647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724024" y="1701069"/>
            <a:ext cx="7952432" cy="3748719"/>
          </a:xfrm>
          <a:prstGeom prst="rect">
            <a:avLst/>
          </a:prstGeom>
        </p:spPr>
        <p:txBody>
          <a:bodyPr wrap="square">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吴文俊</a:t>
            </a:r>
            <a:r>
              <a:rPr lang="en-US" altLang="zh-CN" sz="2200">
                <a:solidFill>
                  <a:srgbClr val="000000"/>
                </a:solidFill>
                <a:cs typeface="Times New Roman" panose="02020603050405020304" pitchFamily="18" charset="0"/>
              </a:rPr>
              <a:t>37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岁时就获得了国家自然科学一等奖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四十多年后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他再次获得国家最高科技奖。如此长的学术生命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在数学界是非常罕见的。当记者提出疑问时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吴文俊反问道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我为什么不能保持这么长的学术生命</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在他看来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学术生命是能够终生保持的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很多人做不到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那是他们自己的问题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应该自我反省。他特别强调研究数学要下扎实的功夫。他说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外国许多数学家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尽管有的我非常佩服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可是我并不认同他们靠所谓巧思妙想研究数学的方法。应该根据客观实际具体分析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一切以事实为主。这是我主要的想法。</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摘编自柯琳娟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吴文俊传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32232031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1974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吴文俊转向中国数学史研究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从中得到启发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开创了具有中国传统数学特点的数学机械化之路。他提出的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继承和发扬了中国古代数学基于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与通常基于逻辑的方法根本不同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首次实现了高效的几何定理自动证明。国际机器证明研究领域的权威人物</a:t>
            </a:r>
            <a:r>
              <a:rPr lang="en-US" altLang="zh-CN" sz="2200">
                <a:solidFill>
                  <a:srgbClr val="000000"/>
                </a:solidFill>
                <a:latin typeface="Times New Roman" panose="02020603050405020304" pitchFamily="18" charset="0"/>
                <a:cs typeface="Times New Roman" panose="02020603050405020304" pitchFamily="18" charset="0"/>
              </a:rPr>
              <a: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在吴文俊之前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机械化的几何定理证明处于黑暗时期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而吴的工作给整个领域带来光明。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黄婷、邱德胜《数学大师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华罗庚、陈省身、吴文俊》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吴教授的工作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都是独辟蹊径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不袭前人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富有创造性的。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陈省身为吴文俊颁发杰出科学家奖时的评语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2773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76672"/>
            <a:ext cx="8128000" cy="614745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在上海交大读书期间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吴文俊因为对数学不感兴趣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曾一度想转到物理系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后来遇见一位高明的数学老师武崇林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他才打消了转系念头。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吴文俊清楚地看到信息时代数学的发展趋势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受到中国古代数学的启发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提出了用计算机实现数学定理证明的方法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作出了影响深远的贡献。</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吴文俊能够清醒地认识到中国数学研究领域存在的主要问题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期待着未来的中国数学家开拓创新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取得巨大成就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从而实现中华民族的复兴。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外国不少数学家只靠巧思妙想研究数学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尽管名气很大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吴文俊却并不认同他们的研究成果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而是坚持用自己以客观为主的方法研究数学。</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吴文俊在拓扑学、机器定理证明、数学机械化等领域都取得了很多独创性成果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获得了国际数学界同行的高度认可与评价。</a:t>
            </a:r>
            <a:endParaRPr lang="zh-CN" altLang="en-US" sz="2200"/>
          </a:p>
        </p:txBody>
      </p:sp>
      <p:sp>
        <p:nvSpPr>
          <p:cNvPr id="5" name="矩形 4"/>
          <p:cNvSpPr/>
          <p:nvPr/>
        </p:nvSpPr>
        <p:spPr>
          <a:xfrm>
            <a:off x="7380312" y="62068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2118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本题考查分析概括文章内容的能力。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遇见一位高明的数学老师武崇林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是大三时教数学的武崇林老师帮助他摆脱了专业上的困惑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使他认识到数学的巨大魅力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一说于文无据。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吴文俊谈到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特别强调数学思维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清醒地认识到中国数学研究领域存在的主要问题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期待着未来的中国数学家开拓创新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取得巨大成就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表述也不严密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在创新方面取得巨大成功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不认同他们靠所谓巧思妙想研究数学的方法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不认同他们的研究成果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99755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吴文俊的数学研究为什么能够取得创造性成果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不蹈袭前人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不盲从权威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能够独辟蹊径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具有扎实功底、全局观念和战略眼光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善于抓住事物的本质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学术视野广阔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注重人文修养。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本题考查筛选并整合文中信息的能力。审读题干</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确定信息源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创造性成果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根据传记文学的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叙议结合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的行文特点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据果推因。可以抓住关键句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极其敏锐地看出了信息时代数学的发展趋势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他的研究受到中国古代数学的启发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汲取了中国传统数学的养分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就要独立思考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这全得益于他的独辟蹊径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同样清醒地认识到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数学教育更重要的是培养数学的思维方式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帮助了我的学术研究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更培养了我的全局观念和战略眼光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他特别强调研究数学要下扎实的功夫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吴文俊的工作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都是独辟蹊径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不袭前人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富有创造性的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整合句中的重要信息作答。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85898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传主贡献、成就、个性成因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三联系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分析概括传主做出贡献、成就的原因或者其个性品质形成的原因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需要从主观和客观两个方面入手作答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主观原因多从个人的成长环境、天赋、努力程度等角度考虑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客观原因多从社会时代特点和别人的帮助等角度考虑。具体思考时应注意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三联系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联系人物生活的时代背景和社会环境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了解这些重要事实可以使我们对人物成长的各种因素做出符合实际的分析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以便更立体地了解人物。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联系人物的成长经历进而感悟人物的心路历程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深刻地认识人物的成长经历并感悟其心路历程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注重分析人物的先天禀赋和后天环境、志向和命运、奋斗和机遇、挫折和成功、事业和爱情等诸多因素对其人生发展的重要意义。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联系传主与他人的关系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或他人的评价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主要人物的人际交往是影响他、也是组成他人生经历的重要方面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通过主要人物与他人的关系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或他人的评价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去把握其个性品质及成因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是阅读答题的一条通道。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654387"/>
            <a:ext cx="1031834" cy="328867"/>
          </a:xfrm>
          <a:prstGeom prst="rect">
            <a:avLst/>
          </a:prstGeom>
        </p:spPr>
      </p:pic>
    </p:spTree>
    <p:extLst>
      <p:ext uri="{BB962C8B-B14F-4D97-AF65-F5344CB8AC3E}">
        <p14:creationId xmlns:p14="http://schemas.microsoft.com/office/powerpoint/2010/main" xmlns="" val="24229495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对我国的数学基础教育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吴文俊有哪些心得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基础教育应着重引导学生深入学习、探究的兴趣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数学教育要有利于系统学习和深入理解数学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而不是海量题目训练和追求竞赛获奖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现行奥数教学方法太功利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且无法引导学生深入理解和训练数学思维。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本题考查筛选并整合文中信息的能力。这是一道局部文意概括的题目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先锁定答题区间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再提取关键词句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然后分条作答。本题答题区间为第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着重从引用的两段话中提取信息。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36572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作为一位杰出的数学家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吴文俊对物理学、文学艺术等也有广泛的兴趣。请结合材料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就兴趣广泛与专业研究的关系进行分析。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吴文俊广泛的阅读面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为日后的专业研究奠定了基础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也有助于科学与人文交融理念的形成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物理与数学本来就关系密切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吴文俊对物理的兴趣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为他的数学研究提供了便利条件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吴文俊兴趣广泛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视野开阔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使他的思维活跃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能够融会贯通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吴文俊富有生活情趣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心胸开阔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能够保持罕见长久的学术生命。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本题考查对文本的探究能力。作答时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要找到文中有关吴文俊对物理学、文学艺术感兴趣的语句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着重分析喜欢物理学和文学艺术对他数学研究的帮助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立足文本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不必向外扩展。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62637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一代通儒顾炎武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炎武从科举制度桎梏中挣脱出来后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便一改旧习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能文不为文人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能讲不为讲师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君子之为学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以明道也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以救世也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。为了一抒山河壮怀、广交天下贤哲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也为了摆脱纠缠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躲避豪绅叶方恒的陷害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他以游为隐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将家事稍作安排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便只身出游。最初往来于山东、北京、江苏、浙江之间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自康熙元年起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其游踪扩至河北、河南、山西、陕西。以友人所赠二马二骡载书自随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南北往返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风尘仆仆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行万里路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读万卷书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把自己的后半生献给了著述事业。顾炎武每到一处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必考察当地风土人情、山川地理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如与平日所闻不符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便打开书卷验证。旅途中则在鞍上默诵诸经注疏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偶有遗忘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就翻书温习。据他在《书</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为顾宁人征天下书籍启</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后》回忆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自己曾临泰山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谒十三陵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抵太原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往来曲折二三万里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所览书又得万余卷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。他把所搜集到的地理文献资料一分为二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将有关水利、贡赋、经济、军事部分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编为《天下郡国利病书》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有关地理沿革、建制、山川、名胜部分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则编为《肇域志》。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2098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《日知录》是顾炎武的一部读书札记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最能代表他的严谨笃实与学术创新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也反映了他一贯不愿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速于成书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躁于求名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的治学品格。全书共三十二卷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明学术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拨乱世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以兴太平之事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为宗旨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体现了他的学术、政治思想。康熙九年初刻八卷本刊行后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他又不断增改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至康熙十五年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已得手稿二十余卷。顾炎武在该书的题记中说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他从小读书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每有所得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辄记之。其有不合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时复改定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。一旦发现前人著述中已有类似论说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一律删去。积三十余年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编成此书。取《论语》子夏之言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命名为《日知录》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供后人研讨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33431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港珠澳大桥被英国《卫报》誉为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之一。对于这座目前世界上综合难度最大的跨海大桥而言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每项荣誉的背后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都是一组组沉甸甸数据的支撑。全长</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世界总体跨度最长的跨海大桥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海底隧道长</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世界上最长的海底公路沉管隧道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海底隧道最深处距海平面</a:t>
            </a:r>
            <a:r>
              <a:rPr lang="en-US" altLang="zh-CN" sz="2200">
                <a:solidFill>
                  <a:srgbClr val="000000"/>
                </a:solidFill>
                <a:latin typeface="Times New Roman" panose="02020603050405020304" pitchFamily="18" charset="0"/>
                <a:cs typeface="Times New Roman" panose="02020603050405020304" pitchFamily="18" charset="0"/>
              </a:rPr>
              <a:t>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世界上埋进海床最深的沉管隧道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对接海底隧道的每个沉管重约</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世界最重的沉管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世界首创深插式钢圆筒快速成岛技术。截至通车前夕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港珠澳大桥共完成项目创新工法</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项、创新软件</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项、创新装备</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项、创新产品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申请专利</a:t>
            </a:r>
            <a:r>
              <a:rPr lang="en-US" altLang="zh-CN" sz="2200">
                <a:solidFill>
                  <a:srgbClr val="000000"/>
                </a:solidFill>
                <a:latin typeface="Times New Roman" panose="02020603050405020304" pitchFamily="18" charset="0"/>
                <a:cs typeface="Times New Roman" panose="02020603050405020304" pitchFamily="18" charset="0"/>
              </a:rPr>
              <a:t>454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项创世界之最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整体设计和关键技术全部自主研发。在这一大国重器的背后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不光有千千万万建设者的汗水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更有不少为其提供强有力科技支撑的团队。如今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中国的桥梁和高铁一样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已经成为中国走向世界的一张名片。而随着这张名片一同递出的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是我们身为国人的自信心。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摘编自王忠耀等《港珠澳大桥背后的科技支撑》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《光明日报》</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9418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顾炎武把《论语》中的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行己有耻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作为自己的治学宗旨和处世之道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虚怀若谷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严于律己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注重友情。在他看来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为学不日进则日退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独学无友则孤陋难成。交友是益学进道的重要途径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古人学有所得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未尝不求同志之人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寻友交友构成他为学生涯的重要组成部分。在为学交友过程中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他始终推友之长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虚己待人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其高尚品格足为后世楷模。他晚年所撰《广师》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从学术视野、学术贡献、博闻强记、文风雅正、治学态度等方面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对同时代的十位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加以称许。其弟子潘耒在《日知录》序中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盛赞其师足迹半天下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所至交其天下贤豪长者。天下无贤不肖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皆知先生为通儒。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10574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国家治乱之源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生民根本之计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早年奔走国事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中年谋求匡复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即使暮年独居北方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依旧念念不忘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东土饥荒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江南水旱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。直到逝世前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病魔缠身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救民水火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为己任。他主张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天生豪杰必有所任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拯斯人于涂炭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正是自己的责任。顾炎武对国家民族前途命运的关注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有其特定的原因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今天看来固然有一定的局限性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但是对于一个旧时代的思想家和学者来说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却是难能可贵的。面对明清交替的现实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顾炎武从历史反思中得出结论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保天下者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匹夫之贱与有责焉。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后世学者将他的这一思想归纳为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匹夫有责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成为我们中华民族爱国主义传统的一个重要组成部分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是颇有道理的。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摘编自陈祖武《顾炎武评传》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13027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a:t>
            </a:r>
            <a:r>
              <a:rPr lang="en-US" altLang="zh-CN" sz="2200">
                <a:solidFill>
                  <a:srgbClr val="000000"/>
                </a:solidFill>
                <a:latin typeface="Times New Roman" panose="02020603050405020304" pitchFamily="18" charset="0"/>
                <a:cs typeface="Times New Roman" panose="02020603050405020304" pitchFamily="18" charset="0"/>
              </a:rPr>
              <a:t>(1613—1682),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明清之际思想家、学者。初名绛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学者称亭林先生。江苏昆山人。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遍游华北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所至访问风俗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搜集材料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学问广博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于国家典制、郡邑掌故、天文仪象、河漕、兵农以及经史百家、音韵训诂之学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都有研究。晚年治经侧重考证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开清代朴学风气。反对空谈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心、理、性、命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的实际学问。著作有《日知录》《天下郡国利病书》《肇域志》《音学五书》《顾亭林诗文集》等。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我生平最敬慕亭林先生为人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深信他不但是经师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而且是人师。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梁启超《中国近三百年学术史》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93621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012415"/>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顾炎武之所以不顾家庭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离家出游</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固然有躲避豪绅陷害、以游为隐的因素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但更重要的还是为了实现他一抒山河壮怀、广交天下贤哲的理想。</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顾炎武以二马二骡载书自随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沿途考察人文地理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验证文献记载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搜集著述材料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把行万里路与读万卷书结合在一起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大大开阔了他的学术视野。</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顾炎武南北往返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在二三万里的旅途中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览书万余卷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写成</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日知录</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天下郡国利病书</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肇域志</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音学五书</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等著作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终成一代大家。</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顾炎武足迹半天下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广交贤豪长者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又在</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广师</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中对十位</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同学之士</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推崇备至。他的弟子潘耒称赞他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天下无贤不肖</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无不知道顾炎武为通儒。</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顾炎武一生奔走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始终以豪杰自视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虽没有完全实现他</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救民</a:t>
            </a:r>
            <a:r>
              <a:rPr lang="zh-CN" altLang="en-US" sz="2200" smtClean="0">
                <a:solidFill>
                  <a:srgbClr val="000000"/>
                </a:solidFill>
                <a:latin typeface="宋体" panose="02010600030101010101" pitchFamily="2" charset="-122"/>
                <a:cs typeface="Times New Roman" panose="02020603050405020304" pitchFamily="18" charset="0"/>
              </a:rPr>
              <a:t>水</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火</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兴太平之事</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的雄心壮志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但唯其如此</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才成就了他的著述事业。</a:t>
            </a:r>
            <a:endParaRPr lang="zh-CN" altLang="en-US" sz="2200"/>
          </a:p>
        </p:txBody>
      </p:sp>
      <p:sp>
        <p:nvSpPr>
          <p:cNvPr id="4" name="矩形 3"/>
          <p:cNvSpPr/>
          <p:nvPr/>
        </p:nvSpPr>
        <p:spPr>
          <a:xfrm>
            <a:off x="7308304" y="69269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897768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的说法于文无据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离家出游的原因是多方面的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原文的表述是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没有轻重之分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看不出哪一个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《音学五书》不是出游期间所著。</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顾炎武的著述事业是其实现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救民水火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兴太平之事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的雄心壮志的有机组成部分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其雄心壮志未能完全实现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不是成就其著述事业的前提条件。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16783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从《日知录》的成书过程来看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顾炎武治学有什么特点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坚持独立思考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注重学术创新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从不蹈袭前人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积少成多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不断增改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务本求真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严谨笃实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勤勉治学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持论公允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留待后人检验。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本题考查对文本内容的理解能力。要着眼于原文第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重点关注其中的引文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然后进行总结概括。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9725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梁启超生平最敬慕顾炎武的为人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认为他不但是经学大师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而且是世人楷模。这是为什么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博学于文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行己有耻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的古训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谦虚谨慎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严于律己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经世致用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学问广博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开一代学术风气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善于推人之长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以友为师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虚怀若谷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博采众长。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结合文本理解后人对顾炎武的评价。解答这一问题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要紧紧扣住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即治学和做人。概括原文顾炎武治学的艰苦经历以及他待人接物的独特之处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不难得出正确判断。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33980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概括</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分析传主形象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六角度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人物的言行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中概括传主的性格或形象。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从作者对传主的议论性描述中概括传主的性格或形象。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从文章中引用的他人对传主的评价中概括分析传主形象。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从细节描写中把握传主事迹形象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。阅读传记时要学会把握作品中具有典型意义的事件细节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并对这些细节加以仔细思考。例如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这一细节表现了什么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它与整个事件之间是什么关系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它在事件或传主的生活中起了什么作用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它表现了人物怎样的精神特质等。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    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从传主与各方面的关系中概括分析传主形象。首先</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要关注时代、社会、家庭背景下的传主。其次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要理解关系网中的传主</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通过传主与他人的关系去把握传主性格。</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和文本的关系中概括传主的性格或形象。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传主本人的言论、他人对传主的评价、传主另外事迹的介绍、传记中出现的其他人物的介绍以及相关背景等等。这些链接的内容往往隐含着传主的形象特点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对于我们解答相关题目有着重要的作用。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590244"/>
            <a:ext cx="1031834" cy="328867"/>
          </a:xfrm>
          <a:prstGeom prst="rect">
            <a:avLst/>
          </a:prstGeom>
        </p:spPr>
      </p:pic>
    </p:spTree>
    <p:extLst>
      <p:ext uri="{BB962C8B-B14F-4D97-AF65-F5344CB8AC3E}">
        <p14:creationId xmlns:p14="http://schemas.microsoft.com/office/powerpoint/2010/main" xmlns="" val="21691007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后人将顾炎武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保天下者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匹夫之贱与有责焉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匹夫有责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。请结合材料及相关知识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谈谈你对这一观点的看法。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顾炎武具有强烈的家国情怀和忧国忧民意识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在顾炎武看来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普通人的命运与国家民族的命运是紧密联系在一起的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匹夫有责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是对我国爱国主义传统的自然引申与合理发展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这一观点具有积极意义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教育后人要勇于担当、爱国奉献。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本题考查探究文本的能力。解答该题的关键在于正确理解并揭示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天下兴亡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匹夫有责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爱国主义的思想内涵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进而揭示这一思想在新时期新背景下的积极意义。解答该题可结合自己的思想实际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论述合理。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37931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把握</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传主观点态度与基本倾向的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三个入手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要评价传主的观点态度与基本倾向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需要先把握传主的观点态度与基本倾向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从对传主生平事迹的叙述中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了解传主的精神品质、思想立场、政治主张或艺术观点等。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从典型意义的事件和最能表达人物个性的细节描写中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把握传主的主要观点和基本倾向。分析评价时要善于从梳理具体事件、场景、细节入手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由表及里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去芜存菁。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从作者的褒贬爱憎入手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体会传主的观点态度。分析评价时抓住文本中的议论评论或概括性的文字。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1587965"/>
            <a:ext cx="1031834" cy="328867"/>
          </a:xfrm>
          <a:prstGeom prst="rect">
            <a:avLst/>
          </a:prstGeom>
        </p:spPr>
      </p:pic>
    </p:spTree>
    <p:extLst>
      <p:ext uri="{BB962C8B-B14F-4D97-AF65-F5344CB8AC3E}">
        <p14:creationId xmlns:p14="http://schemas.microsoft.com/office/powerpoint/2010/main" xmlns="" val="565117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港珠澳大桥岛隧工程智能建造以信息化为基础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运用大数据、云计算及物联网等先进技术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创造具有感知储存能力、学习判断能力的智能设备、智能控制系统等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扩展、延伸工程建设者的感知能力、预测能力、控制能力及作业能力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将机器智能与人类智慧紧密结合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形成人机一体化智能建造系统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使工程建设更为安全。智能建造平台由感知层、网络层、数据层、应用支撑层及应用层组成。感知层是基础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借助卫星等多种技术手段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采集各类数据信息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类似人的眼睛等感官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网络层利用光纤通信网等技术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将感知层采集的各类数据信息传输至数据层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类似人体神经系统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数据层中存储着大量的数据信息资源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借助数据库、云存储等智能存储手段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实现信息资源的有效存储和共享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应用支撑层是运算中心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实现数据融合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最终在应用层形成各种智能控制系统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辅助工程建设者进行决策。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摘编自林鸣等《港珠澳大桥岛隧工程智能建造探索与实践》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67560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朱东润自传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1896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年我出生在江苏泰兴一个失业店员的家庭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早年生活艰苦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所受的教育也存在着一定的波折。</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岁我到梧州担任广西第二中学的外语教师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岁调任南通师范学校教师。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我到武汉大学担任外语讲师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从此我就成为大学教师。那时武汉大学的文学院长是闻一多教授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他看到中文系的教师实在太复杂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总想来一些变动。用近年的说法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这叫作掺沙子。我的命运是作为沙子而到中文系开课的。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a:t>
            </a:r>
            <a:r>
              <a:rPr lang="en-US" altLang="zh-CN" sz="2200">
                <a:solidFill>
                  <a:srgbClr val="000000"/>
                </a:solidFill>
                <a:latin typeface="Times New Roman" panose="02020603050405020304" pitchFamily="18" charset="0"/>
                <a:cs typeface="Times New Roman" panose="02020603050405020304" pitchFamily="18" charset="0"/>
              </a:rPr>
              <a:t>1939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一所内迁的大学的中文系在学年开始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出现了传记研究这一个课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其下注明本年开韩柳文。传记文学也好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韩柳文学也不妨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但是怎么会在传记研究这个总题下面开韩柳文呢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在当时的大学里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出现的怪事不少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可是这一项多少和我的兴趣有关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这就决定了我对于传记文学献身的意图。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1526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《四库全书总目》有传记类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指出《晏子春秋》为传之祖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《孔子三朝记》为记之祖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这是三百年前的看法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现在用不上了。有人说《史记》《汉书》为传记之祖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这个也用不上。《史》《汉》有互见法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对于一个人的评价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常常需要通读全书多卷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才能得其大略。可是在传记文学里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一个传主只有一本书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必须在这本书里把对他的评价全部交代。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是不是古人所作的传、行状、神道碑这一类的作品对于近代传记文学的写作有什么帮助呢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也不尽然。古代文人的这类作品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主要是对于死者的歌颂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对于近代传记文学是没有什么用处的。这些作品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毕竟不是传记文学。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除了史家和文人的作品以外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是不是还有值得提出的呢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这便是所谓别传。别传的名称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可能不是作者的自称而是后人认为有别于正史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。有些简单一些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也可称为传叙。这类作品写得都很生动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没有那些阿谀奉承之辞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而且是信笔直书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对于传主的错误和缺陷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都是全部奉陈。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9719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是不是可以从国外吸收传记文学的写作方法呢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而且有此必要。但是不能没有一个抉择。罗马时代的勃路塔克是最好的了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但是他的时代和我们相去太远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而且他的那部大作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所着重的是相互比较而很少对于传主的刻画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因此我们只能看到一个大略而看不到入情入理的细致的分析。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英国的《约翰逊博士传》是传记文学中的不朽名作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英国人把它推重到极高的地位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这部书的细致是到了一个登峰造极的地位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但是的确也难免有些琐碎。而且由于约翰逊并不处于当时的政治中心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其人也并不能代表英国的一般人物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所以这部作品不是我们必须模仿的范本。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是不是我国已经翻译过来的《维多利亚女王传》可以作为范本呢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应当说是可以。由于作者着墨无多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处处显得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颊上三毫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的风神。可是中国文人相传的做法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正是走的一样的道路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所以无论近代人怎么推崇这部作品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总还不免令人有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穿新鞋走老路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的戒心。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6327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国内外的作品读过一些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也读过法国评论家莫洛亚的传记文学理论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是不是对于传记文学就算有些认识呢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在自己没有动手创作之前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就不能算是认识。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这时是</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中国正在艰苦抗战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我只身独处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住在四川乐山的郊区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每周得进城到学校上课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生活也很艰苦。家乡已经陷落了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妻室儿女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一家八口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正在死亡线上挣扎。我决心把研读的各种传记作为范本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自己也写出一本来。我写谁呢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我考虑了好久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最后决定写明代的张居正。第一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因为他能把一个充满内忧外患的国家拯救出来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为垂亡的明王朝延长了七十年的寿命。第二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因为他不顾个人的安危和世人的唾骂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终于完成历史赋予他的使命。他不是没有缺点的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但是无论他有多大的缺点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他是唯一能够拯救那个时代的人物。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79884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自传和传人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本是性质类似的著述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除了因为作者立场的不同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因而有必要的区别以外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原来没有很大的差异。但是在西洋文学里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常会发生分类的麻烦。我们则传叙二字连用指明同类的文学。同时因为古代的用法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传人曰传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自叙曰叙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这种分别的观念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是一种原有的观念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所以传叙文学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包括叙、传在内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丝毫不感觉牵强。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朱东润《关于传叙文学的几个名词》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朱先生确是有儒家风度的学者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因此他所选择的传主对象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差不多都是关心国计民生的有为之士。他强调关切现实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拯救危亡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尊崇气节与品格。这都是可以理解的。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傅璇琮《理性的思索和情感的倾注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读朱东润先生史传文学随想》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45409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52736"/>
            <a:ext cx="8128000" cy="456124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当年有所大学的中文系开传记研究课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课程内容却是韩愈、柳宗元的古文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朱东润就是因为这件事决心献身传记文学的研究。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我的命运是作为沙子而到中文系开课的</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这样的表述与其说写出了自己过去的经历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不如说反映了朱东润写自传时的心态。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朱东润虽然认可国外的传记文学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但却担心</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穿新鞋走老路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因此拒绝把近代人推崇的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维多利亚女王传</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作为写作范本。</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出于自己的现实关怀来选择传主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是朱东润传记文学创作的一贯原则。有学者总体上对此表示理解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但在态度上略有保留。</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朱东润虽然认为</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传叙文学</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的说法更加科学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但为了避免常会发生的分类麻烦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还是在自传中采用了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传记文学</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的说法</a:t>
            </a:r>
            <a:r>
              <a:rPr lang="zh-CN" altLang="en-US" sz="2200" smtClean="0">
                <a:solidFill>
                  <a:srgbClr val="000000"/>
                </a:solidFill>
                <a:latin typeface="宋体" panose="02010600030101010101" pitchFamily="2" charset="-122"/>
                <a:cs typeface="Times New Roman" panose="02020603050405020304" pitchFamily="18" charset="0"/>
              </a:rPr>
              <a:t>。</a:t>
            </a:r>
            <a:endParaRPr lang="zh-CN" altLang="en-US" sz="2200"/>
          </a:p>
        </p:txBody>
      </p:sp>
      <p:sp>
        <p:nvSpPr>
          <p:cNvPr id="4" name="矩形 3"/>
          <p:cNvSpPr/>
          <p:nvPr/>
        </p:nvSpPr>
        <p:spPr>
          <a:xfrm>
            <a:off x="7308304" y="119675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4257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024440" cy="3342453"/>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就是因为这件事决心献身传记文学的研究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与原文不符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原文是说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可是这一项多少和我的兴趣有关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这就决定了我对于传记文学献身的意图</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可见作者献身传记文学是因为兴趣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而不是因为韩柳古文。</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因此拒绝把近代人推崇的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维多利亚女王传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作为写作范本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错。原文是说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应当说是可以</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总还不免令人有‘穿新鞋走老路’的戒心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E</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为了避免常会发生的分类麻烦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与原文不符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相关链接</a:t>
            </a:r>
            <a:r>
              <a:rPr lang="zh-CN" altLang="en-US" sz="2200">
                <a:solidFill>
                  <a:srgbClr val="000000"/>
                </a:solidFill>
                <a:ea typeface="NEU-BZ-S92"/>
                <a:cs typeface="宋体" panose="02010600030101010101" pitchFamily="2" charset="-122"/>
              </a:rPr>
              <a:t>①</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中是说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在西洋文学里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常会发生分类的麻烦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3625139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朱东润的传记文学观是如何形成的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广泛阅读古今中外的传记作品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如《史记》《汉书》《约翰逊博士传》《维多利亚女王传》等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并比较它们的异同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深入研究传记文学理论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辨析不同概念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如阅读莫洛亚的传记文学理论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分辨史传、别传、自传、传叙文学等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进行传记文学写作实践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如给张居正写传。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本题考查筛选整合文章信息要点的能力。答案主要集中在文章的第四段及之后的内容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包括相关链接</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朱东润先生广泛阅读古今中外的传记文学作品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文中写到了中国古代的《史记》《汉书》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外国的《约翰逊博士传》《维多利亚女王传》等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并分析了这些作品的异同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文章倒数第二段写到他研读莫洛亚的传记文学理论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前面的几段以及相关链接</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也写到他区别辨析几种传体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史传、别传、自传、传叙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在研读各种传记为范本的基础上进行传记文学写作实践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给张居正作传。整合这些信息即可。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286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作为带有学术性质的自传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本文有什么特点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请简要回答。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偏重学术经历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主要写自己的传记文学观及其形成过程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写生平与写学术二者交融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呈现学术背后的家国情怀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行文平易自然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穿插使用口语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就像和老朋友闲谈一样。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本题考查概括文本特点的能力。本文是一篇带有浓厚学术色彩的自传。从全文看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本文有这样几个特点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一是写个人的学术事迹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将自己的传记文学观点的形成以及创作作为行文的重点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二是将生平融入自己的学术生涯中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文章最后一段以及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都体现了朱东润先生在学术中的家国情怀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三是自传文本语言平易自然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给读者一种亲切之感。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98200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鉴赏传记文体特征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从类别入手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明确传记的类别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自传、他传、评传等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分类别具体分析。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从语言入手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自传为第一人称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记叙为主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兼有描写、抒情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语言幽默自然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评传为第三人称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有叙有评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语言或朴素自然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或文采斐然。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从选材组材入手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材料的侧重性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详略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、典型性、组织材料的顺序。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2204864"/>
            <a:ext cx="1031834" cy="328867"/>
          </a:xfrm>
          <a:prstGeom prst="rect">
            <a:avLst/>
          </a:prstGeom>
        </p:spPr>
      </p:pic>
    </p:spTree>
    <p:extLst>
      <p:ext uri="{BB962C8B-B14F-4D97-AF65-F5344CB8AC3E}">
        <p14:creationId xmlns:p14="http://schemas.microsoft.com/office/powerpoint/2010/main" xmlns="" val="4062301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下列对材料三相关内容的梳理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08000" y="1368668"/>
            <a:ext cx="7223026" cy="3724715"/>
          </a:xfrm>
          <a:prstGeom prst="rect">
            <a:avLst/>
          </a:prstGeom>
        </p:spPr>
      </p:pic>
      <p:sp>
        <p:nvSpPr>
          <p:cNvPr id="4" name="矩形 3"/>
          <p:cNvSpPr>
            <a:spLocks noChangeAspect="1"/>
          </p:cNvSpPr>
          <p:nvPr/>
        </p:nvSpPr>
        <p:spPr>
          <a:xfrm>
            <a:off x="508000" y="5126741"/>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信息资源的有效存储和共享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732240" y="90214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2320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朱东润认为传记文学作品应如何刻画和评价传主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你是否同意他的观点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请结合材料说明理由。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应该入情入理地细致刻画传主的个性。如果只重比较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就看不清传主的个性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而要是像《维多利亚女王传》那样就不够细致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像《约翰逊博士传》那样细致则难免琐碎。</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应该信笔直书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全面评价传主的优缺点。要是像有些古代文人的作品那样只是歌颂死者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就不是传记文学。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只有入情入理地细致刻画传主的个性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才能给人深刻的印象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且具有可读性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人无完人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只有全面评价传主的优缺点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才能给读者一个完整的人物形象。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细致刻画个性需要史料支撑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如果史料不足而仍然强调这一点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就会导致不够客观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显得矫揉造作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追求全面评价传主的优缺点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不能有效凸显传主的个性。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42413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本题考查分析探究作者在文中观点态度的能力。朱东润先生在文中认为传记文学应怎样刻画与评价传主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要点信息主要在文章的第六、七、八段。第六段表明传记文学要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信笔直书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对于传主的错误和缺陷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都是全部奉陈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第六、七段表明传记文学要注重对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传主的刻画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入情入理的细致的分析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。对此观点的态度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可同意也可不同意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理由要充分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要能够自圆其说。如同意此观点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就要从朱先生的两个观点入手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分析其好处。全面展示传主的优缺点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让读者全面认识一个真实的人物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入情入理地细致刻画人物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能够加深传主在读者心目中的形象等。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8297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将军赋采薇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回顾多年对日作战的经验教训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认定要取得胜利必须依靠部属努力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而部属的旺盛士气来自他们的爱国热情。他特意抄录民族英雄岳飞的《满江红》和文天祥的《过零丁洋》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激发大家精忠报国的爱国热忱。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为了抗战大业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戴安澜摒弃党派成见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团结爱国人士。《自由报》记者宗祺仁前来采访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与他彻夜讨论时局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探讨国共合作抗日的未来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两人很快成为莫逆之交。这时有人提醒戴安澜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说宗是共产党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须多加提防。他坦然答道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现在是国共合作抗战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何防之有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宗是否共产党我不知道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我只知道他是新闻记者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写过许多真实感人的报道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有卓越的见解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我们正缺少这样的爱国志士。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他还把自己的军事著作交给宗祺仁修改并题词。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03215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太平洋战争爆发后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中国决定派远征军赴缅甸对日作战。当命令到达时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已升任第</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师师长的戴安澜高唱《满江红》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并向官兵宣讲诸葛亮远征的事迹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的精神激励官兵。赴缅途中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他激情满怀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赋《远征》二首以明志。其一云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万里旌旗耀眼开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王师出境岛夷摧。扬鞭遥指花如许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策马奔车走八荒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远征功业迈秦皇。澄清宇宙安黎庶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先挽长弓射夕阳。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5099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入缅不久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日军主力迫近东瓜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军长杜聿明决定集中主力击溃日军。戴安澜立下誓言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此次远征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系唐明以来扬国威之盛举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虽战至一兵一卒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也必死守东瓜。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英军突然撤走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我方援军未至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形势危急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戴安澜决心以身报国。他宣布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本师长立遗嘱在先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如果师长战死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以副师长代之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副师长战死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参谋长代之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以此类推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他给夫人王荷馨写了绝命家书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余此次奉命固守东瓜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因上面大计未定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与后方联络过远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敌人行动又快。现在孤军奋斗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决以全部牺牲报国家养育。为国家战死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事极光荣。所念者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面对日军发动步兵、炮兵和空军联合进攻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狂轰滥炸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施放毒气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戴安澜率部同仇敌忾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顽强战斗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抗击四倍于己的日军长达十余日。中印缅战区美军司令兼中国战区统帅部参谋长史迪威表示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近代立功异域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扬中华声威者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以戴将军为第一人。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日本人战后回忆时也承认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该部队自始至终战斗意志旺盛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虽是敌军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但令人佩服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自司令官饭田中将以下各将官无不赞叹其勇气。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816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东瓜保卫战虽然给予日军沉重打击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但因盟军失利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缅北战局急转直下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腹背受敌的远征军被迫突围。这时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英国要求远征军申请难民身份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以便英国军队收容。戴安澜发誓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我戴某人宁愿与日寇战死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绝不苟且偷生。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于是率部进入缅北野人山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向祖国方向艰难跋涉。就在部队到达离祖国最近的一条公路时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突遭日军伏击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他立即命令分散突围。激战中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戴安澜胸腹中弹。时值缅甸雨季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大雨滂沱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部队既要突破日军堵击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还需忍饥挨饿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穿越荒山密林。</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他们行至缅北茅邦村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戴安澜伤势恶化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以身殉国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岁。弥留之际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参谋长问他下一步的行动路线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这时他已不能说话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手指地图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示意部队从莫洛过瑞丽江向北回国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又让人扶着他面向祖国注视许久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安然而逝。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08907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戴安澜牺牲后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遗体由官兵抬回国内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渡过瑞丽江后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乃将遗体火化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骨灰装入小木箱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以马驮载。这一情景感动了沿途民众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一位老华侨痛心地说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寿材这么小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怎能配得上将军的英名与地位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随即捐出自备的楠木寿材。腾冲县长率全县父老乡亲</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沿街跪迎将军灵车。随后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国民政府追赠戴安澜为陆军中将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美国总统罗斯福追授戴安澜懋绩勋章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国民政府在广西全州举行安葬仪式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中共领袖毛泽东派人送来挽诗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外侮需人御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将军赋采薇。师称机械化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勇夺虎罴威。浴血东瓜守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驱倭棠吉归。沙场竟殒命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壮志也无违。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周恩来、朱德等也敬献挽词、挽联。新中国成立后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中央人民政府追认戴安澜为革命烈士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并以毛泽东主席的名义向遗属颁发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革命牺牲军人家属光荣纪念证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摘编自茅海建主编《国民党抗战殉国将领》等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164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人我之际要看得平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平则不忮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功名之际要看得淡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淡则不求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生死之际要看得破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破则不惧。人能不忮不求不惧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则无往而非乐境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而生气盎然矣。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戴安澜赠部属各官长题词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军人一般以彪悍为荣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但是戴安澜与众不同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他多才多艺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熟读文史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精通琴棋书画。如果不是因为战乱和外敌入侵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他很有可能成为一位儒雅名士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但国家危难却把他的命运引上另外一条路。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戴复东等《我们的父亲戴安澜》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9825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戴安澜自幼对岳飞的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满江红</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、文天祥的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过零丁洋</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等诗篇熟读成诵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常常手自笔录并吟唱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以此激发自己和官兵的爱国热忱。</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在给夫人王荷馨的家书中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戴安澜表明了为国战死的决心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认为这是军人的极大光荣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唯一放心不下的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就是妻子儿女日后的生活。</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面对形势急转直下、腹背受敌的困境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戴安澜坚决不同意要他申请难民身份以便英国军队收容的提议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奋而率部突围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与日寇死战。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戴安澜从缅甸</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马革裹尸还</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的情景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感动了沿途无数民众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有人献出楠木寿材抚慰英灵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也曾出现万人空巷跪迎灵车的盛况。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戴安澜临危受命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率第</a:t>
            </a:r>
            <a:r>
              <a:rPr lang="en-US" altLang="zh-CN" sz="2200">
                <a:solidFill>
                  <a:srgbClr val="000000"/>
                </a:solidFill>
                <a:cs typeface="Times New Roman" panose="02020603050405020304" pitchFamily="18" charset="0"/>
              </a:rPr>
              <a:t>200</a:t>
            </a:r>
            <a:r>
              <a:rPr lang="zh-CN" altLang="en-US" sz="2200">
                <a:solidFill>
                  <a:srgbClr val="000000"/>
                </a:solidFill>
                <a:latin typeface="宋体" panose="02010600030101010101" pitchFamily="2" charset="-122"/>
                <a:cs typeface="Times New Roman" panose="02020603050405020304" pitchFamily="18" charset="0"/>
              </a:rPr>
              <a:t>师官兵驰援缅甸</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固守东瓜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收复棠吉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以浴血沙场、为国捐躯的壮举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谱写了抗日救国的新</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采薇</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p:txBody>
      </p:sp>
      <p:sp>
        <p:nvSpPr>
          <p:cNvPr id="4" name="矩形 3"/>
          <p:cNvSpPr/>
          <p:nvPr/>
        </p:nvSpPr>
        <p:spPr>
          <a:xfrm>
            <a:off x="7236296" y="105273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05871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戴安澜任第</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旅旅长后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特意抄录民族英雄岳飞的《满江红》和文天祥的《过零丁洋》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印发给各级官兵背诵吟唱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自幼</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等诗篇熟读成诵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常常手自笔录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特意抄录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唯一放心不下的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因为戴安澜在信中说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所念者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你们母子今后生活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当更痛苦。望你珍重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并爱护诸儿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侍奉老母。老父在皖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可不必呈闻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可见他所牵挂的并不只是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还有他的父母。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要他申请难民身份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要求远征军申请难民身份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奋而率部突围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与日寇死战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率部进入缅北野人山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向祖国方向艰难跋涉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21344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材料一的社论沉雄庄重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激发读者奋发向上的爱国热情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材料二的报道用确凿事实和翔实数据凸显我国科技实力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唤起读者强烈的自豪感。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武汉长江大桥的建设虽然有苏联专家援助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但在建桥伊始就计划全部工程使用我国自己的材料和人力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从而培养锻炼新中国自己的桥梁建设队伍。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港珠澳大桥拥有世界上最长的总体跨度和海底隧道、进海最深的沉管隧道、最重的隧道对接沉管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以及首创的智能建造平台和深插式钢圆筒快速成岛技术。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综合三个材料可以看出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中国大型桥梁工程建设摆脱了以往的落后面貌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数十年来的中国桥梁建设史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也反映了新中国综合国力的提升。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港珠澳大桥拥有世界上最长的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原文材料二说的是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世界上最长的海底公路沉管隧道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首创的智能建造平台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16442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有人说《自由报》记者宗祺仁是共产党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提醒戴安澜多加提防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他却回答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何防之有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分析戴安澜这样回答的理由。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国难当头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应以民族大义为重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勠力同心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共赴国难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宗的见解卓越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报道真实感人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是少有的爱国志士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作为莫逆之交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只应相互敬重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不能彼此防备。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本题考查筛选并整合文中信息的能力。答题区间在第二段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可以结合戴安澜的话来解答。主要可以分为三个部分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一是戴安澜无党派成见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二是爱惜人才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三是朋友之间应该以诚相待。从这三个方面总结答案。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90960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戴安澜率第</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师赴缅途中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曾赋《远征》二首以明志。诗中涉及哪些历史人物的事迹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又表达了什么志向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第一首借诸葛亮远征平定蛮夷的事迹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说明自己率领的是正义之师、威武之师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表达了荡平敌寇、解民于倒悬的信念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第二首借秦始皇开拓疆土的事迹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表达超越秦皇、弘扬国威的壮志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抒发了澄清宇宙、安抚黎庶的气概。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仔细阅读这两首诗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找出关于人物描写的诗句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诸葛前身今又来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远征功业迈秦皇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这两句诗分别解说了历史人物的事迹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借历史人物来表达自己的情感。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47705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作为著名的抗日爱国将领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戴安澜不仅深受国人爱戴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甚至连敌人也不得不佩服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其中必有内在原因。请结合材料具体分析。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超越党派利益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献身正义事业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血酬壮志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精忠报国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为人平和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不求功名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临危不惧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胸怀坦荡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关爱家人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情真意切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侠骨柔肠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身为军人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熟读文史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精通琴棋书画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兼具文韬武略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英勇善战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指挥若定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治军有方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视死如归。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结合国人的评价和美军与日军的意见进行总结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国人的评价主要位于最后一段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美军的评价位于第四段和最后一段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日军的评价位于第四段。主要立足于舍身报国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扬声威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斗志旺盛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意志坚强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勇气令人赞叹。注意每个答题点都要结合材料。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24925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科学巨人玻尔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第五届索尔维物理学会议在布鲁塞尔召开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激烈的辩论很快就变成了一场爱因斯坦与玻尔之间的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。这场辩论在三年后的第六届索尔维会议上战火再续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玻尔获得胜利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他所代表的哥本哈根学派因此获得了大多数物理学家的认同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他们对量子力学的解释也被奉为正统解释。这次辩论就是著名的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玻尔论战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有人称之为物理学史上的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巅峰对决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9664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爱因斯坦和玻尔这两位科学巨人的背后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是现代物理学的两大基础理论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相对论和量子力学。他们的争论旷日持久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几乎所有理论物理学家都被吸引并参与进来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乐此不疲。尽管两人的科学理论和思想观点始终没能调和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但他们却结下了长达数十年的友谊。玻尔高度评价他与爱因斯坦的学术之争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认为它是自己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许多新思想产生的源泉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。爱因斯坦也称赞说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很少有谁像玻尔那样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对隐秘的事物具有如此敏锐的直觉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同时又兼有如此强有力的批判能力。他是我们时代科学领域伟大的发现者之一。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与爱因斯坦更个性化的独自研究不同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玻尔周围聚集着许多杰出的理论物理学家。他不但有革新的勇气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更是一位伟大的伯乐。他为量子物理学培养和组织了一支创新发展的队伍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。后来的诺贝尔物理学奖获得者玻恩、海森伯、泡利以及狄拉克等都曾是其主要成员。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46758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哥本哈根学派活动的大本营就是哥本哈根理论物理研究所。该所是玻尔在</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a:solidFill>
                  <a:srgbClr val="000000"/>
                </a:solidFill>
                <a:latin typeface="Times New Roman" panose="02020603050405020304" pitchFamily="18" charset="0"/>
                <a:cs typeface="Times New Roman" panose="02020603050405020304" pitchFamily="18" charset="0"/>
              </a:rPr>
              <a:t>1921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年正式成立的。他以著名科学家的身份为研究所作担保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筹集了大量资金。在任所长的</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他以特有的人格魅力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吸引了世界各地的青年才俊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使研究所成为当时全世界最重要、最活跃的量子力学研究中心。这里先后培养了</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多名物理学家。玻尔使这个科学家群体中的每个个体的力量发挥到极致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形成了以集体讨论和自由探索为特征的研究风格。他还经常在此举办非公开的小型年会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邀请各国著名的物理学家出席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启发交流。这里没有论资排辈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只有挑战与争鸣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形成了富有激情和活力、不断进取的学术精神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人们誉之为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这种精神至今仍在科学研究领域受到推崇。量子力学每前进一步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或多或少都与这个学派科学家的合作研究有关。可以说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玻尔领导的哥本哈根学派具备了一个科学学派应有的优秀特质。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1746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希特勒上台后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玻尔以访问德国为名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暗地调查德国科学家的安全情况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然后设法把可能受到迫害的犹太科学家转移到安全地方。他还积极创立和参加丹麦救援组织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尽力帮助逃到哥本哈根的科学家与其他难民。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德国纳粹控制丹麦后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玻尔起初留在国内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与抗敌组织保持密切联系。他一贯的不合作态度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令纳粹非常恼火。</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年玻尔受到纳粹分子的威胁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他冒险出逃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历尽艰险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辗转到达美国。在美期间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为抗击法西斯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他曾参加原子弹的研制工作。在研制过程中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他就考虑到这一研究成果对未来世界的影响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并曾多次接触英美首脑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建议他们及早与苏联达成控制原子武器的协议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玻尔积极倡导和实施国际间的科学合作。</a:t>
            </a:r>
            <a:r>
              <a:rPr lang="en-US" altLang="zh-CN" sz="2200">
                <a:solidFill>
                  <a:srgbClr val="000000"/>
                </a:solidFill>
                <a:latin typeface="Times New Roman" panose="02020603050405020304" pitchFamily="18" charset="0"/>
                <a:cs typeface="Times New Roman" panose="02020603050405020304" pitchFamily="18" charset="0"/>
              </a:rPr>
              <a:t>1957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美国福特基金会将第一届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原子为了和平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奖授予玻尔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以表彰他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在全世界迫切需要的原则上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以友好的精神进行科学探索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在和平利用原子能以满足人类需要方面作出了榜样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摘编自邹丽焱《玻尔传》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5617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a:t>
            </a:r>
            <a:r>
              <a:rPr lang="en-US" altLang="zh-CN" sz="2200">
                <a:solidFill>
                  <a:srgbClr val="000000"/>
                </a:solidFill>
                <a:latin typeface="Times New Roman" panose="02020603050405020304" pitchFamily="18" charset="0"/>
                <a:cs typeface="Times New Roman" panose="02020603050405020304" pitchFamily="18" charset="0"/>
              </a:rPr>
              <a:t>(1885—1962),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丹麦物理学家。在普朗克量子假说和卢瑟福原子行星模型的基础上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1913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年提出氢原子结构和氢光谱的初步理论。稍后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。对量子论和量子力学的建立起了重要作用。</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年又提出互补原理。在原子核反应理论、解释重核裂变现象等方面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也有重要贡献。获</a:t>
            </a:r>
            <a:r>
              <a:rPr lang="en-US" altLang="zh-CN" sz="2200">
                <a:solidFill>
                  <a:srgbClr val="000000"/>
                </a:solidFill>
                <a:latin typeface="Times New Roman" panose="02020603050405020304" pitchFamily="18" charset="0"/>
                <a:cs typeface="Times New Roman" panose="02020603050405020304" pitchFamily="18" charset="0"/>
              </a:rPr>
              <a:t>1922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年诺贝尔物理学奖。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玻尔的老师卢瑟福邀请他赴英国工作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他在回信中说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虽然哥本哈根大学在财力、人员、能力和实验室管理上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都达不到英国的水平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但我立志尽力帮助丹麦发展自己的物理学研究工作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我的职责是在这里尽我的全部力量。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摘自戈革《玻尔集》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3406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爱因斯坦与玻尔在争鸣中惺惺相惜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爱因斯坦高度评价玻尔的贡献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玻尔也感念爱因斯坦的支持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他们之间建立了长久的友谊。</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玻尔以自己创办的研究所为平台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通过邀请各国科学家前来交流学习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使团队的成员能有机会博采众长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不断发展量子力学理论。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玻尔敏锐察觉到纳粹将要对犹太人实施迫害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及时转移了大批犹太科学家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后来还亲自参加了丹麦的抗敌组织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反对纳粹暴行。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玻尔不但有科学家的直觉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也不乏政治家的远见。他预感到核武器的危害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试图尽力说服各大国首脑达成禁止使用核武器的协议。</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玻尔致力于维护世界和平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为科学技术的国际间合作及和平利用原子能作出了卓越贡献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并获得了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原子为了和平</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奖。</a:t>
            </a:r>
            <a:endParaRPr lang="zh-CN" altLang="en-US" sz="2200"/>
          </a:p>
        </p:txBody>
      </p:sp>
      <p:sp>
        <p:nvSpPr>
          <p:cNvPr id="4" name="矩形 3"/>
          <p:cNvSpPr/>
          <p:nvPr/>
        </p:nvSpPr>
        <p:spPr>
          <a:xfrm>
            <a:off x="7236296"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2865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17507"/>
            <a:ext cx="8128000" cy="6528582"/>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爱因斯坦与玻尔在争鸣中惺惺相惜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不够准确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他们确实彼此欣赏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但没有说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在争鸣中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两人的科学理论和思想观点始终没能调和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同时爱因斯坦对玻尔的评价仅仅是对其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敏锐的直觉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强有力的批判能力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而玻尔也仅仅是高度评价他和爱因斯坦的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学术之争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认为是自己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许多新思想产生的源泉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并未明确表明爱因斯坦对他有直接的支持。因此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爱因斯坦高度评价玻尔的贡献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玻尔也感念爱因斯坦的支持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表述不够准确。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敏锐察觉到纳粹将要对犹太人实施迫害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暗地调查德国科学家的安全情况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然后设法把可能受到迫害的犹太科学家转移到安全地方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可见当时德国纳粹已经开始对犹太人尽心迫害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于是玻尔设法把可能受到迫害的科学家转移到安全的地方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文中并未提及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大批犹太科学家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亲自参加了丹麦的抗敌组织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玻尔参加的是救国组织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并非抗敌组织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抗敌组织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保持密切联系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他预感到核武器的危害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与原文表述不符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考虑到这一研究成果对未来世界的影响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试图尽力说服各大国首脑达成禁止使用核武器的协议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接触英美首脑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并建议他们与苏联达成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控制原子武器的协议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70774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为什么说今天的中国桥梁已经成为体现国人自信心的一张名片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港珠澳大桥取得了举世瞩目的成就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被外媒誉为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港珠澳大桥证明当今中国桥梁建设水平已处于世界领先地位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从武汉长江大桥到港珠澳大桥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体现了我国科技实力的增强和不断创新的精神。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题目要求简要分析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主要应该从材料二入手分析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但也不能忽略材料一、三。此题</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答案分三个要点为宜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可从材料二提炼出两点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结合材料一、三提炼出一点。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15341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为什么爱因斯坦和玻尔的论战被称为物理学史上的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巅峰对决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请结合材料简述原因。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从成员上看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论战双方都是当时物理学界的代表人物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从内容上看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辩论涉及现代物理学两大基础理论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相对论和量子力学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从影响上看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辩论带动了整个理论物理学界的学术争鸣。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这是一道局部文意概括的题目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先锁定答题区间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再提取关键词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分条作答。答题区间为第一、二段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尤其是第二段开头两句话。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巅峰对决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是指最高级别之间的较量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这主要从对决双方的身份地位、争论内容以及影响力等角度分析。辩论的双方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爱因斯坦和玻尔都是当时物理学界的巨人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他们的辩论是现代物理学的两大基础理论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相对论和量子力学之间的较量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他们的辩论旷日持久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几乎所有理论物理学家都被吸引并参与进来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点明影响的广泛。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4794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玻尔领导的哥本哈根学派具备了一个科学学派应有的优秀特质。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具体分析哥本哈根学派有哪些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优秀特质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拥有站在学术前沿的核心领导人物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有堪称骨干的科学家群体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创造了独特的学术精神</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79520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本题的答题区间在第四段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段落结构为总分总式。开头的领起句介绍哥本哈根学派的大本营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结论句就是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玻尔领导的哥本哈根学派具备了一个科学学派应有的优秀特质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。对这个学派进行总结概括和评价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中间部分大致可以分为两个层次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第一层从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该所是玻尔在</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最活跃的量子力学研究中心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主要是介绍这个学派大本营的领导人物所具备的人格魅力以及这个研究所在当时世界学术界的地位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这里先后培养了</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都与这个学派科学家的合作研究有关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介绍这个研究中心在玻尔的领导下形成的科学家群体和研究的风格即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。从这些分析中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大致可以概括出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玻尔领导的哥本哈根学派的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优秀特质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主要体现在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团队的领导、骨干成员和团队精神。哥本哈根学派有着独特人格魅力引领学术导向的领导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有异常活跃成就卓著的科学家团队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并且有富有激情与活力、不断进取的学术精神。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09789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玻尔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特有的人格魅力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追求真理。在学术之争中胸怀坦荡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不掺杂个人恩怨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以赤子之心帮助祖国发展物理学研究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慧眼识才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吸引了大批青年科学家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并为他们提供发展的平台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有人道主义关怀精神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积极营救受纳粹迫害的科学家。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50307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解答本题时首先要结合题干要求和对文章的材料的归纳概括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然后结合文中的事例作深入的分析。分析整合文本材料时要立足于玻尔的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从第二段他和爱因斯坦的论战的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巅峰对决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尽管两人的科学理论和思想观点始终没能调和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但他们却结下了长达数十年的友谊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可看出虽然二人在论战中针锋相对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旷日持久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但是无个人恩怨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从中可以看出二人胸怀之坦荡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玻尔周围聚集着许多杰出的理论物理学家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他不但有革新的勇气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更是一位伟大的伯乐。他为量子物理学培养和组织了一支创新发展的队伍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以及第四段玻尔担任哥本哈根理论物理研究所所长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使在这里的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科学家群体中的每个个体的力量发挥到极致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哥本哈根精神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玻尔不仅是一个伟大的科学家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而且善于培养和发现人才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为人才的成长和发展提供了良好的平台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从第五段可以看出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玻尔想方设法营救受纳粹迫害的科学家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充满了人道主义精神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提供的材料可以看出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玻尔立足本国建立哥本哈根学派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尽自己全部力量为祖国培养人才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富有爱国精神。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93651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爱国科学家邓叔群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清华学堂八年苦读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邓叔群于</a:t>
            </a: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年经考试公费留学美国。同时去的同学大多选择学习外交、银行、军事、法律等专业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只有他不听别人劝告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为了解救贫困的中国农民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一心入读康奈尔大学的农林专业。留学期间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目睹同胞受到种族歧视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这激发了他为国争光的民族自尊心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决心在最短的时间内学到最精湛的科学知识。他不仅主科成绩都是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而且荣获了全美最高科学荣誉学会颁发的两枚金钥匙证章。正当他博士论文接近完成时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国内岭南大学急需一位植物病理学教授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导师惠凑推荐了他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但建议他完成论文后再回去。邓叔群却认为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学到先进知识报效祖国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正是自己求学的真正目的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于是当即回国。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5530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在回国后的十年中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为搜集我国第一手真菌资料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他手提竹篮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攀山入林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一样一样地采集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逐一鉴定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定名分类。他先后研究鉴定的真菌种类达一两千种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分隶于数百个属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其中首次发现的新属</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新种</a:t>
            </a:r>
            <a:r>
              <a:rPr lang="en-US" altLang="zh-CN" sz="2200">
                <a:solidFill>
                  <a:srgbClr val="000000"/>
                </a:solidFill>
                <a:latin typeface="Times New Roman" panose="02020603050405020304" pitchFamily="18" charset="0"/>
                <a:cs typeface="Times New Roman" panose="02020603050405020304" pitchFamily="18" charset="0"/>
              </a:rPr>
              <a:t>121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为世界真菌资源宝库增添了新标本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在世界真菌学史上为我国的真菌科学谱写了重要的第一章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向世界宣告了中国有自己的真菌科学。在世界著名真菌分类学家考尔夫教授总结的康奈尔大学</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年来作出突出贡献的</a:t>
            </a:r>
            <a:r>
              <a:rPr lang="en-US" altLang="zh-CN" sz="2200">
                <a:solidFill>
                  <a:srgbClr val="000000"/>
                </a:solidFill>
                <a:latin typeface="Times New Roman" panose="02020603050405020304" pitchFamily="18" charset="0"/>
                <a:cs typeface="Times New Roman" panose="02020603050405020304" pitchFamily="18" charset="0"/>
              </a:rPr>
              <a:t>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位真菌学家中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他是唯一的东方人。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抗战开始不久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为了使自己的研究与国计民生关系更为直接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邓叔群转向了林业研究。他带领助手深入云南、西康、四川一带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勘察森林资源状况。他们冒风雨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顶烈日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忍饥寒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摸清了该地区森林资源的组成、分布、蓄积量及病虫害等情况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绘制了中国的早期林型图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并提出了合理经营、开发和管理原始森林的研究报告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为大后方建设提供了必要的参考。其中森林的材积估算、轮伐期、更新方法、造林方针等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至今仍有参考价值。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56872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邓叔群拒绝就任农林部副部长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而在甘肃省建设厅厅长张心一的支持下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举家奔赴甘肃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开始黄河上游水土保持的研究。经过几年艰苦奋斗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成功创办了洮河林场及三个分场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建立了一整套保证森林更新、营造量大于采伐量的制度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创建了以科学的方法经营和管理森林的新模式。邓叔群认为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水利和林、牧之间具有密切关系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要根治黄河水患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就必须三者并重。为保持黄河上游水土、减轻下游灾害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他提出了森林生态平衡理论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84687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邓叔群当选为中央研究院院士。随后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中央研究院要求全体高级研究人员迁往我国台湾或美国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他不仅自己明确表示决不离开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还动员其他同事共同抵制。他对家人说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别忘了自己是中国人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要为民族富强奋斗终生。我绝不跟腐败的国民党去台湾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也不去美国。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其实在他内心深处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对共产党抱有希望和向往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愿与民族同甘苦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共命运。后来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他早年的学生沈其益受东北解放区领导委托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特地到上海以动员他去东北筹建农学院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他欣然接受邀请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并在半年时间内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带病编写出一整套林科大学的教材纲要。作为沈阳农学院创建总指挥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他辛勤工作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调度有方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快速、高效地完成了建校任务。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06892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邓叔群生活俭朴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不图物质享受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新中国成立后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他把抗日战争前在南京购建的花园洋房捐献给国家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还三次主动提出减薪。抗美援朝时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他将自己的积蓄捐作军用。</a:t>
            </a:r>
            <a:r>
              <a:rPr lang="en-US" altLang="zh-CN" sz="2200">
                <a:solidFill>
                  <a:srgbClr val="000000"/>
                </a:solidFill>
                <a:latin typeface="Times New Roman" panose="02020603050405020304" pitchFamily="18" charset="0"/>
                <a:cs typeface="Times New Roman" panose="02020603050405020304" pitchFamily="18" charset="0"/>
              </a:rPr>
              <a:t>1960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他受林业部委托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举办森林病理学培训班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为各省培训出数十名专业技术骨干。培训结束后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他谢绝巨额酬金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只留一张结业合影作纪念。邓叔群一生的选择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都从人民和祖国的需要出发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他以自己的实际行动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践行着科学报国的理想。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摘编自《中国真菌学先驱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邓叔群院士》</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8400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北京奥运会、残奥会将中国志愿服务活动推向一个新的发展阶段。这批被誉为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的奥运志愿者通过积极参与和真诚奉献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在奥运会的平台上展现、锻炼和成就了自己。奥运会服务经历给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志愿者烙下了深深的印记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奥运志愿服务的实践产生了一种共同的精神素养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志愿者分享的回忆背后所蕴含的价值取向与我国倡导的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等社会主义核心价值观有着较高的契合。他们积极投身奥运这一全球性的体育文化盛典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充满了对国家的热爱和认同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展现出这代人的社会担当和国际视野。因此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奥运志愿服务集体记忆可以作为潜在的精神遗产和志愿遗产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集体记忆的建构将对北京</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冬奥会有所助益。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奥运志愿服务集体记忆与奥运遗产》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45247375"/>
              </p:ext>
            </p:extLst>
          </p:nvPr>
        </p:nvGraphicFramePr>
        <p:xfrm>
          <a:off x="1403648" y="908720"/>
          <a:ext cx="1843828" cy="432048"/>
        </p:xfrm>
        <a:graphic>
          <a:graphicData uri="http://schemas.openxmlformats.org/presentationml/2006/ole">
            <p:oleObj spid="_x0000_s8195" name="文档" r:id="rId3" imgW="1094487" imgH="255287" progId="Word.Document.12">
              <p:embed/>
            </p:oleObj>
          </a:graphicData>
        </a:graphic>
      </p:graphicFrame>
    </p:spTree>
    <p:extLst>
      <p:ext uri="{BB962C8B-B14F-4D97-AF65-F5344CB8AC3E}">
        <p14:creationId xmlns:p14="http://schemas.microsoft.com/office/powerpoint/2010/main" xmlns="" val="590151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a:solidFill>
                  <a:srgbClr val="000000"/>
                </a:solidFill>
                <a:latin typeface="Times New Roman" panose="02020603050405020304" pitchFamily="18" charset="0"/>
                <a:cs typeface="Times New Roman" panose="02020603050405020304" pitchFamily="18" charset="0"/>
              </a:rPr>
              <a:t>(1902—1970),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中国真菌学家。福建福州人。曾任岭南大学、金陵大学、中央大学等校教授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中央研究院研究员。新中国成立后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任沈阳农学院和东北农学院副院长、中科院微生物研究所副所长。中科院学部委员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。主要著作有《中国的高等真菌》《中国的真菌》等。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摘自《辞海》第六版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我自幼被外祖母严氏收养。她教我劳动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晓我勤俭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并以民族英雄岳飞、戚继光、林则徐等人的事迹勉励我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教我做人要坚贞不屈、清正廉洁、光明磊落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这一切促使我从小就立志为中华民族的强盛奋斗终生。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摘自《中国科学院院士自述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39433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024440" cy="492865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因为种族歧视使邓叔群深受伤害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激发了他的民族自尊心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他决心用最短的时间学到最精湛的科学知识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为国争光。</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考虑到岭南大学开学在即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急需一位植物病理学教授</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邓叔群听从导师的建议当即回国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全然不顾自己即将得到的博士学位。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邓叔群采集、鉴定的中国真菌标本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填补了世界真菌研究领域的空白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他本人也因为在真菌学领域的卓越贡献而得到世界同行认可。</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抗战时期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邓叔群与助手开展森林勘察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其研究成果不仅支持了当时的大后方建设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其中不少内容至今仍有参考价值。</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邓叔群基于水利和林、牧并重的思想而提出的森林生态平衡理论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使得黄河上游的水土得以保持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并减轻了下游的水患灾害。</a:t>
            </a:r>
            <a:endParaRPr lang="zh-CN" altLang="en-US" sz="2200"/>
          </a:p>
        </p:txBody>
      </p:sp>
      <p:sp>
        <p:nvSpPr>
          <p:cNvPr id="4" name="矩形 3"/>
          <p:cNvSpPr/>
          <p:nvPr/>
        </p:nvSpPr>
        <p:spPr>
          <a:xfrm>
            <a:off x="7380312" y="119675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495629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留学期间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目睹同胞受到种族歧视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而选项说的是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因为种族歧视使邓叔群深受伤害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改变了受歧视的对象。</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岭南大学开学在即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属无中生有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邓叔群听从导师的建议当即回国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但建议他完成论文后再回去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曲解了文意。</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为保持黄河上游水土、减轻下游灾害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他提出了森林生态平衡理论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保持黄河上游的水土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减轻下游的水患灾害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是邓叔群理论提出的目标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不是最后的结果。而选项的表达为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使得黄河上游的水土得以保持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并减轻了下游的水患灾害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混淆了未然和已然。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20178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邓叔群不愿意去我国台湾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也不去美国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而欣然接受邀请去东北筹建农学院。他这样做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既有现实因素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又有思想基础。请结合材料具体分析。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现实因素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国民党腐败统治的现实使他深感失望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东北解放区领导尊重人才的诚意使他深受感动。思想基础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从小受外祖母影响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以历史上的民族英雄为榜样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不忘自己是中国人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愿意为中华民族的富强奋斗终生。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对于这样的题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考生在文中找到部分相关信息不难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难的是找全信息并且进行合理的概括。答题时一是要注意题干要求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本题要求分析的有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答题时要围绕这两点来筛选信息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二是要注意纵观全文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眼光不能局限于文中一两处语段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凡是和题干要求有关的都要辨识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文中的第五段和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都涉及此题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找准这两部分就不难答题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三是不能照抄原文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要在理解之后进行整合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现实因素中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一方面是深感国民党腐败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另一方面是对共产党抱有希望和向往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四是要结合材料具体分析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参考答案只给出答题要点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但考生在考场答题时还要运用文中具体的材料来进行分析。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69097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在国家需要时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邓叔群是如何主动牺牲个人利益、为国分忧的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因为岭南大学需要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中断学业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提前回国效力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把自家的花园洋房和积蓄捐献给国家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并主动提出减薪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带病编写教材纲要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为筹建沈阳农学院辛勤工作。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本题的解题方法和第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题基本一致。所不同的是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的题目表述为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请结合材料具体分析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请结合材料简要分析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可见本题在分析上可以略简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但是仍然要结合材料。相对而言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本题在筛选和整合上的难度都没有第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虽然信息点在文中更加分散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第一、五、六段都有所涉及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但是较为浅显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考生容易找到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内容也一目了然。文章第一段中写到邓叔群为国家放弃学业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第五段中写到他为筹办农学院带病工作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第六段中写到邓叔群在新中国成立后主动捐出自己的花园洋房和积蓄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这些都是邓叔群牺牲个人利益、为国分忧的具体事例。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82458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作为一位爱国科学家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邓叔群有哪些突出表现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请结合材料谈谈你的理解。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为中国建立了自己的真菌学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在世界学术领域争得一席之地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为改变中国农业的落后面貌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选学农林专业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为国计民生需要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及时调整自己的研究方向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为新中国农林业的发展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努力培养专业人才。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文本并没有指出邓叔群的哪些表现是突出的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考生要在探究文本后提出自己的观点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并且结合文本表达清楚为什么自己认为这些表现是突出的。参考答案只给出了答题要点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所以考生在分析时要注意结合作品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从作品中找到文中观点形成的依据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其次要联系生活实际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指出其意义所在。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06321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11560" y="2060848"/>
            <a:ext cx="7536828" cy="2474779"/>
          </a:xfrm>
          <a:prstGeom prst="rect">
            <a:avLst/>
          </a:prstGeom>
        </p:spPr>
      </p:pic>
    </p:spTree>
    <p:extLst>
      <p:ext uri="{BB962C8B-B14F-4D97-AF65-F5344CB8AC3E}">
        <p14:creationId xmlns:p14="http://schemas.microsoft.com/office/powerpoint/2010/main" xmlns="" val="30585859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侯仁之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城市的知音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二八淞沪抗战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以失败告终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岁的侯仁之在苦闷中彷徨。弟弟侯硕之的一句话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让他下定决心放弃曾想从事的医学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投考历史专业。弟弟的那句话是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只能给个人看病。学历史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可给社会治病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侯仁之考取燕京大学历史专业。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年抗战爆发后北平沦陷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燕京大学成为沟通沦陷区、解放区和大后方的秘密通道。当时正在读研究生的侯仁之承担了将爱国学生送往解放区或大后方的工作。抗战胜利一年后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侯仁之前往英国利物浦大学求学。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侯仁之逐渐接受了历史地理学的理念。他意识到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沿革地理存在明显的局限性。</a:t>
            </a: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侯仁之学成归国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并将历史地理学引入中国。从此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一个新的、科学的历史地理学学科逐步建立起来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侯仁之成为公认的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中国历史地理学第一人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9280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要搞好历史地理学的研究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大量的实地调查必不可少。在张家口考察期间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侯仁之发现一段长城与众不同。深感疑惑的侯仁之回来后立刻查资料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最终确认这是明后期沿着长城开设的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。如今这种贸易已消失在历史中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但却由遗留的建筑记录下来。从此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他的研究兴趣由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而野外考察和考古研究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也成为贯串他学术生涯的重要内容。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侯仁之开始了沙漠研究。当时有人认为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沙漠地区不仅文献资料少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而且调查访问都很困难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难以开展历史地理研究。侯仁之反驳道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必须勇敢打破旧传统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坚决走出小书房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跳出旧书堆。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此后数年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侯仁之多次奔赴西北沙漠进行考察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20377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1964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侯仁之在陕北榆林附近的沙漠中考察统万城。统万城是</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世纪一个少数民族小王朝的都城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已在沙漠中沉寂了千年。经过细致的调查研究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统万城的沙化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是人类不合理活动的结果。那时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人们普遍认为西北沙漠中很多古城被废弃是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大漠流沙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造成的。而侯仁之却证明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肤浅的广为流传的错误观点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人类活动才是造成沙化的主要原因。这直接为后来人们治理沙漠打下了认识基础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侯仁之也因此成为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沙漠历史地理研究的先驱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在这次考察中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侯仁之还纠正了一个普遍的说法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榆林三迁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即榆林因流沙侵袭而被迫三次南迁。侯仁之证实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榆林不仅没有三迁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反而在原址五次扩展。古城榆林终于明晰了自己的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在学术生涯中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侯仁之梳理过脉络的城市有很多。承德、临淄、邯郸、芜湖、敦煌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在侯仁之的慧眼下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一个个城市的前世今生或者得以浮现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或者更加丰满。他对许多城市做了深入的研究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充满着热爱。对他而言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北京有着更重要的意义。侯仁之曾说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是知之愈深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爱之弥坚。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71698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国务院印发的《中长期青年发展规划</a:t>
            </a:r>
            <a:r>
              <a:rPr lang="en-US" altLang="zh-CN" sz="2200">
                <a:solidFill>
                  <a:srgbClr val="000000"/>
                </a:solidFill>
                <a:latin typeface="Times New Roman" panose="02020603050405020304" pitchFamily="18" charset="0"/>
                <a:cs typeface="Times New Roman" panose="02020603050405020304" pitchFamily="18" charset="0"/>
              </a:rPr>
              <a:t>(2016~2025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》强调提升青年志愿服务水平、促进青少年的社会融入和社会参与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中国体育志愿服务事业在冬奥背景下的健全与发展将为青少年社会参与提供实现路径。志愿服务是一种利他行为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是以不求物质回报为前提地为他人、社会团体或某项事业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乃至为整个社会提供援助。近年来学者们逐渐构建了以讨论志愿者行为动机为主的解释范式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比如人们可能因表达个人价值、增强自身意义、增长职业技能和强化人际关系等方面来进行志愿服务。志愿者的参与动机之所以重要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就在于志愿服务不能简单地局限在无私奉献的框架内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志愿服务对于志愿者的自我成长和公民参与社会建设也有重要意义。志愿服务的最终目的是在全体社会成员的心中内化志愿精神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形成一种面对社会、面向人生的个体态度和公民意识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在这种层面上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推动人类发展和促进社会进步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的价值才得以彰显。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摘编自李佳宝等《论冬奥背景下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体育志愿服务与青少年社会参与》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9924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侯仁之在北京定居</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为北京倾注了大量心血。比如有</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多年历史的卢沟桥在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年代还是进京要道。卡车、拖拉机往来穿梭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卢沟桥受损严重。侯仁之对此心急如焚。他写了《保护卢沟桥刻不容缓》一文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发表在《北京日报》上。</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卢沟桥禁止机动车与兽力车通行。如今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经过多次整修的卢沟桥已经得到妥善保护。侯仁之最为人所知的壮举是保护莲花池。正是因为他的积极奔走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原本要建在莲花池上的北京西客站主楼东移了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先有莲花池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后有北京城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北京城的血脉得以保留。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与他的研究相比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这些事还只能算作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。在几十年的学术生涯里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他以历史地理学的眼光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解决了北京城市起源、城址转移、城市发展的特点及其客观规律等关键性问题。可以毫不夸张地说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如果没有侯仁之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人们可能无法充分解读北京的厚重和韵味。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摘编自高毅哲《侯仁之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99394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012415"/>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下列对传记有关内容的分析和概括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本文记述了侯仁之的求学经历、科研历程、丰富的学术成果和深远的社会影响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展现了一位著名的历史地理学家的爱国情怀和学者本色。</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国家兴亡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匹夫有责。抗战期间</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侯仁之身处沦陷区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利用燕京大学学生的身份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将爱国学生输送到解放区或大后方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为抗战做出了巨大贡献。</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在对张家口长城的考察研究中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侯仁之切实认识到野外考察在历史地理学中的重要价值。这次考察使他的研究兴趣由</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历史</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转向了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地理</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侯仁之主张沙漠研究要走出小书房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走进现场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不要依靠旧书堆中的文献资料。他在陕北榆林附近沙漠的考察研究纠正了人们的错误认识。</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侯仁之发现有着</a:t>
            </a:r>
            <a:r>
              <a:rPr lang="en-US" altLang="zh-CN" sz="2200">
                <a:solidFill>
                  <a:srgbClr val="000000"/>
                </a:solidFill>
                <a:cs typeface="Times New Roman" panose="02020603050405020304" pitchFamily="18" charset="0"/>
              </a:rPr>
              <a:t>800</a:t>
            </a:r>
            <a:r>
              <a:rPr lang="zh-CN" altLang="en-US" sz="2200">
                <a:solidFill>
                  <a:srgbClr val="000000"/>
                </a:solidFill>
                <a:latin typeface="宋体" panose="02010600030101010101" pitchFamily="2" charset="-122"/>
                <a:cs typeface="Times New Roman" panose="02020603050405020304" pitchFamily="18" charset="0"/>
              </a:rPr>
              <a:t>多年历史的卢沟桥受损严重</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便强烈呼吁保护卢沟桥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禁止机动车和兽力车通行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最终使卢沟桥得到了妥善保护。</a:t>
            </a:r>
            <a:endParaRPr lang="zh-CN" altLang="en-US" sz="2200"/>
          </a:p>
        </p:txBody>
      </p:sp>
      <p:sp>
        <p:nvSpPr>
          <p:cNvPr id="4" name="矩形 3"/>
          <p:cNvSpPr/>
          <p:nvPr/>
        </p:nvSpPr>
        <p:spPr>
          <a:xfrm>
            <a:off x="7380312" y="69269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79621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利用燕京大学学生的身份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他就是以这个身份来承担工作的。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不要依靠旧书堆中的文献资料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段说跳出旧书堆。</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禁止机动车和兽力车通行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29869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侯仁之被称为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城市的知音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这在文中体现在哪些方面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请结合文本简要分析。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作为一个历史地理学家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侯仁之对北京等城市充满热爱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侯仁之对榆林、承德、北京等许多城市进行了深入的研究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发现了它们被埋没的历史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侯仁之积极参与城市保护工作。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本题主要考查筛选重要信息和概括文本的能力。抓住题干中的关键词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作为文章的题目贯串全文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因此本题的答题区间比较大。结合文本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a:solidFill>
                  <a:srgbClr val="000000"/>
                </a:solidFill>
                <a:latin typeface="NEU-BZ-S92"/>
                <a:cs typeface="宋体" panose="02010600030101010101" pitchFamily="2" charset="-122"/>
              </a:rPr>
              <a:t>⑥⑦⑧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侯仁之对榆林、承德、北京等许多城市进行了深入的研究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发现了它们被埋没的历史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。他对城市充满着热爱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尤其是对北京。从第</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侯仁之积极参与城市保护工作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段可以看出他对北京的热爱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他的研究让人们充分解读北京的厚重和韵味。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19744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段有何作用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交代侯仁之选择历史专业的原因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写出了侯仁之对国家民族命运的关注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使传主形象更加丰满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体现了传记的真实性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为下文介绍侯仁之的学术研究及成就作铺垫。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本题主要考查概括重点段落的内容与作用的能力。答某一段的作用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从内容和结构两个大方面入手。从内容上先概括这段写了传主什么事情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反映了传主哪一方面的人格魅力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然后再答这段对塑造传主形象和揭示主题方面的作用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如有特殊表现手法也可提一下。此段写了侯仁之选择历史专业的原因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突出了侯仁之对国家民族命运的关注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使传主形象丰满。从结构上要答出首段与下文的关系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为下文作铺垫。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24580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鉴赏传记的表达技巧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三入手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从映衬入手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写其他人物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点面结合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从细节入手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细节让传主丰满立体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真实可信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更符合读者的心理需要。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从引用入手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传主方面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更突出精神品质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照应标题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读者方面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更全面了解传主。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2204864"/>
            <a:ext cx="1031834" cy="328867"/>
          </a:xfrm>
          <a:prstGeom prst="rect">
            <a:avLst/>
          </a:prstGeom>
        </p:spPr>
      </p:pic>
    </p:spTree>
    <p:extLst>
      <p:ext uri="{BB962C8B-B14F-4D97-AF65-F5344CB8AC3E}">
        <p14:creationId xmlns:p14="http://schemas.microsoft.com/office/powerpoint/2010/main" xmlns="" val="13327687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请结合全文分析侯仁之取得成就的自身因素主要有哪些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并就其中一个方面联系现实谈谈对你的启示。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对国家民族深沉的爱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富有创新精神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有打破旧传统的勇气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注重实地考察的研究方法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强烈的社会责任感和积极关注现实的精神。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本题主要考查从不同的角度和层面发掘文本所反映的人生价值和时代精神的能力。结合文本分析侯仁之取得成就的自身原因有哪些时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我们可以透过作者交代的信息进行深层次的分析概括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从而得出对国家民族深沉的爱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富有创新精神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有打破旧传统的勇气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注重实地考察的研究方法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进而上升到强烈的社会责任感和积极关注现实的精神这一层面。就其中一方面联系现实谈启示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前提是由文本而发。解答时必须注意限制性条件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围绕限制性的内容指向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联系现实进行分析阐释。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5181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立体</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内引外联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探究传主产生的社会价值和影响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联系社会现实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纵横立体分析。我们要把传主放到他成长的具体环境去加以分析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把传者放在其作传时的历史时代中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通过其对传主材料的取舍、加工、评价、判断去衡量、分析其人。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学会内引外联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出入传记文本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。通读理解传记文本内容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能由此及彼地联想开去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将文章放到当时或当代社会的大背景中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联系相应社会的政治经济状况、主流思想文化、各基层的关注层度等来进行对照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然后实事求是地进行评价和阐释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1988840"/>
            <a:ext cx="1031834" cy="328867"/>
          </a:xfrm>
          <a:prstGeom prst="rect">
            <a:avLst/>
          </a:prstGeom>
        </p:spPr>
      </p:pic>
    </p:spTree>
    <p:extLst>
      <p:ext uri="{BB962C8B-B14F-4D97-AF65-F5344CB8AC3E}">
        <p14:creationId xmlns:p14="http://schemas.microsoft.com/office/powerpoint/2010/main" xmlns="" val="22598745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飞虎将军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陈纳德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世纪三四十年代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中国人民正遭受着日本法西斯的疯狂蹂躏。战争中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从空中给予日本敌机致命打击的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是赫赫有名的美国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其队长则是有着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美称的陈纳德。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中日之战一触即发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增强中国空军作战能力迫在眉睫。当时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陈纳德已经从美国空军退役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在中国担任中央信托局机要顾问的霍勃鲁克非常欣赏他精湛的飞行技术和过人的军事才能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推荐他来华担任国民政府航空委员会顾问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并给他寄去国民政府航空委员会秘书长宋美龄的亲笔邀请信。</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陈纳德来到上海作为期三个月的考察。在上海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陈纳德受到民众的热情欢迎和宋美龄的接见。他在日记中写道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我终于在中国了。希望能在这里为正在争取民族团结和争取新生活的人民效劳。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453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日卢沟桥事变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日本发动全面侵华战争。陈纳德听到消息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当即决定留在中国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表示愿在任何能尽其所能的岗位上服务。他认为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中国对日之战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是美国也将卷入的太平洋之战的序幕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他要为中国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也为自己即将卷入战争的祖国尽一份力量。此后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陈纳德在芷江、昆明等地筹建航校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训练飞行员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悉心传授战斗机飞行技术和作战战术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他多年前的军事理论著作《防御性追击的作用》终于有了用武之地。同时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他着手建立一个全国性的地面空袭警报系统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以便战斗机驾驶员及时拦击敌机。为了增强空军的战斗力</a:t>
            </a:r>
            <a:r>
              <a:rPr lang="en-US" altLang="zh-CN" sz="2200">
                <a:solidFill>
                  <a:srgbClr val="000000"/>
                </a:solidFill>
                <a:latin typeface="Times New Roman" panose="02020603050405020304" pitchFamily="18" charset="0"/>
                <a:cs typeface="Times New Roman" panose="02020603050405020304" pitchFamily="18" charset="0"/>
              </a:rPr>
              <a:t>,1940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陈纳德赴美招募志愿者。虽遭遇了很多挫折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但从未放弃。经过将近一年的艰苦努力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志愿队组建成功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后被编入美国陆军航空队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66316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45553867"/>
              </p:ext>
            </p:extLst>
          </p:nvPr>
        </p:nvGraphicFramePr>
        <p:xfrm>
          <a:off x="473075" y="760413"/>
          <a:ext cx="8197850" cy="5894387"/>
        </p:xfrm>
        <a:graphic>
          <a:graphicData uri="http://schemas.openxmlformats.org/presentationml/2006/ole">
            <p:oleObj spid="_x0000_s11268" name="文档" r:id="rId3" imgW="8544221" imgH="6153098" progId="Word.Document.12">
              <p:embed/>
            </p:oleObj>
          </a:graphicData>
        </a:graphic>
      </p:graphicFrame>
    </p:spTree>
    <p:extLst>
      <p:ext uri="{BB962C8B-B14F-4D97-AF65-F5344CB8AC3E}">
        <p14:creationId xmlns:p14="http://schemas.microsoft.com/office/powerpoint/2010/main" xmlns="" val="54581387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近两年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共享单车成为市民出行的新宠。然而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在共享单车发展正盛的同时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违规停车、私自上锁、丢弃及破坏单车的现象也屡见不鲜。为了规范使用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共享单车公司也尝试采取一些措施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除了运营人员加强维护之外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公司官方平台也会以信用分奖惩的方式来鼓励使用者对违规行为进行举报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以此规范共享单车的使用。随着举报反馈机制的建立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在城市中涌现出一群单车猎人。他们是共享单车的使用者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在业余时间他们也会寻找并拍照举报那些破坏共享单车正常使用秩序的行为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并将违规使用的单车搬到公共区域停放以维护共享秩序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他们将此称为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在自发参与共享单车秩序维护的过程中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单车猎人的这一行为也逐渐体现出在消费社会中使用者自下而上地参与社会治理的特点。作为消费者的单车猎人也逐渐体现出一定的公民意识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他们参与治理并形成网络时代促进共享单车健康发展的新力量。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摘编自许金凤等《卷入的消费者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以摩族猎人为例》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74048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珍珠港事件爆发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太平洋战争全面展开。</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志愿队在昆明和日军进行了第一次正面交锋。日军来犯的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架轰炸机有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架被击落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逃跑的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架中又有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架损于途中。而志愿队的飞机全部安全返航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名驾驶员受轻伤。首战告捷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给饱受日机轰炸的昆明人民以极大的鼓舞。当天晚上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昆明各界人士为志愿队举行了盛大的庆功会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陈纳德深受感动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热泪不禁涌出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报纸头版头条报道战斗经过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称美国志愿队的飞机是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从此成为志愿队的代称。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次日清晨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陈纳德收到驻扎在缅甸仰光的第三中队的报告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说有敌机在附近出没。陈纳德立即复电说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据过去日本人的惯例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侦察机出现区域的地面重要军事目标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将会在次日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最迟不超过三日遭到空袭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务必严加戒备。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果然不出所料</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日军连续空袭仰光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飞虎队第三中队和英国皇家空军迎头痛击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给日军以沉重打击。仰光的连续空战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吸引了全世界的目光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陈纳德也从一个鲜为人知的、退役的美国陆军航空队上尉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成为名扬天下的新闻人物。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58615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飞虎队又在怒江阻截战、桂林保卫战等战役中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取得一个又一个重大胜利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沉重打击了日本法西斯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为中国人民战胜日本侵略者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也为世界反法西斯斗争的胜利作出巨大贡献。陈纳德</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年晋升为准将后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主动向中国政府提出停发津贴。</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年晋升为少将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成为美国著名的《时代》杂志的封面人物。</a:t>
            </a:r>
            <a:r>
              <a:rPr lang="en-US" altLang="zh-CN" sz="2200">
                <a:solidFill>
                  <a:srgbClr val="000000"/>
                </a:solidFill>
                <a:latin typeface="Times New Roman" panose="02020603050405020304" pitchFamily="18" charset="0"/>
                <a:cs typeface="Times New Roman" panose="02020603050405020304" pitchFamily="18" charset="0"/>
              </a:rPr>
              <a:t>1958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年临终前又晋升为中将。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抗日战争中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陈纳德领导的飞虎队和中国人民风雨同舟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生死与共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建立了深厚的友谊。</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年飞虎队解散时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陈纳德受到中国国民政府的最高嘉奖。在中国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陈纳德还收获了爱情</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年和中国记者陈香梅喜结良缘。陈纳德的命运和中国紧密地联系在一起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正如他所说的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我虽然是美国人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但我和中国发生了如此密切的关系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大家共患难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同生死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所以我也算是半个中国人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陈纳德去世后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安葬在美国阿林顿公墓。墓碑正面镌刻着他生前获得的各种奖章和勋章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背面写着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陈纳德将军之墓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七个中文大字。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摘编自赵家业《陈纳德》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44924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美国政府对日本侵华战争持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日本人知道有美国顾问在华帮助中国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要求美国下令让他们离开。美国国务院发布撤回命令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但陈纳德拒不执行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他斩钉截铁地说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日本人离开中国时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我会高高兴兴地离开中国。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百度百科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中国人的友谊最宝贵的表现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莫过于在日军占领区冒着生命危险搭救被追杀的美国飞行员和从那些地区不断地送来情报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为了扩建在成都郊外的飞机跑道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那里一下子就聚集了三十余万民工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三个月就完成了全部工程。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《陈纳德回忆录》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美国发行了纪念陈纳德将军的邮票。当年的飞虎队队员每年军人节都要到华盛顿祭奠他。在中国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重庆要建飞虎队纪念馆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昆明把从城里到机场的一条公路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重新命名为陈纳德路。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《北京青年报》</a:t>
            </a:r>
            <a:r>
              <a:rPr lang="en-US" altLang="zh-CN" sz="2200">
                <a:solidFill>
                  <a:srgbClr val="000000"/>
                </a:solidFill>
                <a:latin typeface="Times New Roman" panose="02020603050405020304" pitchFamily="18" charset="0"/>
                <a:cs typeface="Times New Roman" panose="02020603050405020304" pitchFamily="18" charset="0"/>
              </a:rPr>
              <a:t>2007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91287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在霍勃鲁克的大力推荐下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国民政府航空委员会秘书长宋美龄亲自给陈纳德写去邀请信</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陈纳德接信后当即决定来中国支援抗日。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为扩建成都郊外的飞机跑道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三十多万民工只用三个月就完成全部工程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陈纳德认为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这是中国人民对飞虎队深厚友谊的最宝贵表现。</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陈纳德凭着精湛的飞行技术和卓越的军事才能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为中国抗战立下赫赫战功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自己也从一名退役上尉成为闻名全球的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飞虎将军</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作为一位优秀的战斗机飞行员、令日军闻风丧胆的飞虎队队长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陈纳德曾经登上美国著名的</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时代</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杂志的封面。</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为帮助中国人民抗击日本侵略者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飞虎队在中国浴血奋战</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作出杰出的贡献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因此被国民政府授予最高嘉奖。</a:t>
            </a:r>
            <a:endParaRPr lang="zh-CN" altLang="en-US" sz="2200"/>
          </a:p>
        </p:txBody>
      </p:sp>
      <p:sp>
        <p:nvSpPr>
          <p:cNvPr id="4" name="矩形 3"/>
          <p:cNvSpPr/>
          <p:nvPr/>
        </p:nvSpPr>
        <p:spPr>
          <a:xfrm>
            <a:off x="7380312" y="119675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636121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陈纳德接信后当即决定来中国支援抗日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错。原文讲陈纳德接信后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先来上海考察了三个月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参加抗战是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卢沟桥事变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原文意思是陈纳德认为中国人民最深厚友谊的体现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首先是在日占区搭救美国飞行员和在日占区给飞虎队搜集情报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其次才是三十余万民工用三个月扩建飞机跑道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选项的陈述略为勉强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不全面。</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受到最高嘉奖的是陈纳德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而不是飞虎队。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0915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陈纳德是一位出色的军事家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材料中有哪些体现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中立下赫赫军功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筹建航校训练飞行员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建立地面空袭警报系统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组建飞虎队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给日军以沉重打击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具有出色的军事才能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写有理论著作《防御性追击的作用》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又准确预测美国会卷入战争以及日机袭击仰光的时间。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侧重于考查对文中所用材料的分析、整合能力。回归文本逐段逐层归纳概括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分层分条表述即可。题干中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出色的军事家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是对相关材料进行分析、整合的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凡是文中表现出色军事才能的材料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都可以写入答案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如组建飞虎队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写有著作《防御性追击的作用》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预测日军袭击仰光的时间等。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80821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陈纳德的人格魅力是他至今仍被怀念的一个重要原因。请结合材料简要分析。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强烈的正义感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过人的勇气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七七事变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后立即决定留在中国支援抗战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即使美国国务院发布命令也不撤回。</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意志坚定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百折不挠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克服了重重困难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招募志愿者来华参战。</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真诚正直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善良友爱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主动要求国民政府停发津贴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得到陈香梅的爱情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飞虎队队员每年组织悼念活动。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侧重于考查对传主人格精神的概括、分析能力。这道题概括性强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宜采用两种方法解题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一是利用原文中概括性的语句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可以是作者议论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也可以是人物之间的评价等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二是圈点出原文中的相关事件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从中提炼出陈纳德的人格精神。作答时要注意传主的人格精神是多方面的。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63729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为什么陈纳德说自己是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半个中国人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陈纳德精湛的飞行技术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过人的军事才能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在受聘担任国民政府航空委员会顾问期间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得到了充分施展的机会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率领飞虎队在中国境内进行反法西斯斗争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在中国抗战期间立下了赫赫战功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从一个退休上尉晋升为将军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事业达到辉煌的顶峰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率飞虎队与中国人民协同作战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生死与共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结下深厚的友谊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受到国民政府的最高嘉奖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和中国女子陈香梅产生感情并结为连理。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考查对作品思想意蕴的探究能力。解题要看清题干要求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。本题其实就是要求探究陈纳德在人生事业、功勋业绩、情感友谊等方面与中国的联系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要学会多角度分析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围绕这个点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对文本相关内容进行分析概括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即成答案。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55844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1024"/>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一个不能忘记的人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刘重来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第二次鸦片战争以后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外国商船可在长江各口岸往来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的条款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外国轮船在长江上触目可见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令国人深感屈辱。</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卢作孚邀约友人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集资创办民生实业公司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积极投入以经济实力夺回内河航运权的爱国斗争。公司成立之初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整个家当只有一艘载重量为</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吨的小轮船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卢作孚就定下了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便利人群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富强国家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的公司宗旨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展现了他的强国宏愿。当时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长江上游航运正被外国轮船公司控制着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不多的几家中国轮船公司濒临破产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人弃我取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避实就虚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在从未行驶过轮船的嘉陵江上开辟新航线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并在管理上大胆改革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使公司站稳了脚跟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将航线从嘉陵江发展到了长江。从</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化零为整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逐步壮大实力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先后收购了大批中外轮船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并控制了长江上游航运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36435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不可一世的外国轮船公司挤出了长江上游。经过多年拼搏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崛起于长江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争雄于列强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不仅在长江沿线、中国沿海港口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而且在东南亚、美国、加拿大等地都有分支机构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成为当时中国最大的民营航运企业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卢作孚也被海内外誉为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中国船王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在抗战爆发、国难当头的时刻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他号召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国家的抗战开始了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民生公司应该首先行动起来参加战争。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在他的指挥下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全体员工英勇投入到紧张、艰险的抗战运输中去。</a:t>
            </a:r>
            <a:r>
              <a:rPr lang="en-US" altLang="zh-CN" sz="2200">
                <a:solidFill>
                  <a:srgbClr val="000000"/>
                </a:solidFill>
                <a:latin typeface="Times New Roman" panose="02020603050405020304" pitchFamily="18" charset="0"/>
                <a:cs typeface="Times New Roman" panose="02020603050405020304" pitchFamily="18" charset="0"/>
              </a:rPr>
              <a:t>1938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武汉失守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作为长江咽喉、入川门户的宜昌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聚集了大批难民和从沦陷区运来的大批航空器材、兵器及轻重工业机器设备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亟待撤往大后方。但是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按照当时的实际运力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至少需要一年才能运完。还有</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天就是长江枯水期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日本飞机不断轰炸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日军节节逼近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形势十分危急。在此关键时刻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卢作孚下令采用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三段航行法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除了最重要的军用物资及不宜装卸的大型机器设备直运重庆外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其他物资一律分段运输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使航程缩短了一半或大半。硬是在长江枯水期到来之前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将全部难民和机器设备安全撤离宜昌。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44878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志愿服务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相关内容的理解和分析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集体记忆的建构帮助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志愿者提升了志愿服务的水平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让他们能够更好地融入奥运会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最终成就自己。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B.2008</a:t>
            </a:r>
            <a:r>
              <a:rPr lang="zh-CN" altLang="zh-CN" sz="2200">
                <a:solidFill>
                  <a:srgbClr val="000000"/>
                </a:solidFill>
                <a:latin typeface="Times New Roman" panose="02020603050405020304" pitchFamily="18" charset="0"/>
                <a:cs typeface="Times New Roman" panose="02020603050405020304" pitchFamily="18" charset="0"/>
              </a:rPr>
              <a:t>年北京奥运会志愿服务的经历对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志愿者产生了巨大的影响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他们将这段经历内化为一种志愿精神。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志愿服务不能单纯理解为志愿者只有奉献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其实志愿服务对于志愿者提升个人价值、增长职业技能等会有所帮助。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北京</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cs typeface="Times New Roman" panose="02020603050405020304" pitchFamily="18" charset="0"/>
              </a:rPr>
              <a:t>年冬奥会的志愿服务可以满足一些青少年作为社会成员参与社会建设的愿望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为他们提供实践的平台。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推理出现错误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顺序颠倒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志愿者融入奥运会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而集体记忆的建构会提升志愿服务的水平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25095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卢作孚的另一项重要贡献是北碚乡村建设实验。</a:t>
            </a:r>
            <a:r>
              <a:rPr lang="en-US" altLang="zh-CN" sz="2200">
                <a:solidFill>
                  <a:srgbClr val="000000"/>
                </a:solidFill>
                <a:latin typeface="Times New Roman" panose="02020603050405020304" pitchFamily="18" charset="0"/>
                <a:cs typeface="Times New Roman" panose="02020603050405020304" pitchFamily="18" charset="0"/>
              </a:rPr>
              <a:t>1927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卢作孚被任命为北碚峡防局局长。峡防局本来是一个主要针对盗匪的治安联防机构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但他却借此平台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打破苟安的现局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创造理想的社会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的口号。与民国时期其他乡村建设实验不同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他明确提出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要将这一个国家现代化起来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赶快将这一个乡村现代化起来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他精心设计了北碚的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乡村现代化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蓝图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以嘉陵江三峡为范围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以北碚为中心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要将嘉陵江三峡布置成一个生产的区域、文化的区域、游览的区域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小至乡村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大至国家的经营参考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这个昔日贫穷落后、偏僻闭塞、盗匪横行的小乡镇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终于建设成为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生产发展、文教事业发达、环境优美的重庆市郊重要城镇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。陶行知参观后说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北碚的建设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可谓将来如何建设新中国的缩影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。卢作孚也与晏阳初、梁漱溟一起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民国乡建三杰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5383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相关链接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最好的报酬是求仁得仁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建筑一个公园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便酬报你一个美好的公园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建设一个国家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便酬报你一个完整的国家。这是何等伟大而且可靠的报酬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它可以安慰你的灵魂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可以沉溺你的终身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可以感动无数人心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可以变更一个社会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乃至于社会的风气。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卢作孚《工作的报酬》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乡村建设在消极方面是要减轻人民的苦痛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在积极方面是要增进人民的幸福。造公众福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急公众难。</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我们要做这样的事业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便要准备人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尤其要许多人分工合作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继续不断地去办。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卢作孚《乡村建设的意义》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确立公众的良好秩序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完成一切物质基础的建设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提高人民的生活水准和文化水准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使国家成为一个本身健全的现代国家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尤为吾人必须全力趋赴的积极目的。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卢作孚《论中国战后建设》</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2940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卢作孚先生作为旧中国一位著名的爱国实业家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与张之洞、张謇、范旭东一起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曾被毛泽东同志誉为旧中国实业界四个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胡德平《发扬和借鉴老一辈民族实业家的精神和经验》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86291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52736"/>
            <a:ext cx="8168456" cy="496751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外国轮船公司垄断长江航运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外国商船在长江上横冲直撞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气焰嚣张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这直接促使卢作孚决心创办中国人自己的航运公司。</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为了赶在长江枯水期到来之前将全部难民和机器设备安全撤离宜昌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卢作孚下令一律采用</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三段航行法</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实行分段运输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大大缩短了航程。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由于创办民生实业公司的辉煌成绩和完成抗战时期运输任务的卓越贡献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卢作孚不仅受到时人的称赞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也一直为后人所推重。</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从北碚的建设实验中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卢作孚认识到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乡村建设固然需要人</a:t>
            </a:r>
            <a:r>
              <a:rPr lang="zh-CN" altLang="en-US" sz="2200" smtClean="0">
                <a:solidFill>
                  <a:srgbClr val="000000"/>
                </a:solidFill>
                <a:latin typeface="宋体" panose="02010600030101010101" pitchFamily="2" charset="-122"/>
                <a:cs typeface="Times New Roman" panose="02020603050405020304" pitchFamily="18" charset="0"/>
              </a:rPr>
              <a:t>、财</a:t>
            </a:r>
            <a:r>
              <a:rPr lang="zh-CN" altLang="en-US" sz="2200">
                <a:solidFill>
                  <a:srgbClr val="000000"/>
                </a:solidFill>
                <a:latin typeface="宋体" panose="02010600030101010101" pitchFamily="2" charset="-122"/>
                <a:cs typeface="Times New Roman" panose="02020603050405020304" pitchFamily="18" charset="0"/>
              </a:rPr>
              <a:t>、物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需要实施办法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更需要动员各方面力量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分工合作</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不断努力。</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在卢作孚看来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中国战后建设的首要目标就是减轻人民的痛苦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增进人民的幸福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造公众福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急公众难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并为此身体力行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全力趋赴</a:t>
            </a:r>
            <a:r>
              <a:rPr lang="zh-CN" altLang="en-US" sz="2200" smtClean="0">
                <a:solidFill>
                  <a:srgbClr val="000000"/>
                </a:solidFill>
                <a:latin typeface="宋体" panose="02010600030101010101" pitchFamily="2" charset="-122"/>
                <a:cs typeface="Times New Roman" panose="02020603050405020304" pitchFamily="18" charset="0"/>
              </a:rPr>
              <a:t>。</a:t>
            </a:r>
            <a:endParaRPr lang="zh-CN" altLang="en-US" sz="2200"/>
          </a:p>
        </p:txBody>
      </p:sp>
      <p:sp>
        <p:nvSpPr>
          <p:cNvPr id="4" name="矩形 3"/>
          <p:cNvSpPr/>
          <p:nvPr/>
        </p:nvSpPr>
        <p:spPr>
          <a:xfrm>
            <a:off x="7380312" y="119675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983250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卢作孚创办航运公司的原因是长江上游的航运被国外轮船公司垄断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说外国船只</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横冲直撞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气焰嚣张</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无依据。</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一律采用‘三段航行法’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文中说的是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除了最重要的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其他物资一律分段运输</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E</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中国战后建设</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乡村建设</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此项答案在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相关链接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a:t>
            </a:r>
            <a:r>
              <a:rPr lang="zh-CN" altLang="en-US" sz="2200">
                <a:solidFill>
                  <a:srgbClr val="000000"/>
                </a:solidFill>
                <a:ea typeface="NEU-BZ-S92"/>
                <a:cs typeface="宋体" panose="02010600030101010101" pitchFamily="2" charset="-122"/>
              </a:rPr>
              <a:t>②</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中可找到。</a:t>
            </a:r>
            <a:endParaRPr lang="zh-CN" altLang="en-US" sz="2200"/>
          </a:p>
        </p:txBody>
      </p:sp>
    </p:spTree>
    <p:extLst>
      <p:ext uri="{BB962C8B-B14F-4D97-AF65-F5344CB8AC3E}">
        <p14:creationId xmlns:p14="http://schemas.microsoft.com/office/powerpoint/2010/main" xmlns="" val="34527962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胸怀强国愿望的卢作孚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是如何一步步成为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中国船王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采取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人弃我取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避实就虚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使民生公司的航运业务从嘉陵江扩展到长江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化零为整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逐步控制长江上游航运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在长江沿线、中国沿海港口及海外都建立分支机构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使民生公司成为中国当时最大的民营航运企业。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本题主要考查对文章内容的分析概括能力。解答本题应注意概括卢作孚在管理上大胆改革的措施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信息点集中在第一段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分点概括即可。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4858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卢作孚被认为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民国乡建三杰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之一的原因是什么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精心设计北碚的乡村现代化蓝图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把北碚建成生产发展、文教事业发达、环境优美的重庆市郊重要城镇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以北碚的实验作为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小至乡村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大至国家的经营参考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解答本题应重点概括卢作孚在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北碚乡村建设实验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方面所取得的成就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答案信息点集中在文章的第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分点概括即可。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837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为什么卢作孚被誉为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不能忘记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关心国家前途、民族命运的爱国者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便利人群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富强国家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的强国宏愿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动员民生公司员工英勇抗战。</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脚踏实地、勇于实践的实干家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创办民生实业公司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致力于北碚乡村建设。</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具有现代意识的改革家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认为建设现代国家的基本要求是建立良好秩序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注重基础建设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提高人民文化生活水平。</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目标高远、不懈追求的理想主义者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把实现个人理想与改造社会有机结合起来。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本题主要考查对作品进行综合探究的能力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从不同角度和层面发掘文本所反映的人生价值和时代精神的能力。本题主要是对文本进行全面分析概括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先理清文本结构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再概括出各部分要点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就不会有遗漏。文章先写他对航运事业的贡献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再写他对抗战作出的贡献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最后写他在乡村建设方面的贡献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相关链接部分的补充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起到了揭示其精神品质的作用。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1153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谢希德的诚与真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1949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日新中国成立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正在美国麻省理工学院攻读博士学位的谢希德从亲人的来信中得到这一消息。昂首屹立于世界东方的祖国母亲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像磁石般吸引着这个远在异国他乡的赤子。有人劝告谢希德不要回到当时生活贫困、科研条件差的中国去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她却视祖国的利益高于一切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决心在学习告一段落后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立刻回国参加建设。</a:t>
            </a:r>
            <a:r>
              <a:rPr lang="en-US" altLang="zh-CN" sz="2200">
                <a:solidFill>
                  <a:srgbClr val="000000"/>
                </a:solidFill>
                <a:latin typeface="Times New Roman" panose="02020603050405020304" pitchFamily="18" charset="0"/>
                <a:cs typeface="Times New Roman" panose="02020603050405020304" pitchFamily="18" charset="0"/>
              </a:rPr>
              <a:t>1952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获得博士学位的谢希德回国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在复旦大学任教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并于</a:t>
            </a:r>
            <a:r>
              <a:rPr lang="en-US" altLang="zh-CN" sz="2200">
                <a:solidFill>
                  <a:srgbClr val="000000"/>
                </a:solidFill>
                <a:latin typeface="Times New Roman" panose="02020603050405020304" pitchFamily="18" charset="0"/>
                <a:cs typeface="Times New Roman" panose="02020603050405020304" pitchFamily="18" charset="0"/>
              </a:rPr>
              <a:t>1956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年与北京大学的黄昆教授共同主持开办了我国第一个半导体专门化培训班。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77053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谢希德一直密切关注着国内外物理学研究的动态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努力探索真知。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她开始思索一个奥妙而又实际的问题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怎样使钢材不生锈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是什么起到抗腐蚀的保护层作用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世界上一些国家每年因腐蚀而报废的钢材达上千万吨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中国也面临着同样的问题。怎样才能使我国有限的钢材发挥更大的作用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这就要涉足表面物理。专长在半导体和固体物理研究的谢希德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如果继续从事她的研究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可以说既省力又稳妥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还可以尽快出成果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如果另辟蹊径转入新领域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即使付出艰辛的劳动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五年十载能否取得显著成绩仍是个未知数。然而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她是一个进取心很强的人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表面物理亟待研究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哪怕付出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也要勇闯难关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有所创造。作为学界前辈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她也要借此鼓励年轻人去开拓这个前景广阔的新领域。谢希德率领她的团队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经过认真细致的研究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一点一滴地积累经验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使复旦大学的表面物理研究达到了世界水平。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91431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参加奥运志愿服务形成了集体记忆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其中蕴含的价值取向与社会主义核心价值观的契合度较高。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共享单车公司除了让运营人员加强维护外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还尝试通过信用分奖惩的方式来帮助解决破坏单车等多种问题。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为了推动共享秩序的建立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单车猎人开始寻找并拍照举报违规停放、私自上锁和丢弃单车等不文明的行为。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单车猎人的群体性行为有助于规范共享单车的使用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构建在共享单车公司之外的民间力量参与治理的新格局。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因果颠倒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单车猎人开始寻找并拍照举报违规停放、私自上锁和丢弃单车等不文明的行为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从而推动共享秩序的建立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111206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655883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谢希德担任复旦大学校长。以她的身份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每天上下班都有专车。可是人们时常在校车上看到她的身影。她说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在车上既可以提前处理一些公事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又可以借这个机会与同志们交谈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倾听各种议论。从校内的事到天下事都可以成为车内的话题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其中有牢骚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也不乏独到的见解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特别有意思的是车内总有一两位不愿隐瞒自己观点、也不善于窃窃私语的同志不时发表一通高见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而且获得一些同事的共鸣。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教师对学校的意见和要求得到了反映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学校的决策又通过谢希德的宣传深入人心。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谢希德这样一位日夜为科学事业操劳的学者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业余爱好广泛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喜欢多彩的生活。她酷爱集邮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喜欢欣赏古典音乐和阅读文学作品。生活虽然是丰富的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但一个人却不可能样样喜好、样样精通。有人曾撰文说谢希德爱好和擅长烹饪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其实她对此谈不上内行。为此她特意关照那位作者要实事求是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中国的烹饪大有学问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我还未入门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其实我的手艺远不及我爱人。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30264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谢希德的丈夫、中科院院士曹天钦患重病住院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一位成就极高的科学家变成了比孩子更需要照顾的病人。谢希德接受了这个残酷的现实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尽心履行着妻子的职责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为治愈丈夫的疾病倾注了一腔深情。那几年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谢希德政务缠身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再加上频繁的学术和外事活动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身心都十分劳累。但是不管工作多忙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只要人在上海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她每天都要挤出时间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去医院陪伴丈夫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默默地做着力所能及的一切。她和所有勤劳朴实的中国妇女一样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有着撼人心魄的人间至诚。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13300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谢希德应邀担任新世纪版《十万个为什么》的编委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并修改书中的两篇科学小品。她深知即便是科普文章也不能不讲准确性。谢希德修改文章也像做科学实验一样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不敢有丝毫的马虎。如某作者混淆了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这两个概念。芯片是硅片经过多道程序加工而成的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她特地画了一个简明易懂的示意图供作者参考。另一个地方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作者为求形象生动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指甲大小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来描述一个面积概念。不同人的手指甲可能差别很大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即便是同一个人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大拇指和小拇指的指甲大小也并不相同。谢希德根据实际情况把它改成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一厘米见方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这样较为准确的写法。求真的科学态度对每个人都非常重要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谢希德对此更为看重。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摘编自王增藩《谢希德传》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76147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下列对传记有关内容的分析和概括</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最恰当的两项是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BE</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新中国成立后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有人劝阻谢希德回国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是考虑她事业的发展</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担心国内科研条件差影响她在物理学研究上取得成绩。</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担任校长的谢希德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经常乘校车上下班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使校车成为反映意见、宣传决策的重要窗口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这体现出她为人的平易谦和。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谢希德在钻研科学的同时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业余爱好也很广泛</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但不擅长烹饪</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对此也不感兴趣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所以不希望别人宣传她精于此道。</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谢希德在修改一篇科学小品时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特地为原作增补了一个简明易懂的示意图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以区别</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硅片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芯片</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这两个概念。</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E.</a:t>
            </a:r>
            <a:r>
              <a:rPr lang="zh-CN" altLang="en-US" sz="2200">
                <a:solidFill>
                  <a:srgbClr val="000000"/>
                </a:solidFill>
                <a:latin typeface="宋体" panose="02010600030101010101" pitchFamily="2" charset="-122"/>
                <a:cs typeface="Times New Roman" panose="02020603050405020304" pitchFamily="18" charset="0"/>
              </a:rPr>
              <a:t>本文撷取谢希德人生的若干片断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描写她热爱祖国、献身科学、关爱亲人的事迹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表现了一位杰出女性的伟大人格。</a:t>
            </a:r>
            <a:endParaRPr lang="zh-CN" altLang="en-US" sz="2200"/>
          </a:p>
        </p:txBody>
      </p:sp>
      <p:sp>
        <p:nvSpPr>
          <p:cNvPr id="4" name="矩形 3"/>
          <p:cNvSpPr/>
          <p:nvPr/>
        </p:nvSpPr>
        <p:spPr>
          <a:xfrm>
            <a:off x="7452320"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394711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有人劝阻谢希德回国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原文表述较为简单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不要回到当时生活贫困、科研条件差的中国去。</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项表述为考虑她事业的发展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担心国内科研条件差影响她在物理学研究上取得成绩。表述对错混杂。</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项说谢希德不擅长烹饪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对此也不感兴趣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这与原文不一致。原文只是说她对烹饪谈不上内行而已。</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项说她特地为原作增补了一个简明易懂的示意图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原文表述的是作者将硅片和芯片弄混淆了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为了区分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她特地画了一个简明易懂的示意图供作者参考。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供作者参考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意思不同。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43498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谢希德转而从事自己不熟悉的表面物理研究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有哪些方面的原因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这项研究可以解决钢材腐蚀的问题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节约能源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对国家建设有重要意义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作为科学家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转入科研新领域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作为学术前辈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可以借此鼓励年轻人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开拓科研新领域。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试题要求分析谢希德转向从事表面物理研究的原因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考查了筛选并整合文中信息的能力。第一步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先在文本中找到她转到表面物理研究的段落及相关语句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在第二段。第二步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再从这段文字中寻找有关原因的语句。其原因分散在开头和结尾中。开头提到钢材因腐蚀而报废达上千万吨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这是现实的需要。最后部分提到两条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一是个人的性格因素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她是一个进取心很强的人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二是前辈的带领因素。将这些内容进行整合加工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组织成完整的答案。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69777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谢希德在科学工作中的求真态度体现在哪些地方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密切关注学术动态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努力探索真知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研究过程中认真细致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追求高水平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修改科普文章一丝不苟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注重概念和表达准确无误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不片面追求形象生动。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考查对全文信息的筛选能力、把握文章结构概括中心意思的能力以及综合的能力。求真的态度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出现在全文最后一段。将求真的态度限定在科学工作中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需要对全文内容筛选。在科学工作中的求真态度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主要表现在第二段和末段。第二段通过谢希德转方向研究表面物理及带领团队达到世界水平这两件事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表明她密切关注着国内外物理学研究的动态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努力探索真知的精神。末段通过修改书稿中的两篇科学小品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体现了谢希德担任编委时讲究准确性的性格。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65852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谢希德的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体现在很多方面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方面一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对祖国无限忠诚。</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视祖国的利益高于一切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不计个人得失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毅然回到科研条件差的祖国参加建设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为国家建设需要调整研究方向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转入科研新领域。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方面二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对事业充满热诚。</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作为科学家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锐意创新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勇闯难关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实事求是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一丝不苟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作为大学校长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谦虚做人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不搞特权。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方面三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对亲人至爱至诚。</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不被丈夫身患重病的残酷现实所压倒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为治愈丈夫的疾病倾注深情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不顾自己工作繁忙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尽心尽力地照顾丈夫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具有勤劳朴实的美德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0968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试题要求谈谈对文中体现的谢希德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也就是要求考生从不同角度和层面发掘这种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的人生价值和时代精神。解答要点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一是对文本中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本来含义的理解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二是考生本人具有独特个性色彩的不同的理解。可以有不同的看法、不同的观点和评价。文本中所体现的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对国家的忠诚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对科学的真诚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对行政的坦诚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对名誉的实诚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对家人的至诚等。可以选取其中的一点或几点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发表自己的看法和感受。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3603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,12,25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下笔不觉师造化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宾虹一生绘画艺术的大进展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多发生在他隐居的时期。这并不是纯粹的巧合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无需应酬杂务的宁静生活可以让他深思内省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促使画作和自然风景、隐居生活进一步契合。池阳湖画风之变是一次突变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源自他对江湖水光天色的写生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也来自他蓄积已久的思考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还来自苦涩现实对他心灵的影响。其弟子王伯敏多年后还难忘他老师的教诲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要甘于寂寞。寂寞能安定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定则心静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静则心清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清则心明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明则明白一切事理。作画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墨是黑的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只要眼明心清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便能悟出知白守黑的道理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画便猛进。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81439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单车猎人可以看作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请结合材料分析这一说法的根据。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单车猎人和志愿者的行为都是一种不求物质回报的利他行为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推动人类发展和促进社会进步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二者的行为均属于社会参与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体现了一种公民意识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单车猎人属于单车的消费者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他们是网络时代促进共享单车健康发展的新力量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的行为实际上是帮助公司进行运营的维护。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本题的题干中提到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单车猎人可以看作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这包含三个信息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故此题答案区间在材料二和材料三。首先解答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找到两者的共同点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在材料二中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志愿服务是一种利他行为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推动人类发展和促进社会进步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的价值才得以彰显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也逐渐体现出一定的公民意识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就是共同点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体现在哪方面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那么答题的区间就在材料三中了。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729227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年的一件盛事是教育部在上海举办的第一届全国美术展览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南北国画家都参加。此时在上海美专任教的黄宾虹参加了展出工作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并发表了评介文章《美展国画谈》。文章提倡士大夫的逸品画格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以为不必求悦于人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人不知而不愠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才是真画者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还以为当时沪上流行的一种是细谨、工于涂泽的媚人习气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另一种是自矜才气、沦于放诞的欺人画风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以浮滑为潇洒、以轻软为秀润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真画者反不合时宜。他希望画者能坚持避俗趋雅的操守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力求华滋浑厚的画风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不要因一时俗世弃取而改变。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56486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黄宾虹一向以为书画同源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所以称作画为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。他以为上古时代书画不分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如伏羲画八卦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仓颉造字的一种主要方式就是象形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中国最早的文字中已有横线、纵线、弧线等线条形式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汉以后虽分书画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但仍是道归于一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三代以上笔法可从甲骨、古玉、铜器中求之。他在</a:t>
            </a:r>
            <a:r>
              <a:rPr lang="en-US" altLang="zh-CN" sz="2200">
                <a:solidFill>
                  <a:srgbClr val="000000"/>
                </a:solidFill>
                <a:latin typeface="Times New Roman" panose="02020603050405020304" pitchFamily="18" charset="0"/>
                <a:cs typeface="Times New Roman" panose="02020603050405020304" pitchFamily="18" charset="0"/>
              </a:rPr>
              <a:t>1929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年编辑的《滨虹草堂古印谱》里曾谈到古印上的籀篆文字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点画的肥瘦方圆奇正各不同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有助于绘画笔法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而结构的疏密、参差离合、抑扬顿挫、回环往复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更可见章法布置之妙。所以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他作画时要置备金石拓本在案头。他由古玺印这种上古金石实物、临近原始的艺术形式中悟出笔法要旨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认识到书法、文字、金石、绘画都是同一来源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即来源于自然山水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从而找到回归造化之路。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89143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黄宾虹常提到古代书法家从观察自然中有所领悟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如在雨后看车行泥沼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车轮在泥中转动犹如笔被纸墨所滞却仍圆转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不疾不徐、不粘不脱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由此笔法大进。他也常以自然山水之理来诠释自己的笔法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就是如风吹水动、一波三折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如行云流水、宛转自如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而石有棱角、树有桠杈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则是圆中有方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则如石有阴阳向背、树有交互参差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山有起伏显晦、水有缓急动静。</a:t>
            </a:r>
            <a:r>
              <a:rPr lang="en-US" altLang="zh-CN" sz="2200">
                <a:solidFill>
                  <a:srgbClr val="000000"/>
                </a:solidFill>
                <a:latin typeface="Times New Roman" panose="02020603050405020304" pitchFamily="18" charset="0"/>
                <a:cs typeface="Times New Roman" panose="02020603050405020304" pitchFamily="18" charset="0"/>
              </a:rPr>
              <a:t>1922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年他在给友人陈柱尊的信里说到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自己是以山水作字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而以字来作画。可见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他已将山水自然之理、《说文》六书之法、书法、画法相互打通。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391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现代画家以画为道抑或以画为艺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这种人生态度和价值取向上的对比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在黄宾虹和张大千身上表现得最为明显。张大千一生充满传奇色彩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黄宾虹一生平静淡泊。张大千</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年在上海举办第一次个人画展</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岁就扬名南北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后又去北平办画展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南张北溥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可谓名满天下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而黄宾虹虽较早就有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南黄北齐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但他直至</a:t>
            </a: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年才在上海举办第一次个人画展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这时他已经</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岁了。黄宾虹自来沪上就以鉴赏、鉴别真伪著称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而张大千仿作的石涛画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甚至瞒过了当时的大行家罗振玉、黄宾虹及其老师曾髯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可谓出神入化。还有对画与钱的关系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黄宾虹一生力避卖画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多以画赠友人知己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虽有润笔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与他的名气相比也很低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他一直严守传统士大夫不言阿堵的精神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过着清寂的学人生活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而张大千却有着对金钱的开通看法和潇洒追求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有过极高的润格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也卖商品画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出手阔绰。不同的人生态度最终体现在他们的画中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黄宾虹的画是典型的恪守传统的雅正的士夫画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张大千的画则有趋向民间、时尚的意趣。两人都是一代宗师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只是在境界上和被认可的领域不同而已。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摘编自吴晶《画之大者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46971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下列对传记有关内容的分析和概括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针对当时沪上流行的细谨、涂泽的媚人习气和自矜才气、沦于放诞的欺人画风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黄宾虹推崇细腻、轻软的逸品画格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倡导做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由于我国书法、文字、金石、绘画同源异流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道归于一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要研究中国书法、绘画的笔法意蕴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就只能从上古时期的甲骨、古玉、铜器入手。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书画家常能从观察自然中领悟到艺术的真谛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如由雨后看车行泥沼悟得笔法的疾徐粘脱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由石的阴阳向背、树的交互参差悟出笔法的变化。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张大千有着深厚的艺术修养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模仿的水平也极为高超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以至于他所仿作的石涛画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甚至瞒过了当时的书画大行家罗振玉等人。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本文通过记述黄宾虹博采众长、学习绘画的艰苦历程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描写了他在中国绘画艺术上的理论创见与突出成就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为我们展示了一位艺术家的感人形象。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54868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79285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根据文章第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希望画者能坚持避俗趋雅的操守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力求华滋浑厚的画风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书法、文字、金石、绘画同源异流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道归于一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太绝对了。</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本文重在写黄宾虹学画之道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画风、特色和绘画的主张等。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21499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黄宾虹一生绘画艺术的大进展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多发生在他的隐居时期。这是什么原因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减少应酬杂务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生活清静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便于深思内省和作画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对江湖水光天色的写生使他的画风发生了突变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安定的生活使他眼明心清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能够悟出知白守黑的道理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画艺猛进。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分析原因的试题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要结合原文多角度地思考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特别提醒考生充分利用原文信息作答。组织答案的区间在文章第一段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无需应酬杂务的宁静生活可以让他深思内省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寂寞能安定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定则心静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静则心清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清则心明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96463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黄宾虹作画时为什么要把金石拓本摆在案头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从金石文字的点画结构中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他受到绘画笔法与章法布置方面的启发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从金石拓本认识到书画同源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悟出画艺回归造化的路径。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本题是一道要求分析原因的试题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考生要先在原文的第三段找到题干中的这句话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为什么要把金石拓本摆在案头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。细心的考生会发现原文中这句话之前有一个关键词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三代以上笔法可从甲骨、古玉、铜器中求之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更可见章法布置之妙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正是答案要求的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书法、文字、金石、绘画都是同一来源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即来源于自然山水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从而找到回归造化之路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答案就更为完整了。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0715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尽管黄宾虹和张大千都是一代宗师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但二人的人生态度、对金钱的看法以及艺道旨趣却大相径庭。这给你什么样的启示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恪守传统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甘于清寂淡泊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追寻艺术真谛。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于平静淡泊中求真务实的人生态度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淡泊名利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不言阿堵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保持传统学人本色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避俗趋雅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不为流俗所动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寻求华溢浑厚的画风。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创新与模仿并重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理想与时尚兼顾。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创造与仿作兼顾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对金钱的开通看法和潇洒态度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注重民间时尚意趣。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既恪守传统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又勇于创新。在追求自己理想的过程中享受人生。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守正出新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继承与创新兼顾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怀抱艺术理想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追求名山事业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脚踏实地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享受人生。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不要求面面俱到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只要能就以上任何一种观点或其他观点进行探究即可。根据观点是否明确、论述是否合理、理由是否充分酌情给分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26099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wipe(down)">
                                      <p:cBhvr>
                                        <p:cTn id="2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这道题对答题的范围有较明确的限定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人生态度、对金钱的看法、艺道旨趣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三个方面作答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考生应该选择两位艺术家当中的一个来作答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这样思考点更为集中。解答探究题的惯例是先出示一个观点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然后联系文章内容进行论述。写观点时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考生可以从文中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黄宾虹的画是典型的恪守传统的雅正的士夫画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张大千的画则有趋向民间、时尚的意趣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然后根据题干要求的三个方面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联系原文论述即可。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88543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,7~9,10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苗族的刺绣。其历史可以追溯到楚绣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与湘绣、汉绣同流而异源。古代苗族妇女养蚕主要是为了获得制作刺绣使用的丝线。苗绣主要用于装饰衣服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也用在裤脚和鞋面。在衣服上以栏杆形式围在肩膀和袖口。黔东南苗族的盛装刺绣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衣饰部位不是栏杆形式。苗绣针法有平绣、辫绣、结绣、缠绣、绉绣、贴花、抽花、打子、堆花等十几种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其中辫绣、结绣是苗绣中特有。辫绣是先将</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根或</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根同色丝线编成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辫子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然后再回旋缀于底布成花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男性之衣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的盛装中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绣品风格粗犷凝重。结绣则将丝线在针头挽数结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然后抽针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如此反复插满成花。苗绣图案多是鸟、鱼、花、果子。在盛装的大型图案中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出现庞大、凶猛的动物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如龙、大象、狮子等。龙在苗绣中有虫龙、水龙、牛龙等形态。黔东南苗绣图案中的蝴蝶多被解释为与神话传说中的图腾有关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01240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报告、科普文章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,18~20,12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天津的开合桥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茅以升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开合桥就是可开可合的桥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合时桥上走车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开时桥下行船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一开一合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水陆两便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是一种很经济的桥梁结构。但在我国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这种桥造得很少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几乎全国的开合桥都集中在天津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这不能不算是天津的一种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。南运河上有金华桥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子牙河上有西河桥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海河上有金钢桥、金汤桥、解放桥。这些都是开合桥。为什么天津有这样多的开合桥呢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56691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对陆上交通说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过河有桥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当然是再好没有了。但是河上要行船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不但航道受限制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而且船有一定高度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如果桥的高度不变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水涨船高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就可能过不了桥。要保证船能过桥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就要在桥下预留一个最小限度的空间高度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虽在大水时期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仍然能让最高的船通行无阻。这个最小限度的空间高度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要等于河上航行的船的可能最大高度。根据河流在洪水时期的水位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就定出桥面高出两岸的高度。如果河水涨落差距特别大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如同天津的河流一样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这桥面的高度就很惊人了。桥面一高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就要在桥面和地面之间造一座有坡度的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。引桥不仅增加了桥梁的造价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而且对两旁的房屋建筑非常不利。这在城市规划上成了不易解决的问题。这便是水陆交通之间的一个矛盾。为了陆上交通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就要有正桥过河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而正桥就妨碍了水上交通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为了水上交通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就要有两岸的引桥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而引桥又妨碍了陆上交通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因为上引桥的车辆有的是要绕道而行的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而引桥两旁的房屋也是不易相互往来的。在都市里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除非长度有限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影响不大的以外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引桥总是一种障碍物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应当设法消除。开合桥就是消除引桥的一种桥梁结构。天津开合桥多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53222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开合桥的种类很多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平旋桥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把两孔桥联在一起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在两孔之间的桥墩上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安装机器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使这两孔桥围绕这桥墩在水面上旋转九十度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与桥的原来位置垂直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让出两孔航道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上下无阻地好过船。一种是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升降桥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在一孔桥的两边桥墩上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各立塔架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安装机器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使这一孔桥能在塔架间升降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就像电梯一样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桥孔升高时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下面就可以过船了。一种是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吊旋桥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把一孔桥分为两叶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每叶以桥墩支座为中心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用机器转动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使其临空一头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逐渐吊起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高离水面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这样两叶同时展开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就可让出中间航道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以便行船。一种是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推移桥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把一孔桥用机器沿着水平面拖动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好像拉抽屉一样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以便让出河道行船。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开合桥桥面不必高出地面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不用引桥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但开时不能走车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合时不能通船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水陆交通不可同时进行。特别是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桥在开合的过程中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既非全开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又非全合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于是在这一段时间里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水陆都不能通行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这在运输繁忙的都市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如何能容许呢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在桥梁史上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开合桥虽曾风行一时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但在近数十年来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就日益减少了。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18588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开合桥怎样才能更好地服务呢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有几种改进的可能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一是将桥身减轻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改用新材料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使它容易开动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二是强化桥上的机器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大大缩减开桥合桥的时间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三是利用电子仪器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使桥的开合自动化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以期达到每次开桥时间不超过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如同十字道口的错车时间一样。这些都不是幻想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也许在不久的将来就会实现。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9651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引桥是建造在河的两岸有一定坡度的桥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其作用是引导车辆驶上正桥。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在设计引桥时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需要综合考虑空间高度、桥梁造价、城市规划等因素。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引桥方便了水上交通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但会妨碍陆上交通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因为上引桥的车辆必须绕道。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在都市里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长度过长、影响太大的引桥是一种障碍物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应该设法消除。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上引桥的车辆必须绕道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上引桥的车辆有的是要绕道而行的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。其他三项都是根据第二段相关内容进行的整合与推断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93656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开合桥成为天津的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与天津河流水位涨落差距特别大密切相关。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正桥桥面高出两岸的高度等于河流平时的水位加上桥的净空。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除平旋桥之外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升降桥、吊旋桥、推移桥这三种都属于一孔桥。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改进开合桥的关键是尽可能缩减桥的开合时间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提高通行效率。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高度等于河流平时的水位加上桥的净空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根据河流在洪水时期的水位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项是对第一、二段的相关内容整合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项是对第三段内容的概括</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项是对最后一段内容的概括。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130233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480976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概括开合桥的优缺点。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一开一合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水陆两便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无需引桥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经济实用。缺点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开时不能走车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合时不能通船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开合过程中水陆交通都停顿。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设问很明确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难在优点、缺点是分散在文章中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需要整合。答案要简洁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要言之有理。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9621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,7~9,10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我很高兴发现一群和我一样喜欢自然的孩子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但聊着聊着就发现他们中有一半人最喜欢的是在自然里骑车。有个男孩说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我和爸爸在沙漠里骑车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基本上都不走大路。我爸爸和越野车们赛车。他说就算走大路去沙漠也很好玩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因为还是可以看到动物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而且和汽车比赛很有趣。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还有个男孩说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月都去犹他州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我妈妈的朋友有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辆全地形车。我们骑着好玩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但最主要是晚上看鹿啊臭鼬啊之类的动物。你要是把鱼的内脏丢在外面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晚上出去就能看到</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头黑熊。太好玩了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第三个男孩说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我们每周末都去沙漠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他们那儿有比赛。有个小山没人去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因为上面都是石头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所以我们把它改造了一下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上山后可以跳下去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我们在那儿看到蛇洞和蛇了。热的时候我们就出去找蜥蜴。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还有一个女孩天真地补充说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我爸爸有辆四轮驱动的卡车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我们去沙漠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不去自然之类的地方。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摘编自理查德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洛夫著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郝冰等译《林间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最后的小孩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拯救自然缺失症儿童》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26214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13837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167955" y="1407318"/>
            <a:ext cx="6309692" cy="2935525"/>
          </a:xfrm>
          <a:prstGeom prst="rect">
            <a:avLst/>
          </a:prstGeom>
        </p:spPr>
      </p:pic>
      <p:sp>
        <p:nvSpPr>
          <p:cNvPr id="4" name="矩形 3"/>
          <p:cNvSpPr>
            <a:spLocks noChangeAspect="1"/>
          </p:cNvSpPr>
          <p:nvPr/>
        </p:nvSpPr>
        <p:spPr>
          <a:xfrm>
            <a:off x="508000" y="4342843"/>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自然教育受众群体特征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资料来源于刘正源等著《中国自然教育行业发展现状》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指机构一类的特殊群体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如政府机构等。　自然教育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指以有吸引力的方式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让人们在自然中体验、学习关于自然的知识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建立与自然的联结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树立生态的世界观。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744667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去爱非人类的生物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其实并不太困难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只要多了解它们就不难办到。这种能力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甚至是这种倾向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可能都是人类的本能之一。这种现象被称为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亲生命性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是一种与生俱来、特别关注生命以及类似的生命形式的倾向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有时甚至会想与它们进行情感交流。人类能够很敏锐地分辨出生命与无生命。我们认为其他生物是新奇、多样的。未知的生物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不论生活在深海、原始林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还是遥远的深山中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都会令我们觉得兴奋。其他星球上可能有生物的想法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也总是吸引着我们。恐龙更是人们心目中生物多样性消失的象征。在美国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参观动物园的人数要超过职业运动比赛的观众数。而在华盛顿的国家动物园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最受欢迎的是昆虫馆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因为这儿展示的物种最新奇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样式也最多。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摘编自爱德华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威尔逊著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杨玉龄译《生命的未来》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46812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苗绣一般先在绣布上绘或贴上图案。黔东南苗族妇女不直接在衣物上刺绣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而是先制成与装饰部位大小相同的绣件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再缀到衣物上相关部位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这样一方面便于操作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也便于单独取下来保护或替换。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摘编自《中国少数民族文化大辞典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西南地区卷》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54854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与亲生命性相对的是生物恐惧症。和亲生命性一样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这些生物恐惧症也是通过学习而获得的。恐惧的强度会因个人的遗传与经历差异而有所不同。最轻微的症状只是稍微厌恶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或感觉不安。但严重的案例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可能就是标准的临床恐惧症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激发交感神经系统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造成恐慌、恶心以及冒冷汗。这种根植于天性里的生物恐惧感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随时准备为危险源所激发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而危险源就是人类进化过程中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在自然界中所遭遇到的危险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包括高度、密闭空间、湍急的水流、蛇、狼、老鼠、蝙蝠、蜘蛛以及鲜血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却不包括刀子、磨损的电线、汽车以及枪支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虽然它们比起古代的危险源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更具杀伤力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但在进化历史上还是太过近代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不足以形成可遗传的天性。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来源同材料三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46993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亲生命性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生物恐惧症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的相关理解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人类生来就可能有对生物的爱和恐惧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天生就能与自然界的生物进行感情交流。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人类生来就有对生物的爱和恐惧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随时都会因自然危险源而激发生物恐惧症。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人类对生物的恐惧是与生俱来的本能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我们的遗传基因里便具有对生物爱的反应能力。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人类对生物的爱可能是与生俱来的本能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我们对生物恐惧的反应是通过学习而获得的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03648" y="162880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62396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此题考查理解文中重要概念的含义的能力。根据材料三中的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甚至是这种倾向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可能都是人类的本能之一。这种现象被称为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亲生命性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材料四中的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这些生物恐惧症也是通过学习而获得的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亲生命性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可能是人类的本能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生物恐惧症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是后天学习所得。由此判断出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人类生来就可能有对生物的爱和恐惧</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人类生来就有对生物的爱和恐惧</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人类对生物的恐惧是与生俱来的本能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都是错误的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项的理解符合原文的意思。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82914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下列对材料相关内容的理解和分析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喜欢自然的孩子中有一半喜欢在自然里骑车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这种自然体验符合儿童天性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有利于他们形成亲近自然、热爱生命的意识。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从当前我国自然教育的受众群体特征看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值得注意的是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政府和公司占比较小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二者是自然教育行业很大的潜在市场。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在美国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去动物园参观的游客比去体育场馆看职业运动比赛的观众多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这一事实是人类</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亲生命性</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的证据之一。</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人对高度、密闭空间、湍急水流的恐惧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跟他具备的知识有关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也可能跟他的经历有关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还可能跟人类基因有关。</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此题考查归纳内容要点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概括中心意思的能力。</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有一半喜欢在自然里骑车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材料一中说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发现一群和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一样喜欢自然的孩子中有一半最喜欢在自然里骑车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一群</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喜欢自然的孩子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不是所有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选项偷换概念。</a:t>
            </a:r>
            <a:endParaRPr lang="zh-CN" altLang="en-US" sz="2200"/>
          </a:p>
        </p:txBody>
      </p:sp>
      <p:sp>
        <p:nvSpPr>
          <p:cNvPr id="4" name="矩形 3"/>
          <p:cNvSpPr/>
          <p:nvPr/>
        </p:nvSpPr>
        <p:spPr>
          <a:xfrm>
            <a:off x="7380312"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51788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概括出重视自然教育必要性的事实和理论依据。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事实依据</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理论依据</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没有接受完整的自然教育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会在自然活动中妨害生物。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自然教育主要集中在儿童和亲子方面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受众群体单一。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人类具有与生俱来的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亲生命性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也有根植于天性里的生物恐惧感。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自然教育能够引导人们热爱自然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正确应对自然界的危险。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此题考查筛选并整合文中信息的能力。材料一是对一群喜欢自然的孩子的调查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自然教育受众群体特征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的调查表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这两则材料是重视自然教育必要性的事实依据。材料三和材料四对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亲生命性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生物恐惧症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是重视自然教育必要性的理论依据。然后用简明的文字概括出要点即可。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13568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wipe(down)">
                                      <p:cBhvr>
                                        <p:cTn id="13" dur="500"/>
                                        <p:tgtEl>
                                          <p:spTgt spid="2">
                                            <p:txEl>
                                              <p:pRg st="5" end="5"/>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wipe(down)">
                                      <p:cBhvr>
                                        <p:cTn id="16" dur="500"/>
                                        <p:tgtEl>
                                          <p:spTgt spid="2">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animEffect transition="in" filter="wipe(down)">
                                      <p:cBhvr>
                                        <p:cTn id="2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,1~7,23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科学技术的巨大进步推动了人工智能的迅猛发展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人工智能成了全球产业界、学术界的高频词。有研究者将人工智能定义为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对一种通过计算机实现人脑思维结果</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能从环境中获取感知并执行行动的智能体的描述和构建。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人工智能并不是新鲜事物。</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就已出现在这个世界上。</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英国数学家阿兰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麦席森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图灵从模拟人类思考和证明的过程入手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提出利用机器执行逻辑代码来模拟人类的各种计算和逻辑思维过程的设想。</a:t>
            </a:r>
            <a:r>
              <a:rPr lang="en-US" altLang="zh-CN" sz="2200">
                <a:solidFill>
                  <a:srgbClr val="000000"/>
                </a:solidFill>
                <a:latin typeface="Times New Roman" panose="02020603050405020304" pitchFamily="18" charset="0"/>
                <a:cs typeface="Times New Roman" panose="02020603050405020304" pitchFamily="18" charset="0"/>
              </a:rPr>
              <a:t>1950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他发表了《计算机器与智能》一文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提出了判断机器是否具有智能的标准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是指一台机器如果能在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分钟内回答由人类测试者提出的一系列问题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的回答让测试者误认为是人类所答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那么就可以认为这台机器具有智能。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12611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pPr>
            <a:r>
              <a:rPr lang="en-US" altLang="zh-CN" sz="2200">
                <a:solidFill>
                  <a:srgbClr val="000000"/>
                </a:solidFill>
                <a:latin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美国哲学家约翰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希尔勒教授用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中文房间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的思维实验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的不同思考。一个不懂中文只会说英语的人被关在一个封闭房间里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他只有铅笔、纸张和一大本指导手册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不时会有画着陌生符号的纸张被递进来。被测试者只能通过阅读指导手册找寻对应指令来分析这些符号。之后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他向屋外的人交出一份同样写满符号的答卷。被测试者全程都不知道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其实这些纸上用来记录问题和答案的符号是中文。他完全不懂中文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但他的回答是完全正确的。上述过程中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被测试者代表计算机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他所经历的也正是计算机的工作内容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即遵循规则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操控符号。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中文房间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实验说明看起来完全智能的计算机程序其实根本不理解自身处理的各种信息。希尔勒认为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如果机器有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就意味着它具有理解能力。既然机器没有理解能力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那么所谓的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让机器拥有人类智能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的说法就</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790995781"/>
              </p:ext>
            </p:extLst>
          </p:nvPr>
        </p:nvGraphicFramePr>
        <p:xfrm>
          <a:off x="35496" y="6021288"/>
          <a:ext cx="8128000" cy="457347"/>
        </p:xfrm>
        <a:graphic>
          <a:graphicData uri="http://schemas.openxmlformats.org/presentationml/2006/ole">
            <p:oleObj spid="_x0000_s34819" name="文档" r:id="rId3" imgW="3837004" imgH="216344" progId="Word.Document.12">
              <p:embed/>
            </p:oleObj>
          </a:graphicData>
        </a:graphic>
      </p:graphicFrame>
    </p:spTree>
    <p:extLst>
      <p:ext uri="{BB962C8B-B14F-4D97-AF65-F5344CB8AC3E}">
        <p14:creationId xmlns:p14="http://schemas.microsoft.com/office/powerpoint/2010/main" xmlns="" val="3804915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在人工智能研究领域中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不同学派的科学家对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何为智能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的理解不尽相同。符号主义学派认为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的实质就是具体问题的求解能力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他们会为所设想的智能机器规划好不同的问题求解路径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运用形式推理和数理逻辑的方法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让计算机模仿人类思维进行决策和推理。联结主义学派认为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的实质就是非智能部件相互作用的产物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在他们眼里人类也是一种机器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其智能来源于许多非智能但半自主的组成大脑的物质间的相互作用。他们研究大脑的结构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让计算机去模仿人类的大脑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并且用某种数学模型去重建一个简化的神经元网络。行为主义学派认为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的实质是机器和人类的行为相似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研究人工智能应该研究人类感知和行动的本能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而不是高级的逻辑推理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不解决基本问题就无法实现复杂的思维模拟。因而他们让计算机模仿人的行为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建立人工智能系统。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时至今日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研究者们对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的理解仍未形成共识。但是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何为智能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这个核心问题的不断思考和解答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推动了人工智能技术在不同层面的发展。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取材于谭营等人的文章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60261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下列对材料一第一段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定义的理解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人工智能是对一种智能体的描述和构建。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人工智能是能感知行动的智能体。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人工智能是计算机对环境的描述和构建。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人工智能是对计算机思维的实现。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本题考查理解文中重要概念的含义的能力。画线句的主要信息是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对一种智能体的描述和构建。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的本质特征。据此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可判定</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213285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094269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数学家图灵提出了用机器来模拟人类行为的设想。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图灵测试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提出了机器是否具有智能的判断标准。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中文房间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实验是为了证明计算机无法理解中文。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图灵和希尔勒全都认为计算机是可以拥有智能的。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本题考查筛选并整合文中的信息的能力。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英国数学家阿兰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麦席森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提出利用机器执行逻辑代码来模拟人类的各种计算和逻辑思维过程的设想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提出了用机器来模拟人类行为的设想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将选项信息与第三段比对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可以看出美国哲学家约翰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希尔勒教授用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中文房间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的思维实验证明了本段结尾一句话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让机器拥有人类智能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的说法就是无稽之谈了。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从第二段可以推断出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英国数学家阿兰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麦席森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图灵想证实机器具有智能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从第三段可以推断出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美国哲学家约翰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希尔勒教授认为机器没有理解能力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因此机器无法拥有人类智能。用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364088"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259773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苗绣是苗族人的文化读本。从启蒙开始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苗族人就可以从苗绣里学习生活常识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认识草木动物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学习纺线耕田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了解节日习俗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解读神话、宇宙天体等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无所不可。乍一看这本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罗列的事物真不少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率性随意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但如果仔细阅读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你便会发现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它所表现的内容也都是经过了严格选择的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而且不乏思想深度。苗族先人把祖祖辈辈获得的人生智慧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都隐藏在一个个生动鲜活的苗绣故事中。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苗绣一直无声无息深藏不露</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世纪后半叶才逐渐被发现。有趣的是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它被发现的时间与读图时代几乎同步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苗绣本身的艺术特质和读图时代的美学趣味显然不谋而合。神秘的气息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独特的想象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呆萌的造型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饱满的情感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让我们惊叹相见恨晚。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摘编自解如光《十指春风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一绣千年》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40753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35816992"/>
              </p:ext>
            </p:extLst>
          </p:nvPr>
        </p:nvGraphicFramePr>
        <p:xfrm>
          <a:off x="611560" y="871156"/>
          <a:ext cx="8128000" cy="457347"/>
        </p:xfrm>
        <a:graphic>
          <a:graphicData uri="http://schemas.openxmlformats.org/presentationml/2006/ole">
            <p:oleObj spid="_x0000_s35843" name="文档" r:id="rId3" imgW="3837004" imgH="216344" progId="Word.Document.12">
              <p:embed/>
            </p:oleObj>
          </a:graphicData>
        </a:graphic>
      </p:graphicFrame>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符号主义学派认为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表现为解决具体问题的思维能力。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联结主义学派和符号主义学派都认为应研究人类大脑的结构。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行为主义学派主张应把人类感知和行动的本能作为研究的内容。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三个学派对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因而他们的研究思路也不同。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本题考查分析文中的观点态度的能力。相关信息在原文第四段。联结主义学派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研究大脑的结构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让计算机去模仿人类的大脑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并且用某种数学模型去重建一个简化的神经元网络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。而符号主义学派认为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的实质就是具体问题的求解能力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运用形式推理和数理逻辑的方法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让计算机模仿人类思维进行决策和推理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符号主义学派并没有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认为应研究人类大脑的结构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00192" y="86275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596472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谷歌</a:t>
            </a:r>
            <a:r>
              <a:rPr lang="en-US" altLang="zh-CN" sz="2200">
                <a:solidFill>
                  <a:srgbClr val="000000"/>
                </a:solidFill>
                <a:latin typeface="Times New Roman" panose="02020603050405020304" pitchFamily="18" charset="0"/>
                <a:cs typeface="Times New Roman" panose="02020603050405020304" pitchFamily="18" charset="0"/>
              </a:rPr>
              <a:t>Duplex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人工智能语音技术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图灵测试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。这个消息进一步引发了人们对于人工智能的思考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当机器越来越像人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我们应该怎样做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在人工智能的开发过程中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设计者会遇到伦理问题的挑战。比如著名的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隧道问题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一辆自动驾驶的汽车在通过黑暗的隧道时前方突然出现一个小孩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面对撞向隧道还是撞向行人这种进退维谷的突发情况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自动驾驶汽车会怎么做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自动驾驶汽车依靠的是人工智能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它会从以往案例数据库中选取一个与当前情景较相似的案例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然后根据所选案例来实施本次决策。当遇到完全陌生的情景时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汽车仍然会进行搜索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中迅速搜索与当前场景相似度大于某个固定值的过往场景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形成与之对应的决断。如果计算机搜索出来的场景相似度小于那个值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自动驾驶汽车将随机选择一种方式处理。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47996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如果自动驾驶汽车伤害了人类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谁来负责呢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有的学者认为不能将人工智能体作为行为主体对待。因为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概念有一系列限定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譬如具有反思能力、主观判断能力以及情感和价值目标设定等。人工智能不是严格意义上的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它所表现出来的智能以及对人类社会道德行为规范的掌握和遵循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是基于大数据学习的结果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和人类主观意识有本质的不同。因此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人工智能体不可以作为社会责任的承担者。以上述自动驾驶汽车为例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究竟由人工智能开发者负责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还是由汽车公司负责甚至任何的第三方负责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或者各方在何种情形下如何分担责任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应当在相关人工智能的法律法规框架下通过制订商业合同进行约定。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5211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人工智能在未来还可能产生的一个问题就是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(singularity)”</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就是指机器智能有朝一日超越人类智能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那时机器将能够进行自我编程而变得更加智能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它们也将持续设计更加先进的机器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直到将人类远远甩开。尽管研究者对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到来的时间和可能性还有争议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时刻能否真的到来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在技术不断完善的过程中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我们都要小心被人工智能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。在我们训练人工智能的同时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有可能也被人工智能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了。我们的一举一动、生活爱好都将被人工智能塑造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人工智能在无形中暗暗决定了我们的思维方式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当我们还在为自己的自由意志而骄傲的时候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也许已不知不觉地沦为了数据的囚徒。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36955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面对人工智能可能带来的种种冲击</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年代美国科幻小说家阿西莫夫提出的机器人三大定律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今天对我们依然有借鉴意义。这三大定律是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机器人不得伤害人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也不得见到人受伤害而袖手旁观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机器人应服从人的一切命令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但不得违反第一定律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机器人应保护自身的安全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但不得违反第一、第二定律。归根结底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人是智能行为的总开关。人工智能的开发者应该始终把对社会负责的原则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放在对技术进步的渴望之上。人类完全可以做到未雨绸缪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应对人工智能可能带来的威胁。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取材于芮喆等人的文章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81831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718367537"/>
              </p:ext>
            </p:extLst>
          </p:nvPr>
        </p:nvGraphicFramePr>
        <p:xfrm>
          <a:off x="508000" y="1556792"/>
          <a:ext cx="8128000" cy="457347"/>
        </p:xfrm>
        <a:graphic>
          <a:graphicData uri="http://schemas.openxmlformats.org/presentationml/2006/ole">
            <p:oleObj spid="_x0000_s36867" name="文档" r:id="rId3" imgW="3837004" imgH="216344" progId="Word.Document.12">
              <p:embed/>
            </p:oleObj>
          </a:graphicData>
        </a:graphic>
      </p:graphicFrame>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无稽之谈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没有根据的言论。稽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进退维谷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进退两难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很难做出选择。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袖手旁观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置身事外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不提供帮助。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比喻虽然事情不会发生也要做好准备。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本题考查正确理解并运用词语的能力。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虽然事情不会发生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虽然事情还没发生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意思是趁着天没下雨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先修缮房屋门窗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比喻事先做好准备。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71600" y="195431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86387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下列表述符合文意的一项是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自动驾驶汽车能够根据情景的相似度进行决策。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人工智能体的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和人类的主观意识相同。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人们认为人工智能的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总有一天会到来。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在任何情况下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机器都应该服从人的一切命令。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本题考查对文本内容的归纳和概括能力。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人工智能不是严格意义上的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和人类主观意识有本质的不同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尽管研究者对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到来的时间和可能性还有争议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时刻能否真的到来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能否到来还没有定论。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机器人应服从人的一切命令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但不得违反第一定律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在任何情况下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2492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下列现象属于被人工智能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经常使用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健康手环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来检测自己的运动健康状况。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工作繁忙无暇做家务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购买智能产品帮助清扫房间。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出行全依赖手机导航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丧失了应有的路线识别能力。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从事某一职业过久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习惯了用行业思维来思考问题。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本题考查根据文章内容进行推断的能力。现实生活中被人工智能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的直接体现是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人工智能在无形中暗暗决定了我们的思维方式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也许已不知不觉地沦为了数据的囚徒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。比对四个选项可以看出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丧失了应有的路线识别能力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6687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96876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请根据材料一、材料二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简要说明人类对人工智能的认识是如何不断深化的。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早期研究的关注点是在对机器有无智能、何为智能的认识上。</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随着人工智能的发展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人类认识到必须应对由此带来的伦理、奇点、异化等问题的挑战。</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人类应始终把对社会负责作为发展人工智能技术的前提。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本题考查对文本信息的提取、概括和整合的能力。首先要明确题干要求概括的内容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然后需要分析每则材料的整体逻辑层次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然后进行提取和概括。材料一主要阐述了人们对智能的不同理解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材料二侧重说明智能发展后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人类对如何对待人工智能的思考。从这两个角度总结答案即可。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29226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,12~14,15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10857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民间手工技艺的主导传播形式多依托出版物或博物馆等相对静态的媒介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传播途径单一。实际上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民间手工艺的文化形态非常丰富。以苗绣为例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其非物质文化形态至少包含三种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苗绣中的图案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苗绣的针法和绣法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苗绣中承载的文化等。这些丰富的内容仅仅依靠静态形式传播显然是不够全面和详尽的。尤其是苗绣的刺绣技法十分复杂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无法仅仅依靠静态形式记录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借助摄像和三维动画等形式能更好地记录和还原刺绣复杂的过程。另外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传承主体的口述记录也是非物质文化遗产保护性传承的一种重要形式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利用视频记录显然比单纯用文字记录更为方便、生动、鲜活。移动互联网上灵活多样的数字化观看模式可以改变传统出版物和博物馆等媒介相对静态和单一的展示方式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观众能进行个性化的选择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深入、反复地观看自己感兴趣的内容。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摘编自罗丹《民间手工艺遗产基于移动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终端的数字化保护与传承研究》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38617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a:solidFill>
                  <a:srgbClr val="000000"/>
                </a:solidFill>
                <a:latin typeface="Times New Roman" panose="02020603050405020304" pitchFamily="18" charset="0"/>
                <a:cs typeface="Times New Roman" panose="02020603050405020304" pitchFamily="18" charset="0"/>
              </a:rPr>
              <a:t>(LED)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a:solidFill>
                  <a:srgbClr val="000000"/>
                </a:solidFill>
                <a:latin typeface="Times New Roman" panose="02020603050405020304" pitchFamily="18" charset="0"/>
                <a:cs typeface="Times New Roman" panose="02020603050405020304" pitchFamily="18" charset="0"/>
              </a:rPr>
              <a:t>LED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a:solidFill>
                  <a:srgbClr val="000000"/>
                </a:solidFill>
                <a:latin typeface="Times New Roman" panose="02020603050405020304" pitchFamily="18" charset="0"/>
                <a:cs typeface="Times New Roman" panose="02020603050405020304" pitchFamily="18" charset="0"/>
              </a:rPr>
              <a:t>LED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98135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9633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3830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5636401"/>
              </p:ext>
            </p:extLst>
          </p:nvPr>
        </p:nvGraphicFramePr>
        <p:xfrm>
          <a:off x="508000" y="571495"/>
          <a:ext cx="8128000" cy="457347"/>
        </p:xfrm>
        <a:graphic>
          <a:graphicData uri="http://schemas.openxmlformats.org/presentationml/2006/ole">
            <p:oleObj spid="_x0000_s37891" name="文档" r:id="rId3" imgW="3837004" imgH="216344" progId="Word.Document.12">
              <p:embed/>
            </p:oleObj>
          </a:graphicData>
        </a:graphic>
      </p:graphicFrame>
      <p:sp>
        <p:nvSpPr>
          <p:cNvPr id="3" name="矩形 2"/>
          <p:cNvSpPr>
            <a:spLocks noChangeAspect="1"/>
          </p:cNvSpPr>
          <p:nvPr/>
        </p:nvSpPr>
        <p:spPr>
          <a:xfrm>
            <a:off x="508000" y="1028842"/>
            <a:ext cx="8128000" cy="564051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用以制作</a:t>
            </a:r>
            <a:r>
              <a:rPr lang="en-US" altLang="zh-CN" sz="2200">
                <a:solidFill>
                  <a:srgbClr val="000000"/>
                </a:solidFill>
                <a:latin typeface="Times New Roman" panose="02020603050405020304" pitchFamily="18" charset="0"/>
                <a:cs typeface="Times New Roman" panose="02020603050405020304" pitchFamily="18" charset="0"/>
              </a:rPr>
              <a:t>LED</a:t>
            </a:r>
            <a:r>
              <a:rPr lang="zh-CN" altLang="zh-CN" sz="2200">
                <a:solidFill>
                  <a:srgbClr val="000000"/>
                </a:solidFill>
                <a:latin typeface="Times New Roman" panose="02020603050405020304" pitchFamily="18" charset="0"/>
                <a:cs typeface="Times New Roman" panose="02020603050405020304" pitchFamily="18" charset="0"/>
              </a:rPr>
              <a:t>覆盖层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将其运用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虫荧光素酶基因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是偷换概念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文章中的表述是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可用于水质检测的是萤火虫体内的腺甙磷酸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而不是虫荧光素酶基因。</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对一个物种的保护必将使其他物种获益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原文中无此表述。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62240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65279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为保护萤火虫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萤火虫对栖息地生态环境有较高要求。</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多不喜迁徙。</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求偶时以闪光信号吸引异性。</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对外界亮光反应敏感。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应先找到信息在原文中所在的位置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信息主要集中在文章的最后三段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应分点归纳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使答案有条理。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102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萤火虫是自然的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但归根结底是自然的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这句话的含意。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有助于人类对血吸虫病的防疫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能启迪人类的科学发明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还是我们民族审美情感的寄托。</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归根结底是自然的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萤火虫是大自然的一分子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对它的保护要遵从大自然的规律。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这句话有两个要点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即强调了萤火虫体现着丰富的文化传统等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而前五段从寄托民族审美情趣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、能启迪科学家发明荧光灯等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、萤火虫的基因研究的价值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、萤火虫是血吸虫病的防疫助手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等均表现了萤火虫的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。二是萤火虫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归根结底是自然的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强调了萤火虫是属于大自然的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应重视其自然习性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遵从自然规律来对它加以保护。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7406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,19~21,15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萌芽从汲取水分开始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种子首先膨胀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胚部接着生长。</a:t>
            </a: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发芽就像分娩</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一旦启动就是个不可逆的过程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因此发芽的时机攸关生死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种子早已演化出各式各样的手段找对时机。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杨树和柳树的种子寿命极短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若没有在散播后几个小时内找到湿泥地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就会死亡。热带雨林中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许多树木结的大型种子如果没有在几周内发芽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就会腐败。对这些物种来说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要掌握正确的发芽时机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得先掌握正确的结子时机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因为种子一旦成熟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保存期限是很短的。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若季节气候对种子来说太干燥或太寒冷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种子就进入休眠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等待不适宜的气候过去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95697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如果将植物行为以精巧度衡量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扁蓄的发芽行为只有初级程度。扁蓄是长在耕地和花园中的杂草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种子先天为休眠型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未经冬天不会发芽。土壤中的种子在冬季感受到低温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打破休眠状态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预备好在春天来临、土壤回暖时发芽。没有在五月发芽的种子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又逐渐进入休眠状态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静待另一波寒意来临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准备好再次发芽。扁蓄的行为其实相当合理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称为初级程度好像不太公平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更何况相似的植物还有不少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许多杂草也有依季节循环的休眠期和发芽期。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另一种相当常见的杂草则要比扁蓄技高一筹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那就是羊腿藜。羊腿藜在年初结不休眠的种子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产季时则结休眠的种子。有了年初生产的种子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这年的羊腿藜就有更多子代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后来所结的种子则安然保存至明春。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5531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一年生植物的种子发芽机制就更精巧了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这些植物会打赌冬天冷不冷。许多冬季一年生植物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像雀麦草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都是在秋天发芽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这样做的风险是冬天的寒霜很可能冻死幼苗。但如果存活下来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因为比起其他春天才发芽的种子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这些幼苗抢先一步发育成长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能长得比较大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结的种子也多得多。冬季一年生植物也懂得分散风险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让部分种子在冬季休眠、春天发芽。比起熬过冬天的幼苗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这些春天发芽的种子长出的植株比较小、结的种子也比较少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但是存活的几率通常大一些。由于某几年的冬天比较冷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某几年比较不冷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所以有时不休眠种子长得好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有时休眠种子胜算大。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目前为止所谈的发芽行为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精巧程度都还不及格。种子还能从其他线索得到更精确的讯息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以决定什么时候发芽。许多像莴苣一类的种子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对光很敏感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在黑暗中不会发芽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即使温度和湿度都很恰当。这样的机制可以避免那些被埋得很深的、没有机会到达土壤表层的种子发芽。而只要一丝阳光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就能让种子自休眠中苏醒。替菜圃翻土会让阳光传递讯息给土壤中许多对光敏感的杂草种子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让它们知道接近土壤表层了。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5640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很多种子的招数更了不起。植物可借由远古演化而来的光感受体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即光敏素分子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感知光线。光敏素分子有两种形式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可彼此转换。一种称为</a:t>
            </a:r>
            <a:r>
              <a:rPr lang="en-US" altLang="zh-CN" sz="2200">
                <a:solidFill>
                  <a:srgbClr val="000000"/>
                </a:solidFill>
                <a:latin typeface="Times New Roman" panose="02020603050405020304" pitchFamily="18" charset="0"/>
                <a:cs typeface="Times New Roman" panose="02020603050405020304" pitchFamily="18" charset="0"/>
              </a:rPr>
              <a:t>Pr,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吸收红光后转换成另一种形式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Pfr,Pfr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吸收远红光后再转回</a:t>
            </a:r>
            <a:r>
              <a:rPr lang="en-US" altLang="zh-CN" sz="2200">
                <a:solidFill>
                  <a:srgbClr val="000000"/>
                </a:solidFill>
                <a:latin typeface="Times New Roman" panose="02020603050405020304" pitchFamily="18" charset="0"/>
                <a:cs typeface="Times New Roman" panose="02020603050405020304" pitchFamily="18" charset="0"/>
              </a:rPr>
              <a:t>Pr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型分子。</a:t>
            </a:r>
            <a:r>
              <a:rPr lang="en-US" altLang="zh-CN" sz="2200">
                <a:solidFill>
                  <a:srgbClr val="000000"/>
                </a:solidFill>
                <a:latin typeface="Times New Roman" panose="02020603050405020304" pitchFamily="18" charset="0"/>
                <a:cs typeface="Times New Roman" panose="02020603050405020304" pitchFamily="18" charset="0"/>
              </a:rPr>
              <a:t>Pr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Pfr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的比率是由接收多少这两种不同波长的光而定。这种</a:t>
            </a:r>
            <a:r>
              <a:rPr lang="en-US" altLang="zh-CN" sz="2200">
                <a:solidFill>
                  <a:srgbClr val="000000"/>
                </a:solidFill>
                <a:latin typeface="Times New Roman" panose="02020603050405020304" pitchFamily="18" charset="0"/>
                <a:cs typeface="Times New Roman" panose="02020603050405020304" pitchFamily="18" charset="0"/>
              </a:rPr>
              <a:t>Pr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Pfr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的比率提供了地方环境的讯息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对植物来说极为重要。</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未被遮蔽的日光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红光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远红光的比率为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阳光穿过树叶后</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大部分红光为树叶吸收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这时比率远小于</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植物透过</a:t>
            </a:r>
            <a:r>
              <a:rPr lang="en-US" altLang="zh-CN" sz="2200">
                <a:solidFill>
                  <a:srgbClr val="000000"/>
                </a:solidFill>
                <a:latin typeface="Times New Roman" panose="02020603050405020304" pitchFamily="18" charset="0"/>
                <a:cs typeface="Times New Roman" panose="02020603050405020304" pitchFamily="18" charset="0"/>
              </a:rPr>
              <a:t>Pr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Pfr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比率能侦测到光的改变。由此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植物利用光敏素察觉邻近植物的位置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调整自己的生长以避开邻近植物。同样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种子如果暴露在透过叶子照射的阳光中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就不发芽。与其在其他植物的遮蔽下发芽、长出难以存活的幼苗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还不如维持休眠状态。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53770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苗绣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的相关理解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楚绣是苗绣、湘绣、汉绣共同的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苗绣主要用于装饰衣服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古代苗族妇女养蚕主要是为了获得制作刺绣使用的丝线。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黔东南苗族的盛装刺绣部位特别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妇女先制成与装饰部位大小相同的绣件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再将其以栏杆形式缀在肩膀、袖口、裤脚和鞋面。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苗绣日常服饰的图案包括鸟、鱼、花、果子、龙、大象、狮子等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在表现刺绣对象时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苗绣呈现造型上的呆萌特点。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苗绣这本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罗列事物看似随意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但实际上表现的内容经过严格选择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不乏思想深度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苗族人从小就可以从中学习文化。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苗族的刺绣。其历史可以追溯到楚绣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与湘绣、汉绣同流而异源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楚绣是苗绣、湘绣、汉绣共同的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祖先</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黔东南苗族的盛装刺绣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衣饰部位不是栏杆形式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可知选项中的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再将其以栏杆形式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苗绣图案多是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在盛装的大型图案中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出现庞大、凶猛的动物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如龙、大象、狮子等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龙、大象、狮子等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盛装的大型图案中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日常服饰的图案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。该项以偏概全。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5171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4452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光敏素有个缺点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就是在黑暗环境中无用武之地。因此只有位于土壤表层或接近表层的种子能加以利用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侦测竞争对手是否环伺在侧。不过还有另一种线索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能让深埋土中的种子知道上方有没有一线生机。土壤表层的植物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就像一层隔绝物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调节土壤内种子感受温度的范围。光裸的土壤表层没有这层隔绝物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所以底下的种子会感觉到强烈的温度起伏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许多种子就从这种温度起伏中得知土壤表面是光裸的。如果感受到温度起伏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种子就会在春天发芽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而如果感受到的温度很平稳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没有高低起伏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种子就不发芽。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乔纳森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西尔弗顿著、徐嘉妍译《种子的故事》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3525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简要分析文中画线部分的语言特色。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用分娩的不可逆转和攸关生死来比拟种子选择发芽时机的重要性。语言形象生动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令人印象深刻。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使用专业术语和数据来说明日光被遮蔽前后红光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远红光的比率变化。语言平实准确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令人信服。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科普文的语言特色主要有两点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一是准确严谨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往往体现在列数据、画图表等说明方法的使用上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二是生动形象、通俗易懂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主要表现在修辞手法的运用和口语、俗语等的使用上。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8530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作者认为有些种子发芽行为的精巧程度还不及格。请写出这些种子的发芽行为。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扁蓄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种子感受到冬季的低温才结束休眠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在春天发芽。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羊腿藜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不休眠的种子和休眠的种子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各选择不同的时机发芽。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许多冬季一年生植物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种子选择全部在秋天发芽。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有的冬季一年生植物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种子部分在秋天发芽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部分在冬季休眠、春天发芽。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在文中筛选、定位出信息点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罗列出来即可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注意不要漏点。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28873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wipe(down)">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翻土可以除掉土壤表层的杂草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但是翻动过的土壤有时反而长出更多的杂草。请用文中观点解释这种现象。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翻动土壤后有些种子到达离土壤表层较近的地方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那些对光敏感的杂草种子能感知到光而发芽。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翻动土壤除去了土壤表层的隔绝物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深埋土中的杂草种子会感受到强烈的温度起伏而在春天发芽。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本题考查运用文中观点解释某种现象的能力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作者的观点很容易从文中找到。先呈现文中观点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再结合观点解释现象即可。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75123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,19~21,15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山水画中的地质学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赵野木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我国很早就出现了专门描绘自然山川之美的风景画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我们习惯叫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。山水画滥觞于六朝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独立于隋朝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发展于唐代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至五代进入高峰阶段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经两宋至元朝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成为居统治地位的画种。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中国山水画一开始就重视写生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以自然为师。盛唐画家张璪说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外师造化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中得心源。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师造化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就是向大自然学习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研究表现自然的技法。由于各位画家所居地域不同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山石结构不同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因而创造出不同的山石画法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其中主要是皴法。在我国古代著名的绘画技法书《芥子园画传》中列举前人的皴法就有近二十种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披麻皴、乱麻皴、大斧劈、小斧劈、雨点皴、荷叶皴、解索皴、乱柴皴等等。</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用这些皴法创作的山水画不是自然的简单模拟</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而是山水风貌的再现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是经过艺术加工的山水。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26258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91880" y="3456727"/>
            <a:ext cx="1729831" cy="1972008"/>
          </a:xfrm>
          <a:prstGeom prst="rect">
            <a:avLst/>
          </a:prstGeom>
        </p:spPr>
      </p:pic>
      <p:sp>
        <p:nvSpPr>
          <p:cNvPr id="3" name="矩形 2"/>
          <p:cNvSpPr>
            <a:spLocks noChangeAspect="1"/>
          </p:cNvSpPr>
          <p:nvPr/>
        </p:nvSpPr>
        <p:spPr>
          <a:xfrm>
            <a:off x="395536" y="980728"/>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相传唐朝的李思训创立了小斧劈皴。宋代李唐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扩思训之皴而尽笔力以驰之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又变小斧劈为大斧劈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。范宽常用解索皴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他画的是终南山风光。元四大家之一倪云林首创折带皴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这位无锡人画的是太湖边上的石头。他的画横皴如迭糕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和太湖边石头上的层理相符。清代大画家石涛提倡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搜尽奇峰打草稿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创造出拖泥带水皴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山水画又出现一番新的天地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880144" y="5423443"/>
            <a:ext cx="1383712"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解索</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皴法</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59869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这种种的山石皴法从自然科学角度来看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是否反映了一些地质规律呢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我们的地质学家看到古代的山水画和《芥子园画传》中的图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能大致指出画的是哪种岩石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折带皴画的是水平层理的沉积岩和变质岩中的板岩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大斧劈皴画的山石可能是坚硬的花岗岩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解索皴画的是玄武岩山体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云头皴画的是风化的片岩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鬼皮皴画的是剥蚀特别厉害的砂岩。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画家根据不同对象运用不同的画法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对象有变动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画法也会不同。火山的爆发、地震的发生往往会使地壳发生巨大的变动。一般地说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比较韧性的岩石如薄页岩或泥质岩石在受力不大的情况下容易发生弯曲变形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地质学上称为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褶皱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。比较脆性的岩石或厚层块状岩石如花岗岩、石灰岩受力较大时容易断裂变形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倾斜甚至直立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再经风化剥蚀作用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就会出现杂乱无章的奇形怪状。面对这样的山石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再用表现垂直节理的披麻皴和表现水平层理的折带皴就不行了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而运用乱柴皴和乱麻皴等画法就比较合适。那些风化后的砂岩、砾岩、石灰岩等情况就更复杂些。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6048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810437"/>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这些皴法只是表现自然山石手法的一部分。自然界中的山岩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千番模样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万种风姿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光用这二十来种皴法是不能表现完全的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必须不断地丰富、创新。山水画的成熟过程就是画家用笔从简单到复杂的丰富过程。因此可以说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山水画的历史就是皴法不断发展的技法史。历史上凡有成就的画家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必定是不落前人窠臼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探索新的技法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表现新的山水的人。现代画家傅抱石画华山偏不用前人的荷叶皴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而创了一种大气磅礴的抱石皴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把华山的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表现得更为理想。另一位画家石鲁在陕北黄土高原上也创出了一种表现黄土高原的新的皴法。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现代绘画之父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的法国画家塞尚曾说过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为了画好一张风景画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应先明了地质学上的地层。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中国古代画家并不一定懂得地质学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但他们凭着自己精确的观察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发现了山石结构、地质构造的不同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探求出新的画法去表现自然。如果今天的山水画家能够多学习一些地质知识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对绘画一定大有裨益。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选自《中国现代科学小品选》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江苏科学技术出版社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7045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用这些皴法创作的山水画不是自然的简单模拟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而是山水风貌的再现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是经过艺术加工的山水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你如何理解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用皴法创作的山水画是画家师法自然、表现自然的作品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在一定程度上是对山水样貌的描摹反映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山水画对自然山水的表现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外师造化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融入了画家本人主观的理解和体验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经过了艺术的提炼和加工。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本题考查体会并理解重要语句的丰富含意的能力。答题时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把题干中语句放回原文处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结合上下文语境和重点词语进行理解和分析。理解重点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是指画家研究出的表现自然的绘画技法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二是对山水风貌的再现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经过艺术加工的山水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画家们运用这种皴法画出来的山水画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就不再只是对自然的简单模拟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而是抓住自然山水的结构特征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进行艺术加工的结果。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66922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简析第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段在全文中的作用。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承上启下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举例说明山水画的皴法来自画家对自然山石的观察写生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并由不同皴法对应不同的山石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引发山水画是否反映了地质规律的讨论。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本题考查把握文章结构特征、理解重要段落在文中作用的能力。先找出第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分别从具体内容和文章结构两个方面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分析它与上下段落之间的关系。内容上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段是对上一段《芥子园画传》中提到的各种皴法的创造者和特点进行具体解说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丰富了文章的内容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它为下文进一步探讨分析各种山水画法作了很好的铺垫。结构上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段在结构上起到了承上启下的过渡作用。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32471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954958489"/>
              </p:ext>
            </p:extLst>
          </p:nvPr>
        </p:nvGraphicFramePr>
        <p:xfrm>
          <a:off x="508000" y="692696"/>
          <a:ext cx="8128000" cy="457347"/>
        </p:xfrm>
        <a:graphic>
          <a:graphicData uri="http://schemas.openxmlformats.org/presentationml/2006/ole">
            <p:oleObj spid="_x0000_s13316" name="文档" r:id="rId3" imgW="3837004" imgH="216344" progId="Word.Document.12">
              <p:embed/>
            </p:oleObj>
          </a:graphicData>
        </a:graphic>
      </p:graphicFrame>
      <p:sp>
        <p:nvSpPr>
          <p:cNvPr id="3" name="矩形 2"/>
          <p:cNvSpPr>
            <a:spLocks noChangeAspect="1"/>
          </p:cNvSpPr>
          <p:nvPr/>
        </p:nvSpPr>
        <p:spPr>
          <a:xfrm>
            <a:off x="508000" y="1150043"/>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苗绣中的一些图案承载了丰富的文化内涵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如黔东南苗绣图案中的蝴蝶多被解释为与神话传说中的图腾有关。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苗绣在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世纪后半叶逐渐被人们发现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主要是因为它与时俱进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改变了自身的审美特质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契合了读图时代的审美趣味。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苗绣的文化形态丰富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它的传播形式也应多样化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除了依托传统出版物和博物馆等媒介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还可以借助移动互联网。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借助视频手段记录和还原苗族刺绣的复杂过程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是非物质文化遗产保护性传承的一种形式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其优点是人们可以反复观看。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依据材料二第二段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它被发现的时间与读图时代几乎同步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苗绣本身的艺术特质和读图时代的美学趣味显然不谋而合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苗绣并没有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改变了自身的审美特质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不谋而合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可见该项中的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主要是因为它与时俱进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改变了自身的审美特质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契合了读图时代的审美趣味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表述曲解文意。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31006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683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古今山水画家为什么要不断发展山水画的皴法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请结合文意分析。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从表现对象看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自然山石千姿百态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不同山石需要不同的皴法来表现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现有皴法不能完全表现它们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因此需要发展出新的皴法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从画家的艺术追求看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有成就的山水画家为了不落前人窠臼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更准确地表现对象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精益求精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并发挥创作个性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需要不断探索新的皴法</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1918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本题考查探究文本问题、提出见解及分析、论述的能力。答题时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首先找出文中相关段落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⑥⑦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段集中探讨这个问题。第一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尽管画家们已经创造了各种不同的皴法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但这些皴法只是其中一部分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并没有穷尽自然山石的一切表现手法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要想表现自然山石的千番模样、万种姿态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必须不断丰富、创新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不断发展山水画的皴法。第二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现代有成就的画家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必定不愿落入前人窠臼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他们不断探索新的技法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创造新的皴法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例如现代画家傅抱石画华山就自创了一种大气磅礴的抱石皴。第三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中国画家们虽然不懂地质学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他们对自然的观察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对地质构造和山石结构的认识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是一个不断前进深化的过程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他们也必须不断地发展各种皴法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才使得自己的创作成为对自然的艺术再现而不是简单的模拟。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6944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,19~22,18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古怪的重水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叶永烈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cs typeface="宋体" panose="02010600030101010101" pitchFamily="2" charset="-122"/>
              </a:rPr>
              <a:t>  </a:t>
            </a:r>
            <a:r>
              <a:rPr lang="zh-CN" altLang="zh-CN" sz="2200" smtClean="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1942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正当第二次世界大战在欧洲大陆激烈进行的时候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英国的间谍部门却把注意力集中于挪威南部某荒凉小镇的一家看起来很普通的小工厂。这家小工厂里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并没有隆隆的机器声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也没有高高的烟囱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只有来自当地水力发电厂的电线和自来水管。它在静悄悄地生产着一种神秘的重要物资。德国军队重兵防守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但这家小工厂还是被英国间谍炸掉了。德国人马上调集专家抢修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花了</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小工厂又开始了神秘的生产。</a:t>
            </a:r>
            <a:r>
              <a:rPr lang="en-US" altLang="zh-CN" sz="2200">
                <a:solidFill>
                  <a:srgbClr val="000000"/>
                </a:solidFill>
                <a:latin typeface="Times New Roman" panose="02020603050405020304" pitchFamily="18" charset="0"/>
                <a:cs typeface="Times New Roman" panose="02020603050405020304" pitchFamily="18" charset="0"/>
              </a:rPr>
              <a:t>1944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德国军队极为秘密地把小工厂的产品运走。但那产品最终还是先后被英国间谍的定时炸弹和美国的轰炸机炸毁了。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这家小工厂生产的究竟是什么产品呢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这神秘的产品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就是重水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4912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重水看上去跟普通水差不多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也是无色透明的液体。然而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它似水而不是水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跟普通水有着许多不同的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。重水确实是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它比普通水重。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立方米重水要比</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立方米普通水重</a:t>
            </a:r>
            <a:r>
              <a:rPr lang="en-US" altLang="zh-CN" sz="2200">
                <a:solidFill>
                  <a:srgbClr val="000000"/>
                </a:solidFill>
                <a:latin typeface="Times New Roman" panose="02020603050405020304" pitchFamily="18" charset="0"/>
                <a:cs typeface="Times New Roman" panose="02020603050405020304" pitchFamily="18" charset="0"/>
              </a:rPr>
              <a:t>105.6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公斤。重水这名字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便是打这儿来的。普通的水在</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沸腾。然而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重水却在</a:t>
            </a:r>
            <a:r>
              <a:rPr lang="en-US" altLang="zh-CN" sz="2200">
                <a:solidFill>
                  <a:srgbClr val="000000"/>
                </a:solidFill>
                <a:latin typeface="Times New Roman" panose="02020603050405020304" pitchFamily="18" charset="0"/>
                <a:cs typeface="Times New Roman" panose="02020603050405020304" pitchFamily="18" charset="0"/>
              </a:rPr>
              <a:t>3.8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101.42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沸腾。普通水的密度在</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重水的密度在</a:t>
            </a:r>
            <a:r>
              <a:rPr lang="en-US" altLang="zh-CN" sz="2200">
                <a:solidFill>
                  <a:srgbClr val="000000"/>
                </a:solidFill>
                <a:latin typeface="Times New Roman" panose="02020603050405020304" pitchFamily="18" charset="0"/>
                <a:cs typeface="Times New Roman" panose="02020603050405020304" pitchFamily="18" charset="0"/>
              </a:rPr>
              <a:t>11.6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时最大。很多物质在重水中的溶解度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比在普通水中小。比如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食盐在重水中的溶解度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比在普通水中减少</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氯化钡的溶解度则减少</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。许多化学反应在重水中进行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比在普通水中慢。严格地说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重水也是水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普通的水分子是由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个氧原子和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个氢原子组成的。重水的分子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个氧原子和</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个氢原子组成的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只不过这氢原子不是普通的氢原子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而是重氢原子。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56322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在大自然中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普通水很多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然而重水却很少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吨水里大约只含有</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公斤重水。重水总是混杂在普通水中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均匀地混合在一起。怎样才能把重水分离出来呢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当用电流电解水的时候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普通的水大量被电解成氧气和氢气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而在剩下的液体中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重水的含量越来越多。于是人们便请电流帮忙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来提取重水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把水大批大批地电解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然后把剩下的液体进行蒸馏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利用重水和普通水沸点的不同把它们分开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制得很纯净的重水。从天然水中提取重水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要消耗大量的电能。据统计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公斤重水比熔炼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吨铝所需要的电能还多</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是制造原子弹过程中的重要角色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它能有效地减慢中子的速度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把快中子变为热中子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并且它本身不吸收中子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不会减少中子的数目。因此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重水是非常理想的中子减速剂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它能使链式反应进行下去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实现原子弹的爆炸。重水因之成为举足轻重的战略物资。当年德国人在失去重水之后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整个制造原子弹的计划不得不推迟。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24095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人们将原子能应用在工农业生产上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建造了原子能反应堆。在原子能反应堆中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同样要用到中子减速剂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用到重水。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在制成原子弹之后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人们又发明了氢弹。制造氢弹的主要原料是氘和氚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氘来自重水。这样一来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重水更是身价百倍。氢弹爆炸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实际上就是氘和氚进行激烈的热核反应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在一瞬间释放出巨大的聚变能。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人们现在正努力探索控制热核反应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把它应用于工农业生产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建造热核反应发电站。这种新型发电站与原子反应堆相比具有许多优点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比如环境污染少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热核反应产生的能量很大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发电量大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原料取之不尽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用之不竭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在江湖河海的水中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有数以万吨计的重水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可以大量提取氘。正因为这样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如今重水被人们誉为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未来的燃料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选自《百年百篇经典科普》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78143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本文为什么从英国间谍对一家小工厂的破坏写起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突出表现小工厂所生产的产品的重要性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构成悬念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激发读者的好奇心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引出下文对重水的说明。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段的作用与表现手法。做这种题目可以按照这种思路答题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作用。从内容看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小工厂很重要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从写法看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引出重水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52940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请从文中概括出重水的主要用途。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用作制造原子弹的中子减速剂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在原子能反应堆中用作中子减速剂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用于制造氢弹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可以应用于热核反应发电。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作为中子减速剂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用于制造原子弹或建造原子能反应堆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作为提取氘的原料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用来制造氢弹或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应用于建造热核反应发电站。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重点考查对概念的理解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考查整合信息的能力。本题的题干十分明确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就是考查重水的主要用途。解答时要从几个语段来概括。答案尽量不要遗漏要点。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58604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cs typeface="Times New Roman" panose="02020603050405020304" pitchFamily="18" charset="0"/>
              </a:rPr>
              <a:t>段的语言有哪些特点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请作简要分析。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严谨。运用作比较、举例子、列数字等说明方法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准确、严谨地说明了重水的特性和功用。</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简明。多使用短句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语言简洁明白。如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在大自然中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普通水很多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然而重水却很少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朴素。语言朴素自然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平实客观。如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重水这名字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便是打这儿来的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读起来亲切自然。</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生动。有些句子运用了修辞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跟普通水有着许多不同的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用了拟人手法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本题考查对文本作深度的思考和判断的能力。解题时要在通读</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段的基础上判断其语言特点。分条作答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1433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68456" cy="578004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你认为本文的标题合适吗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请写出两条理由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并结合文本加以分析。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合适。</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一词形象生动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能够引起读者兴趣。</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准确地表现了重水稀奇少见的特点。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正文重点写重水与普通水在特性、功用方面的巨大差异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文题一致。</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重水有多种用途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它既可以用来制造武器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给世界带来巨大灾难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也可以用于工农业生产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给人们带来巨大利益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是矛盾的统一体。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答出两条即可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虽写了重水与普通水不同的一些特性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但最终目的是写重水的用途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题文不符。</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科技说明文应讲究客观性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一词带有主观感情色彩。</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重水是大自然中的一种物质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具有它自身的特性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重水与水相似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却比水重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所以称其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答出两条即可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本题是探究题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重点考查从不同角度和层面发掘文本所反映的人生价值和时代精神。考标题的含义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实际就是考查中心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而中心的来源就是文本的观点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要从文段中的段首句、观点句与结句中寻找。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25987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对新闻的考查选用的是非连续性文本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这些材料从不同角度呈现事物或主题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单独看是完整的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合在一起又能够综合地表达意义。这些非连续性文本既体现时代特色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又注重文本所具有的实用价值。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传记的选文兼具史实性与文学性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传主的事迹具有典型性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人格具有感人魅力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成功的背后有常人难以想象的艰辛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给人以较大的启发性。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从试题形式看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年之前都是考查传记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道小题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总分值</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年以来则考查新闻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道小题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两道选择题</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道简答题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。试题难度有所降低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赋分由</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分减为</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99206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概括作为非物质文化遗产的苗绣的另外两方面特点。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具有丰富的艺术特质</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针法和绣法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承载的文化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种类多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技法复杂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还有两种特有针法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凝聚了苗族人祖祖辈辈的人生智慧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是苗族人的文化读本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苗绣针法有平绣、辫绣、结绣、缠绣、绉绣、贴花、抽花、打子、堆花等十几种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其中辫绣、结绣是苗绣中特有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尤其是苗绣的刺绣技法十分复杂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便可概括出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题的相关特点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种类多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技法复杂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还有两种特有针法。依据材料二第一段的首句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苗绣是苗族人的文化读本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苗族先人把祖祖辈辈获得的人生智慧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都隐藏在一个个生动鲜活的苗绣故事中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便可概括出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题的相关特点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凝聚了苗族人祖祖辈辈的人生智慧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是苗族人的文化读本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547664" y="1361550"/>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88493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Effect transition="in" filter="wipe(down)">
                                      <p:cBhvr>
                                        <p:cTn id="2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中国科学院在京召开新闻发布会对外宣布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量子科学实验卫星提前并圆满实现全部既定科学目标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为我国在未来继续引领世界量子通信研究奠定了坚实的基础。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通信安全是国家信息安全和人类经济社会生活的基本需求。千百年来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人们对于通信安全的追求从未停止。然而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基于计算复杂性的传统加密技术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在原理上存在着被破译的可能性。随着数学和计算能力的不断提升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经典密码被破译的可能性与日俱增。中国科学技术大学潘建伟教授说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通过量子通信可以解决这个问题。把量子物理与信息技术相结合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利用量子调控技术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用一种革命性的方式对信息进行编码、存储、传输和操纵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从而在确保信息安全、提高运算速度、提升测量精度等方面突破经典信息技术的瓶颈。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25911454"/>
              </p:ext>
            </p:extLst>
          </p:nvPr>
        </p:nvGraphicFramePr>
        <p:xfrm>
          <a:off x="1475656" y="1289542"/>
          <a:ext cx="1843828" cy="432048"/>
        </p:xfrm>
        <a:graphic>
          <a:graphicData uri="http://schemas.openxmlformats.org/presentationml/2006/ole">
            <p:oleObj spid="_x0000_s7171" name="文档" r:id="rId3" imgW="1094487" imgH="255287" progId="Word.Document.12">
              <p:embed/>
            </p:oleObj>
          </a:graphicData>
        </a:graphic>
      </p:graphicFrame>
    </p:spTree>
    <p:extLst>
      <p:ext uri="{BB962C8B-B14F-4D97-AF65-F5344CB8AC3E}">
        <p14:creationId xmlns:p14="http://schemas.microsoft.com/office/powerpoint/2010/main" xmlns="" val="2659387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量子通信主要研究内容包括量子密钥分发和量子隐形传态。量子密钥分发通过量子态的传输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使遥远两地的用户可以共享无条件安全的密钥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利用该密钥对信息进行一次一密的严格加密。这是目前人类唯一已知的不可窃听、不可破译的无条件安全的通信方式。量子通信的另一重要内容量子隐形传态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是利用量子纠缠特性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将物质的未知量子态精确传送到遥远地点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而不用传送物质本身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通过隐形传输实现信息传递。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摘编自吴月辉《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抢占量子科技创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新制高点》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100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潘建伟的导师安东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蔡林格说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潘建伟的团队在量子互联网的发展方面冲到了领先地位。量子互联网是由卫星和地面设备构成的能够在全球范围分享量子信息的网络。这将使不可破解的全球加密通信成为可能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同时也使我们可以开展一些新的控制远距离量子联系的实验。目前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潘建伟的团队计划发射第二颗卫星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他们还在中国的天宫二号空间站上进行着一项太空量子实验。潘建伟说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未来五年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还会取得很多精彩的成果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一个新的时代已经到来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潘建伟是一个有着无穷热情的乐观主义者。他低调地表达了自己的信心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称中国政府将会支持下一个宏伟计划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一项投资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亿美元的量子通信、量子计量和量子计算的五年计划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与此形成对照的是欧洲</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年宣布的旗舰项目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投资额为</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摘编自伊丽莎白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吉布尼《一位把量子通信带到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太空又带回地球的物理学家》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8008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日本《读卖新闻》</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中国实验设施瞄准一流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记者莳田一彦、船越翔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在中国南部广东省东莞市郊外的丘陵地带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中国刚刚建成了大型实验设施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中国散裂中子源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。该实验设施建设费用达到</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亿元人民币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月正式投入运行。中国是继美国、英国、日本之后第四个拥有同样设施的国家。日本的</a:t>
            </a:r>
            <a:r>
              <a:rPr lang="en-US" altLang="zh-CN" sz="2200">
                <a:solidFill>
                  <a:srgbClr val="000000"/>
                </a:solidFill>
                <a:latin typeface="Times New Roman" panose="02020603050405020304" pitchFamily="18" charset="0"/>
                <a:cs typeface="Times New Roman" panose="02020603050405020304" pitchFamily="18" charset="0"/>
              </a:rPr>
              <a:t>J-PARC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加速器设施中心主任齐藤直人说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虽然日本在技术和经验上领先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但中国发展得实在太快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亚洲的中心正在从日本向中国转移。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中国推进的这类大型工程还有很多。</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中国人民政治协商会议开幕。政协委员潘建伟被媒体记者团团围住。潘建伟是利用</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人造卫星进行量子通信研究的研究团队负责人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其团队</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年以后相继发布了多项世界首创的实验成果。潘建伟今年当选美国《时代》杂志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全球百大最具影响力人物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0683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使用人造卫星的实验要耗费巨额资金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欧洲和日本还在犹豫不决。日本的研究人员认为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在基础科学领域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中国正在踏入他国难以涉足的领域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领先世界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摘编自《参考消息》</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30018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量子通信把量子物理与信息技术结合起来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利用量子调控技术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对信息进行编码、存储、传输和操纵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可以有效解决经典密码被破译的问题。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潘建伟研究团队在天宫二号空间站上进行太空量子实验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并计划发射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后的第二颗卫星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他对未来五年会取得更多成果充满信心。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中国继美国、英国、日本之后成为第四个拥有散裂中子源设施的国家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有些日本科学家有了危机感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认为亚洲的中心正逐渐向中国转移。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在基础科学研究领域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比如使用人造卫星开展科学实验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需要耗费巨额资金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欧洲和日本都还在犹豫不决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因而尚未涉足这些领域。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项是对材料三最后一段相关信息的筛选和整合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原文只是说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使用人造卫星的实验要耗费巨额资金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欧洲和日本还在犹豫不决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在基础科学领域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中国正在踏入他国难以涉足的领域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并没有说欧洲和日本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尚未涉足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基础科学研究领域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32269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科学实验卫星研究量子密钥分发和量子隐形传态的量子通信技术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对国家信息安全和人类经济社会生活具有重要意义。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量子密钥分发是通过量子态的传输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使双方共享无条件安全的量子密钥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对信息进行一次一密的严格加密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从而确保信息传递绝对安全。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考虑到千百年来人们对于通信安全的追求从未停止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市场潜力巨大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中国和欧洲都投入巨额资金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首要目的是抢占尽可能多的市场份额。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材料二和材料三中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国外媒体对我国量子通信技术研究的相关情况进行了报道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认为中国无论是投资力度还是研究水平都处于世界领先地位</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91799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839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人们对于通信安全的追求从未停止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出自材料一第二段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中国和欧洲都投入巨额资金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出自材料二第二段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抢占尽可能多的市场份额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可以是目的之一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但显然不是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投入巨额资金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首要目的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项为不正确的一项。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4707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以上三则材料中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《人民日报》《自然》《读卖新闻》报道的侧重点有什么不同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《人民日报》侧重介绍我国在量子通信研究方面的巨大成就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彰显中国速度与中国创造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《自然》杂志侧重介绍潘建伟研究团队在量子通信领域的贡献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强调个人能力和经费投入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《读卖新闻》以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墨子号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侧重介绍中国实验设施先进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突出投入之大和发展之快给日本带来压力。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三家媒体的定位和出发点不同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因此对同一事件报道的侧重点不同。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三则材料出处不同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报道的出发点和看问题的视角自然不同。《人民日报》的报道是介绍我们的科研成果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彰显我们的科学成就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《自然》上那篇文章是人物通讯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其写作的侧重点是对潘建伟及其团队的介绍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日本的《读卖新闻》则是从日本和中国的对比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凸显中国在基础科学方面发展的迅猛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以及给他们带来的压力。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25988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476672"/>
            <a:ext cx="8128000" cy="6169509"/>
          </a:xfrm>
          <a:prstGeom prst="rect">
            <a:avLst/>
          </a:prstGeom>
        </p:spPr>
        <p:txBody>
          <a:bodyPr>
            <a:spAutoFit/>
          </a:bodyPr>
          <a:lstStyle/>
          <a:p>
            <a:pPr algn="ct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新</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,4~6,12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可移动文化遗产的保护是指运用各种方法延长可移动文化遗产寿命的专业性活动。保护技术推进的核心是找到与遗产变化状况相适应的保护方法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以便及时对藏品进行预警、干预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使藏品保持健康的状态。在此过程中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预防、治理、修复三个方面的技术运用起着至关重要的作用。预防是所有的减缓文化遗产恶化和损毁的行为的总称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它涉及光照度、环境条件、安全、防火和突发事件的准备等方面。治理是通过外界的干预直接作用于可移动文化遗产的保护行为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是为了消除正在损毁遗产的外界因素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从而使遗产恢复到健康的状态。根据可移动文化遗产遭受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情形的差异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治理技术可以分为杀虫、去酸、脱水和清洁等类型。修复是对已经发生变形或变性的遗产进行处理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使之恢复到原有的形态或性质。修复的内容大致分为两个方面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一是清除文物和标本上的一切附着物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二是修补文物和标本的残缺部分。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摘编自周耀林《可移动文化遗产保护策略研究》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577343360"/>
              </p:ext>
            </p:extLst>
          </p:nvPr>
        </p:nvGraphicFramePr>
        <p:xfrm>
          <a:off x="1475656" y="1165579"/>
          <a:ext cx="1843828" cy="432048"/>
        </p:xfrm>
        <a:graphic>
          <a:graphicData uri="http://schemas.openxmlformats.org/presentationml/2006/ole">
            <p:oleObj spid="_x0000_s2051" name="文档" r:id="rId3" imgW="1094487" imgH="255287" progId="Word.Document.12">
              <p:embed/>
            </p:oleObj>
          </a:graphicData>
        </a:graphic>
      </p:graphicFrame>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创新是引领发展的第一动力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知识产权是加快动能转换、结构优化的重要支撑。我国经济已由高速增长阶段转向高质量发展阶段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正处在转变发展方式、转换增长动力的攻关期。要顺利跨越这个关口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就必须激发出创新这个第一动力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走创新驱动发展道路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倡导创新文化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强化知识产权创造、保护、运用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。我们要进一步发挥好知识产权的技术供给和制度供给的双重作用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通过加强知识产权的创造和运用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不断为实体经济发展注入新动力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通过强化知识产权保护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推动构建更加公平公正、开放透明的市场环境。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摘编自社论《播撒创新种子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守护创新中国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写在</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年全国知识产权宣传周活动启动之际》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《中国知识产权报》</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48187035"/>
              </p:ext>
            </p:extLst>
          </p:nvPr>
        </p:nvGraphicFramePr>
        <p:xfrm>
          <a:off x="1043608" y="1124744"/>
          <a:ext cx="1843828" cy="432048"/>
        </p:xfrm>
        <a:graphic>
          <a:graphicData uri="http://schemas.openxmlformats.org/presentationml/2006/ole">
            <p:oleObj spid="_x0000_s6147" name="文档" r:id="rId3" imgW="1094487" imgH="255287" progId="Word.Document.12">
              <p:embed/>
            </p:oleObj>
          </a:graphicData>
        </a:graphic>
      </p:graphicFrame>
    </p:spTree>
    <p:extLst>
      <p:ext uri="{BB962C8B-B14F-4D97-AF65-F5344CB8AC3E}">
        <p14:creationId xmlns:p14="http://schemas.microsoft.com/office/powerpoint/2010/main" xmlns="" val="20724474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13837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199856" y="1335310"/>
            <a:ext cx="6473993" cy="2309714"/>
          </a:xfrm>
          <a:prstGeom prst="rect">
            <a:avLst/>
          </a:prstGeom>
        </p:spPr>
      </p:pic>
      <p:sp>
        <p:nvSpPr>
          <p:cNvPr id="4" name="矩形 3"/>
          <p:cNvSpPr>
            <a:spLocks noChangeAspect="1"/>
          </p:cNvSpPr>
          <p:nvPr/>
        </p:nvSpPr>
        <p:spPr>
          <a:xfrm>
            <a:off x="508000" y="3645024"/>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2011~2016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年遭遇过专利侵权的比例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摘编自国家知识产权局知识产权发展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研究中心《</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年中国专利调查报告》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7169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继山东理工大学、同济大学等高校科技成果转化相继取得突破后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中南大学冶金与环境学院科研团队的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电化学脱嵌法从盐湖卤水提锂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成功转让给一家科技公司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许可使用费超过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亿元。双方将共同组建平台公司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由平台公司具体负责专利的产业化。长期以来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我国高校科研创新工作偏重基础理论研究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拥有深厚研发创新能力的科研人才未能将智力资源转化成市场价值。根据市场发展趋势探寻科技创新方向、不断更新升级科技创新思路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正是提升专利质量、实现专利市场价值的核心之义。</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年修订的《中华人民共和国促进科技成果转化法》打破高校科技成果转化藩篱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鼓励高校对持有的科研成果采取转让、许可等方式进行转移转化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对高校以实践为导向的科技创新产生了巨大的推动作用。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摘编自王康等《创新为市场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转化显效益》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《中国知识产权报》</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2799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在科技成果转化的实际过程中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高校普遍遇到了一些障碍。首先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科技成果与企业需求脱钩的矛盾长期存在。大学科研工作与企业技术创新在目标、路径、组织方式、评价标准及环境要求等方面存在着很大的差别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因此高校的成果很难直接转化成适应市场需求的新产品和新技术。其次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成果转化的机制不畅。高校传统体系是为了适应学术研究和人才培养而设计制订的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对于科技成果转化、产学研合作等社会服务方面的需求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现有体系在机构设置、管理制度、激励机制等方面匹配性不足。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摘编自胡罡等《地方研究院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高校科技成果转化模式新探索》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24529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下列对材料二相关内容的理解和分析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A.2011</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科研单位遭遇侵权的比例由</a:t>
            </a:r>
            <a:r>
              <a:rPr lang="en-US" altLang="zh-CN" sz="2200">
                <a:solidFill>
                  <a:srgbClr val="000000"/>
                </a:solidFill>
                <a:latin typeface="Times New Roman" panose="02020603050405020304" pitchFamily="18" charset="0"/>
                <a:cs typeface="Times New Roman" panose="02020603050405020304" pitchFamily="18" charset="0"/>
              </a:rPr>
              <a:t>25.3%</a:t>
            </a:r>
            <a:r>
              <a:rPr lang="zh-CN" altLang="zh-CN" sz="2200">
                <a:solidFill>
                  <a:srgbClr val="000000"/>
                </a:solidFill>
                <a:latin typeface="Times New Roman" panose="02020603050405020304" pitchFamily="18" charset="0"/>
                <a:cs typeface="Times New Roman" panose="02020603050405020304" pitchFamily="18" charset="0"/>
              </a:rPr>
              <a:t>下降到</a:t>
            </a:r>
            <a:r>
              <a:rPr lang="en-US" altLang="zh-CN" sz="2200">
                <a:solidFill>
                  <a:srgbClr val="000000"/>
                </a:solidFill>
                <a:latin typeface="Times New Roman" panose="02020603050405020304" pitchFamily="18" charset="0"/>
                <a:cs typeface="Times New Roman" panose="02020603050405020304" pitchFamily="18" charset="0"/>
              </a:rPr>
              <a:t>13.4%,</a:t>
            </a:r>
            <a:r>
              <a:rPr lang="zh-CN" altLang="zh-CN" sz="2200">
                <a:solidFill>
                  <a:srgbClr val="000000"/>
                </a:solidFill>
                <a:latin typeface="Times New Roman" panose="02020603050405020304" pitchFamily="18" charset="0"/>
                <a:cs typeface="Times New Roman" panose="02020603050405020304" pitchFamily="18" charset="0"/>
              </a:rPr>
              <a:t>降幅较为明显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年有微小回升</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年则回落至</a:t>
            </a:r>
            <a:r>
              <a:rPr lang="en-US" altLang="zh-CN" sz="2200">
                <a:solidFill>
                  <a:srgbClr val="000000"/>
                </a:solidFill>
                <a:latin typeface="Times New Roman" panose="02020603050405020304" pitchFamily="18" charset="0"/>
                <a:cs typeface="Times New Roman" panose="02020603050405020304" pitchFamily="18" charset="0"/>
              </a:rPr>
              <a:t>8.4%</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B.2015</a:t>
            </a:r>
            <a:r>
              <a:rPr lang="zh-CN" altLang="zh-CN" sz="2200">
                <a:solidFill>
                  <a:srgbClr val="000000"/>
                </a:solidFill>
                <a:latin typeface="Times New Roman" panose="02020603050405020304" pitchFamily="18" charset="0"/>
                <a:cs typeface="Times New Roman" panose="02020603050405020304" pitchFamily="18" charset="0"/>
              </a:rPr>
              <a:t>年企业和高校遭遇侵权的比例较之以往四年有所提高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总体侵权比例也略有反弹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年各项侵权比例均呈下降态势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总体遭遇侵权比例为</a:t>
            </a:r>
            <a:r>
              <a:rPr lang="en-US" altLang="zh-CN" sz="2200">
                <a:solidFill>
                  <a:srgbClr val="000000"/>
                </a:solidFill>
                <a:latin typeface="Times New Roman" panose="02020603050405020304" pitchFamily="18" charset="0"/>
                <a:cs typeface="Times New Roman" panose="02020603050405020304" pitchFamily="18" charset="0"/>
              </a:rPr>
              <a:t>10.7%</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C.2012</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比例一直下降的仅有个人遭遇侵权这一项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企业、高校、科研单位以及总体这四项数据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均有回升的现象发生。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专利侵权总体比例的下降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一定程度上体现了我国知识产权保护工作所取得的成效。当然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我国专利数量的快速增长也可能在一定程度上拉低专利侵权的比例。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年企业遭遇侵权的比例为</a:t>
            </a:r>
            <a:r>
              <a:rPr lang="en-US" altLang="zh-CN" sz="2200">
                <a:solidFill>
                  <a:srgbClr val="000000"/>
                </a:solidFill>
                <a:latin typeface="Times New Roman" panose="02020603050405020304" pitchFamily="18" charset="0"/>
                <a:cs typeface="Times New Roman" panose="02020603050405020304" pitchFamily="18" charset="0"/>
              </a:rPr>
              <a:t>19.5%,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年企业遭遇侵权的比例分别为</a:t>
            </a:r>
            <a:r>
              <a:rPr lang="en-US" altLang="zh-CN" sz="2200">
                <a:solidFill>
                  <a:srgbClr val="000000"/>
                </a:solidFill>
                <a:latin typeface="Times New Roman" panose="02020603050405020304" pitchFamily="18" charset="0"/>
                <a:cs typeface="Times New Roman" panose="02020603050405020304" pitchFamily="18" charset="0"/>
              </a:rPr>
              <a:t>29.7%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22.7%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较之以往四年有所提高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高校遭遇侵权的比例与总体遭遇侵权比例也是如此。因此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24328"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170308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只有大力倡导创新文化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提高全社会的创新意识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增加知识产权的技术供给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才能够形成全民尊重知识、诚信守法的社会风尚。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根据市场发展趋势判断科技创新方向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充分考虑、合理安排成果转化中企业方的利益诉求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这样才能体现出大学科研工作的价值。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随着高校的科研团队与企业共同合作的创新路径日益受到重视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一些科技成果正被逐渐转化为可以实现市场价值的高质量专利。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高校在科研工作和人才培养的管理制度、评价标准等方面的不足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导致科研成果无法直接转化成适应市场需求的新技术和新产品。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项来自材料一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我们要进一步发挥好知识产权的技术供给和制度供给的双重作用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通过加强知识产权的创造和运用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不断为实体经济发展注入新动力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通过强化知识产权保护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推动构建更加公平公正、开放透明的市场环境。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仅仅依靠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大力倡导创新文化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提高全社会的创新意识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增加知识产权的技术供给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形成全民尊重知识、诚信守法的社会风尚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这一结果的。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endParaRPr lang="zh-CN" altLang="en-US" sz="2200"/>
          </a:p>
        </p:txBody>
      </p:sp>
      <p:sp>
        <p:nvSpPr>
          <p:cNvPr id="4" name="矩形 3"/>
          <p:cNvSpPr/>
          <p:nvPr/>
        </p:nvSpPr>
        <p:spPr>
          <a:xfrm>
            <a:off x="7092280" y="55722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333723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项表述有误。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项来自材料三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我国高校科研创新工作偏重基础理论研究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拥有深厚研发创新能力的科研人才未能将智力资源转化成市场价值。根据市场发展趋势探寻科技创新方向、不断更新升级科技创新思路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正是提升专利质量、实现专利市场价值的核心之义。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根据市场发展趋势判断科技创新方向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充分考虑、合理安排成果转化中企业方的利益诉求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是提升专利质量、实现专利市场价值的核心要素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而并非是大学科研工作的核心价值。其实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大学科研工作的价值是多元化的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不应该只是体现在转化成市场价值的层面。</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项来自材料四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科技成果与企业需求脱钩的矛盾长期存在。大学科研工作与企业技术创新在目标、路径、组织方式、评价标准及环境要求等方面存在着很大的差别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因此高校的成果很难直接转化成适应市场需求的新产品和新技术。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大学科研工作与企业需求脱钩的矛盾才是高校的成果很难直接转化的原因。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项的表述与此不符。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50807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促进高校科技成果转化需要哪些相关方协作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简述各方所起的作用。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相关方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高校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政府。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高校拥有丰富的人才和知识储备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较强的研究和开发能力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是相关科技成果的创造者和提供方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企业是科技成果的需求方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可以提供较为充裕的转化资金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政府具有较强的组织调控能力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可以创造良好的转化环境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给科技成果转化提供坚实的政策动力</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00297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材料三谈到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中南大学冶金与环境学院科研团队的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电化学脱嵌法从盐湖卤水提锂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技术专利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成功转让给一家科技公司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许可使用费超过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亿元。双方将共同组建平台公司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由平台公司具体负责专利的产业化。长期以来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我国高校科研创新工作偏重基础理论研究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拥有深厚研发创新能力的科研人才未能将智力资源转化成市场价值。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从中可以概括出科技成果转化需要高校和企业两个相关方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而双方在成果转化中的作用也各不相同。材料三接着说道</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年修订的《中华人民共和国促进科技成果转化法》打破高校科技成果转化藩篱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鼓励高校对持有的科研成果采取转让、许可等方式进行转移转化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对高校以实践为导向的科技创新产生了巨大的推动作用。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政府在成果转化中的地位和作用。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16558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规划的收官之年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也是调研、制定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规划的关键一年。</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图书出版业取得了诸多重要突破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政府部门出台的多项政策、举措更加有力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图书出版产业规模持续扩大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发展潜力持续显现。曾一度遭到电子商务冲击的实体书店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近一年来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伴随全民阅读的推广开始逆袭。全国各地新建或改造了一批大型书城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这些大型书城注重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引入亲子阅读、创意生活、数字体验、咖啡餐饮等多元业态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逐步向文化购物中心转型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赋予了实体书店新的生命力。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07221078"/>
              </p:ext>
            </p:extLst>
          </p:nvPr>
        </p:nvGraphicFramePr>
        <p:xfrm>
          <a:off x="1475656" y="1916832"/>
          <a:ext cx="1843828" cy="432048"/>
        </p:xfrm>
        <a:graphic>
          <a:graphicData uri="http://schemas.openxmlformats.org/presentationml/2006/ole">
            <p:oleObj spid="_x0000_s5123" name="文档" r:id="rId3" imgW="1094487" imgH="255287" progId="Word.Document.12">
              <p:embed/>
            </p:oleObj>
          </a:graphicData>
        </a:graphic>
      </p:graphicFrame>
    </p:spTree>
    <p:extLst>
      <p:ext uri="{BB962C8B-B14F-4D97-AF65-F5344CB8AC3E}">
        <p14:creationId xmlns:p14="http://schemas.microsoft.com/office/powerpoint/2010/main" xmlns="" val="15179927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以温度</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、相对湿度</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为标准寿命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设其指数为</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计算在温度</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和湿度</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纸张的寿命和标准寿命的倍数关系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结果见下表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55950476"/>
              </p:ext>
            </p:extLst>
          </p:nvPr>
        </p:nvGraphicFramePr>
        <p:xfrm>
          <a:off x="508000" y="2190840"/>
          <a:ext cx="8128000" cy="2730319"/>
        </p:xfrm>
        <a:graphic>
          <a:graphicData uri="http://schemas.openxmlformats.org/presentationml/2006/ole">
            <p:oleObj spid="_x0000_s12292" name="文档" r:id="rId3" imgW="3894229" imgH="1308524" progId="Word.Document.12">
              <p:embed/>
            </p:oleObj>
          </a:graphicData>
        </a:graphic>
      </p:graphicFrame>
      <p:sp>
        <p:nvSpPr>
          <p:cNvPr id="4" name="矩形 3"/>
          <p:cNvSpPr>
            <a:spLocks noChangeAspect="1"/>
          </p:cNvSpPr>
          <p:nvPr/>
        </p:nvSpPr>
        <p:spPr>
          <a:xfrm>
            <a:off x="508000" y="4464311"/>
            <a:ext cx="8128000" cy="498598"/>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摘编自李景仁等《图书档案保护技术手册》</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3761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成为产业发展的新趋势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传统出版业转型升级及其与新兴媒体的融合是新时代下出版业发展的必由之路。在</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年出台的《关于推动新闻出版业数字化转型升级的指导意见》的基础上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出版社积极打造自身的数字出版平台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纷纷成立数字出版部门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专门负责数字出版相关工作。诸多新改变和新方法让出版与市场的距离更近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如众筹出版、微店卖书及微博、微信营销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改变后的赢利模式也让出版的效率变得更高。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摘编自陈敏利《图书出版业品牌报告</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1130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3442"/>
            <a:ext cx="13837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2139344" y="911875"/>
            <a:ext cx="4782311" cy="2278820"/>
          </a:xfrm>
          <a:prstGeom prst="rect">
            <a:avLst/>
          </a:prstGeom>
        </p:spPr>
      </p:pic>
      <p:pic>
        <p:nvPicPr>
          <p:cNvPr id="4" name="图片 3"/>
          <p:cNvPicPr>
            <a:picLocks noChangeAspect="1"/>
          </p:cNvPicPr>
          <p:nvPr/>
        </p:nvPicPr>
        <p:blipFill>
          <a:blip r:embed="rId3"/>
          <a:stretch>
            <a:fillRect/>
          </a:stretch>
        </p:blipFill>
        <p:spPr>
          <a:xfrm>
            <a:off x="2010219" y="3741858"/>
            <a:ext cx="5040560" cy="2075525"/>
          </a:xfrm>
          <a:prstGeom prst="rect">
            <a:avLst/>
          </a:prstGeom>
        </p:spPr>
      </p:pic>
      <p:sp>
        <p:nvSpPr>
          <p:cNvPr id="5" name="矩形 4"/>
          <p:cNvSpPr>
            <a:spLocks noChangeAspect="1"/>
          </p:cNvSpPr>
          <p:nvPr/>
        </p:nvSpPr>
        <p:spPr>
          <a:xfrm>
            <a:off x="508000" y="3130530"/>
            <a:ext cx="8128000" cy="45974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2010~2015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年实体店渠道</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市场码</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洋规模及年度增长率比较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748761"/>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2010~2015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年网店渠道市场码洋规模比较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摘自杨伟《</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年中国图书零售市场发展》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86579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由于互联网的快速发展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原有的图书出版业发生了很大的改变。借助互联网的优势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图书出版可以实现内容的快速传播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并且不会受时间和空间的限制。比如电子图书的开发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网上书店的建立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这些新的形式扩大了图书出版的影响范围。图书出版业的信息获取方式也会发生改变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面对互联网上的海量信息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对信息的筛选、分类和加工处理会成为图书出版业新的功能。在市场经济条件下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图书出版的目的是要获得利润。但是在互联网条件下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许多图书资源可以免费获得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因为互联网改变了传统出版业的营销模式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图书出版业需要从其他方面获得利润的增长。图书具有的版权是图书出版业实现利润的基础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在图书版权原有的营销模式中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版权价值仅局限于版权的转让。而在互联网条件下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版权的范围不再局限于文字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版权可以扩大到视频、游戏等多个不同的领域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可以间接产生更多的利润。互联网还能够成为图书传播的平台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让图书在传播过程中实现增值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比如在互联网传播中可以加载商业广告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产生巨大的效益。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摘编自顾丽萍《试析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时代的图书出版》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33238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下列对材料二相关内容的理解和分析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中国图书零售市场主要有实体书店和网店两大渠道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其中实体书店渠道市场码洋规模达到</a:t>
            </a:r>
            <a:r>
              <a:rPr lang="en-US" altLang="zh-CN" sz="2200">
                <a:solidFill>
                  <a:srgbClr val="000000"/>
                </a:solidFill>
                <a:latin typeface="Times New Roman" panose="02020603050405020304" pitchFamily="18" charset="0"/>
                <a:cs typeface="Times New Roman" panose="02020603050405020304" pitchFamily="18" charset="0"/>
              </a:rPr>
              <a:t>344</a:t>
            </a:r>
            <a:r>
              <a:rPr lang="zh-CN" altLang="zh-CN" sz="2200">
                <a:solidFill>
                  <a:srgbClr val="000000"/>
                </a:solidFill>
                <a:latin typeface="Times New Roman" panose="02020603050405020304" pitchFamily="18" charset="0"/>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网店渠道达到</a:t>
            </a:r>
            <a:r>
              <a:rPr lang="en-US" altLang="zh-CN" sz="2200">
                <a:solidFill>
                  <a:srgbClr val="000000"/>
                </a:solidFill>
                <a:latin typeface="Times New Roman" panose="02020603050405020304" pitchFamily="18" charset="0"/>
                <a:cs typeface="Times New Roman" panose="02020603050405020304" pitchFamily="18" charset="0"/>
              </a:rPr>
              <a:t>280</a:t>
            </a:r>
            <a:r>
              <a:rPr lang="zh-CN" altLang="zh-CN" sz="2200">
                <a:solidFill>
                  <a:srgbClr val="000000"/>
                </a:solidFill>
                <a:latin typeface="Times New Roman" panose="02020603050405020304" pitchFamily="18" charset="0"/>
                <a:cs typeface="Times New Roman" panose="02020603050405020304" pitchFamily="18" charset="0"/>
              </a:rPr>
              <a:t>亿元。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实体书店渠道市场码洋规模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年实现了</a:t>
            </a:r>
            <a:r>
              <a:rPr lang="en-US" altLang="zh-CN" sz="2200">
                <a:solidFill>
                  <a:srgbClr val="000000"/>
                </a:solidFill>
                <a:latin typeface="Times New Roman" panose="02020603050405020304" pitchFamily="18" charset="0"/>
                <a:cs typeface="Times New Roman" panose="02020603050405020304" pitchFamily="18" charset="0"/>
              </a:rPr>
              <a:t>3.94%</a:t>
            </a:r>
            <a:r>
              <a:rPr lang="zh-CN" altLang="zh-CN" sz="2200">
                <a:solidFill>
                  <a:srgbClr val="000000"/>
                </a:solidFill>
                <a:latin typeface="Times New Roman" panose="02020603050405020304" pitchFamily="18" charset="0"/>
                <a:cs typeface="Times New Roman" panose="02020603050405020304" pitchFamily="18" charset="0"/>
              </a:rPr>
              <a:t>的年度增长率</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年市场码洋规模继续保持增长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年度增长率达到</a:t>
            </a:r>
            <a:r>
              <a:rPr lang="en-US" altLang="zh-CN" sz="2200">
                <a:solidFill>
                  <a:srgbClr val="000000"/>
                </a:solidFill>
                <a:latin typeface="Times New Roman" panose="02020603050405020304" pitchFamily="18" charset="0"/>
                <a:cs typeface="Times New Roman" panose="02020603050405020304" pitchFamily="18" charset="0"/>
              </a:rPr>
              <a:t>0.29%</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C.2010~2015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网店渠道市场码洋规模保持高速增长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目前国内图书零售市场当中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网络销售是图书出版业赢利的重要方式。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实体书店在经历了</a:t>
            </a:r>
            <a:r>
              <a:rPr lang="en-US" altLang="zh-CN" sz="2200">
                <a:solidFill>
                  <a:srgbClr val="000000"/>
                </a:solidFill>
                <a:latin typeface="Times New Roman" panose="02020603050405020304" pitchFamily="18" charset="0"/>
                <a:cs typeface="Times New Roman" panose="02020603050405020304" pitchFamily="18" charset="0"/>
              </a:rPr>
              <a:t>2010~2015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增速下降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负增长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销售回暖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的过程之后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其市场码洋规模与年度增长率也将趋于平稳。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项是根据图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做出的推断。从图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年增速上升</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年增速下降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开始负增长</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年由负增长转变为正增长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销售开始回暖</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年增速又开始下降。可见</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项的前半部分表述不够准确。同时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项后半部分的推断也很难成立。</a:t>
            </a:r>
            <a:r>
              <a:rPr lang="en-US" altLang="zh-CN" sz="2200">
                <a:solidFill>
                  <a:srgbClr val="000000"/>
                </a:solidFill>
                <a:latin typeface="Times New Roman" panose="02020603050405020304" pitchFamily="18" charset="0"/>
                <a:cs typeface="Times New Roman" panose="02020603050405020304" pitchFamily="18" charset="0"/>
              </a:rPr>
              <a:t>2010~2015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年实体书店的年度增长率很不稳定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由此很难推断出</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其年度增长率会变得平稳。因此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96336" y="59806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85139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图书出版产业的发展与繁荣离不开政策支持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十二五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期间诸多法律法规与政策的及时出台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为实体书店和网店的发展提供了良好的环境。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全国各地新建或改造的大型书城正逐步向文化购物中心转型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这表明实体书店向多元化的经营方式转变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其业态已经成为一种主流。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各类出版社为加快产业升级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纷纷借助已有的数字出版部门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实现网络技术和图书出版的融合发展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这拉近了出版业与市场的距离。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由于互联网的快速发展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电子图书的销售、图书版权产生的间接利润、图书作为传播平台产生的广告效益等都会给图书出版业带来新的增值。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41277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21381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全国各地新建或改造了一批大型书城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这些大型书城注重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引入亲子阅读、创意生活、数字体验、咖啡餐饮等多元业态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逐步向文化购物中心转型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赋予了实体书店新的生命力。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由此无法推导出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其业态已经成为一种主流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项表述有误。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项来源于材料一的第二段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出版社积极打造自身的数字出版平台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纷纷成立数字出版部门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专门负责数字出版相关工作。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数字出版部门是图书出版社为了适应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背景下的产业发展趋势而新成立的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纷纷借助已有的数字出版部门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表述有误。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互联网还能够成为图书传播的平台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让图书在传播过程中实现增值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比如在互联网传播中可以加载商业广告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产生巨大的效益。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互联网才是图书传播的平台。因此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33770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的影响下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图书出版业发生了哪些转变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开始数字化转型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并与新兴媒体融合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营销模式多元化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赢利模式多样化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图书的传播速度加快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信息获取方式也发生转变。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由材料一</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成为产业发展的新趋势</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并与新兴媒体融合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可整合为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开始数字化转型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并与新兴媒体融合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众筹出版</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改变后的赢利模式也让出版的效率变得更高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在图书版权原有的营销模式中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版权价值仅局限于版权的转让。而在互联网条件下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版权的范围不再局限于文字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版权可以扩大到视频、游戏等多个不同的领域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可以间接产生更多的利润</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可整合为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营销模式多元化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赢利模式多样化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借助互联网的优势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图书出版可以实现内容的快速传播</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图书出版业的信息获取方式也会发生改变</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可整合为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图书的传播速度加快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信息获取方式也发生转变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92751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中央电视台纪录频道正式开播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信号覆盖全球。作为中国第一个国家级的专业纪录片频道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也是第一个从开播之始就面向全球采用双语播出的频道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它向世人亮出了拥有人文精神的中国影像。央视纪录频道在内容编排上进行了详细的规划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主要呈现四大主体内容、六大主题时段的播出特点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以期达到规模化的播出效应。央视纪录频道同时采用国际纪录片频道的通行方式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淡化栏目概念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强化大时段编排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以主题化、系列化和播出季的方式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提升自身的影响力和美誉度。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摘编自杨洁等《真实聚焦</a:t>
            </a:r>
            <a:r>
              <a:rPr lang="en-US" altLang="zh-CN" sz="2200">
                <a:solidFill>
                  <a:srgbClr val="000000"/>
                </a:solidFill>
                <a:latin typeface="Times New Roman" panose="02020603050405020304" pitchFamily="18" charset="0"/>
                <a:cs typeface="Times New Roman" panose="02020603050405020304" pitchFamily="18" charset="0"/>
              </a:rPr>
              <a:t>:2010~2011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中国纪录片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频道运营与纪录片产业发展纪录》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2701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13837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1979712" y="836712"/>
            <a:ext cx="5760640" cy="3135241"/>
          </a:xfrm>
          <a:prstGeom prst="rect">
            <a:avLst/>
          </a:prstGeom>
        </p:spPr>
      </p:pic>
      <p:sp>
        <p:nvSpPr>
          <p:cNvPr id="4" name="矩形 3"/>
          <p:cNvSpPr>
            <a:spLocks noChangeAspect="1"/>
          </p:cNvSpPr>
          <p:nvPr/>
        </p:nvSpPr>
        <p:spPr>
          <a:xfrm>
            <a:off x="508000" y="386104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年中央电视台纪录频道在</a:t>
            </a:r>
            <a:r>
              <a:rPr lang="en-US" altLang="zh-CN" sz="2200">
                <a:solidFill>
                  <a:srgbClr val="000000"/>
                </a:solidFill>
                <a:latin typeface="Times New Roman" panose="02020603050405020304" pitchFamily="18" charset="0"/>
                <a:cs typeface="Times New Roman" panose="02020603050405020304" pitchFamily="18" charset="0"/>
              </a:rPr>
              <a:t>71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个大中城市的观众构成和集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资料来源于中国广视索福瑞媒介研究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观众构成反映的是收视人群的构成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谁在看该频道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的问题。集中度是目标观众收视率与总体观众收视率的比值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表示的是目标观众相对于总体观众的收视集中程度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谁更喜欢收看这个频道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集中度的比值大于</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表示该类目标观众的收视倾向高于平均水平。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50126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在制播运营模式方面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央视纪录频道实行的是频道化运营模式。央视是纪录片的主要制作基地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制作出的精品节目数量众多。当然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频道化运营模式也有其自身的劣势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劣势在于频道可以调动的资源非常有限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其融资渠道、产品设计、人财物资源调度都会受到种种限制。央视纪录频道目前正积极推进制播分离模式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节目制作以社会招标、联合制作、购买作为主要方式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并辅以自制精品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为建立较为健全的制作管理模式做好准备。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摘编自张同道等《</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纪录片频道发展报告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4071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毛里求斯是非洲一个岛国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位于赤道南部的西印度洋上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气候湿热多雨。毛里求斯拟修复的档案文件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形成于</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文件纸张为破布浆机制纸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字迹材料为酸性烟黑墨水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双面手写。以手感鉴别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柔韧性极差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几乎一触即碎。通过测试数据可知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文件纸张严重酸化。应毛里求斯大使馆的要求和委托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国家图书馆图书保护组和图书修整组的技术人员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对部分档案文件进行了实验性去酸和修复。方案如下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去酸方案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酸是纸张纤维发生化学降解的催化剂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能加快纸张纤维的水解反应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使纸张脆化变黄、机械强度下降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直至脆裂粉碎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不能使用。为避免酸性对文献纸张的损害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人们研究了各种去除纸张酸性的方法。根据毛里求斯档案文件的损坏程度和特点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技术人员认为采用氢氧化钙溶液去酸法比较好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以氢氧化钙溶液去酸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可根据纸张酸化的程度调节去酸溶液的浓度和去酸时间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去酸彻底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可操作性强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在操作处理过程中也不会使文件出现新的损坏。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33855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总部位于美国首都华盛顿的国家地理频道是一个全球性的付费有线电视网。目前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国家地理频道已经以</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种语言转播至全球</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个国家和地区逾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千万用户。作为一个纯纪录片频道能够取得如此卓越的成就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除了高质量、高观赏性的节目内容之外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与其频道自身的制播运营模式是分不开的。其制播运营模式如下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有线电视系统是在地方政府的批准下由有线电视系统运营商投资建立的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有线电视系统直接面向订户收取费用。有线电视系统运营商是指拥有并运营有线电视系统的企业实体。有线电视节目提供商为有线电视系统运营商提供节目。具体到国家地理频道而言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美国国家地理电视公司以及其他渠道承担提供片源的任务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国家地理频道承担的是节目制作等任务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即让来自国家地理电视公司等渠道的单个的片源变成有机结合的整体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适于在电视上播放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康卡斯特电信公司作为有线电视系统运营商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则承担把电视信号传送到千家万户的电视机上的技术性播出任务。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摘编自楚蕙萍《多元延伸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有机互动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美国国家地理频道运营模式初探》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1597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下列对材料相关内容的梳理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08000" y="1623342"/>
            <a:ext cx="6408250" cy="3937843"/>
          </a:xfrm>
          <a:prstGeom prst="rect">
            <a:avLst/>
          </a:prstGeom>
        </p:spPr>
      </p:pic>
      <p:sp>
        <p:nvSpPr>
          <p:cNvPr id="4" name="矩形 3"/>
          <p:cNvSpPr/>
          <p:nvPr/>
        </p:nvSpPr>
        <p:spPr>
          <a:xfrm>
            <a:off x="6484202" y="122272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862933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本题考查考生对材料内容的检索、筛选材料中重要信息的能力。</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项来源于材料四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具体到国家地理频道而言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美国国家地理电视公司以及其他渠道承担提供片源的任务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国家地理频道承担的是节目制作等任务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即让来自国家地理电视公司等渠道的单个的片源变成有机结合的整体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适于在电视上播放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康卡斯特电信公司作为有线电视系统运营商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则承担把电视信号传送到千家万户的电视机上的技术性播出任务。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美国国家地理电视公司提供片源给国家地理频道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当国家地理频道将节目制作完成后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需要把节目传送给有线电视系统运营商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最终由有线电视系统运营商把电视信号传送给电视观众。而题目的表述却与此不符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项的梳理有误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84212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会读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细对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严排查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速解</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客观选择题侧重对文本内容的把握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每个选项涉及的答题区域往往是一则材料或一则材料的局部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或四个选项的答题区域虽然来自多则材料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但也往往围绕一个共同大方向</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p>
          <a:p>
            <a:pPr algn="ct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会读</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严排查</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因题说法.eps" descr="id:2147492009;FounderCES"/>
          <p:cNvPicPr/>
          <p:nvPr/>
        </p:nvPicPr>
        <p:blipFill>
          <a:blip r:embed="rId2"/>
          <a:stretch>
            <a:fillRect/>
          </a:stretch>
        </p:blipFill>
        <p:spPr>
          <a:xfrm>
            <a:off x="755576" y="692696"/>
            <a:ext cx="1031834" cy="328867"/>
          </a:xfrm>
          <a:prstGeom prst="rect">
            <a:avLst/>
          </a:prstGeom>
        </p:spPr>
      </p:pic>
      <p:pic>
        <p:nvPicPr>
          <p:cNvPr id="9" name="图片 8"/>
          <p:cNvPicPr>
            <a:picLocks noChangeAspect="1"/>
          </p:cNvPicPr>
          <p:nvPr/>
        </p:nvPicPr>
        <p:blipFill>
          <a:blip r:embed="rId3"/>
          <a:stretch>
            <a:fillRect/>
          </a:stretch>
        </p:blipFill>
        <p:spPr>
          <a:xfrm>
            <a:off x="1403648" y="2600330"/>
            <a:ext cx="6264696" cy="4105676"/>
          </a:xfrm>
          <a:prstGeom prst="rect">
            <a:avLst/>
          </a:prstGeom>
        </p:spPr>
      </p:pic>
    </p:spTree>
    <p:extLst>
      <p:ext uri="{BB962C8B-B14F-4D97-AF65-F5344CB8AC3E}">
        <p14:creationId xmlns:p14="http://schemas.microsoft.com/office/powerpoint/2010/main" xmlns="" val="6922615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259632" y="2204864"/>
            <a:ext cx="5904656" cy="964026"/>
          </a:xfrm>
          <a:prstGeom prst="rect">
            <a:avLst/>
          </a:prstGeom>
        </p:spPr>
      </p:pic>
      <p:sp>
        <p:nvSpPr>
          <p:cNvPr id="3" name="矩形 2"/>
          <p:cNvSpPr>
            <a:spLocks noChangeAspect="1"/>
          </p:cNvSpPr>
          <p:nvPr/>
        </p:nvSpPr>
        <p:spPr>
          <a:xfrm>
            <a:off x="508000" y="319258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严排查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是同步进行的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细对时就能发现选项与原文不一致的地方。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21507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中央电视台纪录频道在内容编排上进行了认真详细的规划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以期将来能够呈现出主题化、系列化的节目播出方式。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根据材料二中性别、年龄、学历这三项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我们能够了解到中央电视台纪录频道的观众构成和集中度的基本情况。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C.2011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71</a:t>
            </a:r>
            <a:r>
              <a:rPr lang="zh-CN" altLang="zh-CN" sz="2200">
                <a:solidFill>
                  <a:srgbClr val="000000"/>
                </a:solidFill>
                <a:latin typeface="Times New Roman" panose="02020603050405020304" pitchFamily="18" charset="0"/>
                <a:cs typeface="Times New Roman" panose="02020603050405020304" pitchFamily="18" charset="0"/>
              </a:rPr>
              <a:t>个大中城市的观众调查中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中央电视台纪录频道观众构成最高的三类人群分别是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男性、</a:t>
            </a:r>
            <a:r>
              <a:rPr lang="en-US" altLang="zh-CN" sz="2200">
                <a:solidFill>
                  <a:srgbClr val="000000"/>
                </a:solidFill>
                <a:latin typeface="Times New Roman" panose="02020603050405020304" pitchFamily="18" charset="0"/>
                <a:cs typeface="Times New Roman" panose="02020603050405020304" pitchFamily="18" charset="0"/>
              </a:rPr>
              <a:t>45~54</a:t>
            </a:r>
            <a:r>
              <a:rPr lang="zh-CN" altLang="zh-CN" sz="2200">
                <a:solidFill>
                  <a:srgbClr val="000000"/>
                </a:solidFill>
                <a:latin typeface="Times New Roman" panose="02020603050405020304" pitchFamily="18" charset="0"/>
                <a:cs typeface="Times New Roman" panose="02020603050405020304" pitchFamily="18" charset="0"/>
              </a:rPr>
              <a:t>岁以及高中学历。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根据材料二可知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随着目标观众年龄的增加以及学历的增高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集中度的比值也在不断地攀升。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美国国家地理频道的制作管理模式较为健全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它在融资渠道、产品设计、人财物资源调度等方面不存在受到限制的问题。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921016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本题考查考生筛选并整合文中信息的能力。</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项内容来自材料一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央视纪录频道同时采用国际纪录片频道的通行方式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淡化栏目概念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强化大时段编排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以主题化、系列化和播出季的方式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提升自身的影响力和美誉度。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央视纪录频道在开播初期就已经呈现出了主题化、系列化的节目播出方式。因此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将来能够呈现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项考查的是图表内的集中度情况。根据集中度的曲线可以得出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随着目标观众学历的增高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集中度的比值的确在不断地攀升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但是从年龄这一角度来观察则不然。年龄从</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岁到</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岁目标观众的集中度比值在不断地攀升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岁及以上的集中度的比值却是在下降的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项的表述有误。最后来看</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项的观点在原文的材料中无法推断得出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项的表述也不正确。其实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尽管美国国家地理频道的制播运营模式具有一定的优势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它更加迎合市场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但是它在融资渠道、产品设计、人财物资源调度等方面应该还是会受到限制的。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91297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755576" y="1340768"/>
            <a:ext cx="7148442" cy="4399041"/>
          </a:xfrm>
          <a:prstGeom prst="rect">
            <a:avLst/>
          </a:prstGeom>
        </p:spPr>
      </p:pic>
    </p:spTree>
    <p:extLst>
      <p:ext uri="{BB962C8B-B14F-4D97-AF65-F5344CB8AC3E}">
        <p14:creationId xmlns:p14="http://schemas.microsoft.com/office/powerpoint/2010/main" xmlns="" val="30109550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76470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概括说明中央电视台纪录频道开播初期与美国国家地理频道在制播运营模式方面的不同。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中央电视台纪录频道在开播初期采用的是频道化运营模式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央视是纪录片的主要制作基地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美国国家地理频道采用的是制播分离运营模式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节目制作与播出相对分离。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本题考查考生对文章内容分析综合的能力。中央电视台纪录频道开播初期在制播运营模式方面的特点来自材料三。原文表述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在制播运营模式方面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央视纪录频道实行的是频道化运营模式。央视是纪录片的主要制作基地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制作出的精品节目数量众多。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而美国国家地理频道在制播运营模式方面的特点来自材料三和材料四。材料四提到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美国国家地理电视公司以及其他渠道承担提供片源的任务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国家地理频道承担的是节目制作等任务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即让来自国家地理电视公司等渠道的单个的片源变成有机结合的整体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适于在电视上播放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康卡斯特电信公司作为有线电视系统运营商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a:t>
            </a:r>
            <a:endParaRPr lang="zh-CN" altLang="en-US" sz="2200"/>
          </a:p>
        </p:txBody>
      </p:sp>
    </p:spTree>
    <p:extLst>
      <p:ext uri="{BB962C8B-B14F-4D97-AF65-F5344CB8AC3E}">
        <p14:creationId xmlns:p14="http://schemas.microsoft.com/office/powerpoint/2010/main" xmlns="" val="7808887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把电视信号传送到千家万户的电视机上的技术性播出任务。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从这些表述中可以看出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美国国家地理频道承担的是节目制作的任务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而节目播出的技术性任务需要借助康卡斯特电信公司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这是节目的制作与播出相对分离的运营模式。同时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制播分离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这一概念来源于材料三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央视纪录频道目前正积极推进制播分离模式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的表述。材料四中关于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制播分离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的这一概念并没有直接呈现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但可以利用不同材料之间的信息交叉点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或根据已知信息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结合常识、常理进行合理推测获得材料四中的隐含信息。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20984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修复方案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纸浆补书机与边缘、局部裱相结合的修复法。用纸浆补书机修补书页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既不遮挡字迹又能增强纸张强度。但纸浆补书机法也有其不足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如对书页的边缘残缺处和书口的断裂处补后的强度不够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主要原因是书口的断裂处及书页上的裂口缝隙过小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使得纸浆难以通过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边缘残缺处的纸浆与书页的连接方式属单侧直线连接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不够牢固。为了弥补这一缺陷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纸浆补书机与边缘、局部裱相结合显然是必要的。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档案文件修复后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纸张的强度和柔韧性有了很大程度的提高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原来一触即碎的文件纸张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现在不但可以正常翻阅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甚至可以拿起抖动。对于文件修复前后的变化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毛里求斯大使馆人员表示惊讶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魔术般的变化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摘编自周崇润等《关于毛里求斯档案文件的去酸与修复》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53861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979712" y="476672"/>
            <a:ext cx="4752528" cy="6268420"/>
          </a:xfrm>
          <a:prstGeom prst="rect">
            <a:avLst/>
          </a:prstGeom>
        </p:spPr>
      </p:pic>
    </p:spTree>
    <p:extLst>
      <p:ext uri="{BB962C8B-B14F-4D97-AF65-F5344CB8AC3E}">
        <p14:creationId xmlns:p14="http://schemas.microsoft.com/office/powerpoint/2010/main" xmlns="" val="16364792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随着我国城镇化进程的加快以及人民生活水平的提高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生活垃圾的总量也在不断加大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部分城市在市郊露天堆放垃圾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对大气、土壤、水的环境造成污染。大量餐厨垃圾与其他垃圾混合填埋或焚烧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产生有毒物质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威胁着居民健康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这种现象正在向农村地区漫延。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垃圾分类作为垃圾处理的前端环节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其作用早已得到世界的公认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分类收集不仅能大幅度减少垃圾给环境带来的污染、节约垃圾无害化处理费用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更能使资源得到重复利用。有人将垃圾称为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放错了地方的资源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据保守估计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我国城市每年丢弃的可回收垃圾价值在</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亿元左右。但我国的垃圾分类工作一直难以有效推进。相关调查显示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约四分之一的受访者认为垃圾分类效果不明显或完全没有效果。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33614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971600" y="980728"/>
            <a:ext cx="6924604" cy="3744416"/>
          </a:xfrm>
          <a:prstGeom prst="rect">
            <a:avLst/>
          </a:prstGeom>
        </p:spPr>
      </p:pic>
      <p:sp>
        <p:nvSpPr>
          <p:cNvPr id="3" name="矩形 2"/>
          <p:cNvSpPr>
            <a:spLocks noChangeAspect="1"/>
          </p:cNvSpPr>
          <p:nvPr/>
        </p:nvSpPr>
        <p:spPr>
          <a:xfrm>
            <a:off x="508000" y="4725144"/>
            <a:ext cx="8128000" cy="904863"/>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摘编自《垃圾变资源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这不是魔法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而是垃圾分类》</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日新华网</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1752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笔者所在的小区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居民楼前三个垃圾桶分别标示出应放置可回收物、其他垃圾和餐厨垃圾。可是大多数居民还是把垃圾混杂在一起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一扔了之。问及原因时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我辛辛苦苦分了类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环卫车辆却混在一起运走了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分类还有什么意义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这种现象可以说屡见不鲜。垃圾分类处理是个复杂的系统工程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包括分类投放、分类收集、分类运输、分类处理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各个环节必须配套衔接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才能高效运行。分类投放是居民的责任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分类收集、分类运输、分类处理是政府的责任。分类投放的参与率和准确率较低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会影响垃圾分类制度的实施效果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而分类的目标和途径不十分清晰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后端分类处理不到位、不完善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又影响前端居民分类的积极性。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30741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国务院办公厅转发国家发改委、住建部《生活垃圾分类制度实施方案》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给出了我国推进垃圾分类的总体路线图。但是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这一方案即便再科学合理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如果缺乏全民动员、全民参与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也难以由蓝图变为现实。我们应当认识到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生活垃圾虽然有资源属性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但污染属性更不可忽视。不按要求扔垃圾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把资源放错了地方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那就是随意丢弃污染物、危害环境的行为。垃圾分类是我们作为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责无旁贷。当然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各地政府同样不能以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居民没有分类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等理由拖延、观望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应当落实政府主体责任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坚持政府主导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根据本地特点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做好分类收集、分类运输、分类处理设施体系建设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同时制定完善的惩罚和奖励的政策措施。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94381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628800"/>
            <a:ext cx="8128000" cy="2936188"/>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随着生态文明建设的持续推进、国民素质的提升和垃圾处理设施的进步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普遍推行垃圾分类制度的条件已经成熟。重要的是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居民和政府快把自家的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门前雪</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打扫干净吧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各负其责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各尽其力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形成合力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减量化、资源化、无害化的目标一定能够实现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垃圾分类前景可期</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en-US" sz="2200" smtClean="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 </a:t>
            </a:r>
            <a:r>
              <a:rPr lang="en-US" altLang="zh-CN" sz="2200" smtClean="0">
                <a:solidFill>
                  <a:srgbClr val="000000"/>
                </a:solidFill>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摘编自刘毅</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垃圾分类应自扫门前雪</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                                                           2017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en-US" altLang="zh-CN" sz="2200">
                <a:solidFill>
                  <a:srgbClr val="000000"/>
                </a:solidFill>
                <a:cs typeface="Times New Roman" panose="02020603050405020304" pitchFamily="18" charset="0"/>
              </a:rPr>
              <a:t>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月</a:t>
            </a:r>
            <a:r>
              <a:rPr lang="en-US" altLang="zh-CN" sz="2200">
                <a:solidFill>
                  <a:srgbClr val="000000"/>
                </a:solidFill>
                <a:cs typeface="Times New Roman" panose="02020603050405020304" pitchFamily="18" charset="0"/>
              </a:rPr>
              <a:t>6</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日</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人民日报</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2985133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下列关于民众对垃圾分类认知与实践相关情况的理解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大多数民众都知道垃圾分类的概念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50.9%</a:t>
            </a:r>
            <a:r>
              <a:rPr lang="zh-CN" altLang="zh-CN" sz="2200">
                <a:solidFill>
                  <a:srgbClr val="000000"/>
                </a:solidFill>
                <a:latin typeface="Times New Roman" panose="02020603050405020304" pitchFamily="18" charset="0"/>
                <a:cs typeface="Times New Roman" panose="02020603050405020304" pitchFamily="18" charset="0"/>
              </a:rPr>
              <a:t>的民众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仅了解常见的可回收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不可回收垃圾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民众对垃圾分类的认知程度与实践情况大致吻合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基本不了解和从未进行分类的都是少数。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有些居民不是缺乏垃圾分类意识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而是后端分类处理不到位、不完善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挫伤了他们分类的积极性。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居民分类投放的参与率和准确率较低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是我国以往垃圾分类工作难以有效推进的主要原因。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本题考查考生理解文中重要句子的含意、检索提取文本中的重要信息、归纳整合文中信息和内容要点、概括分析各种信息之间关系的能力。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项不符合原文意思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除居民的原因外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分类的目标和途径不十分清晰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后端分类处理不到位、不完善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我国以往垃圾分类工作难以有效推进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12487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下列对材料相关内容的分析和评价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AE</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材料一揭示了垃圾分类的必要性和紧迫性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并对民众的认知与实践情况作了统计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材料二分析了垃圾分类难以有效推进的原因并提出破解之道。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居民对垃圾分类的认知与实践制约着垃圾分类的实施效果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新闻媒体的宣传报道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有助于形成舆论氛围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增强居民分类投放、分类收集的意识。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生活垃圾既有资源属性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可以回收再利用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但也有污染属性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会对环境造成污染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所谓垃圾是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放错了地方的资源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这类说法并不准确。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针对一些地方政府常以各种理由对垃圾分类工作拖延、观望的情况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《生活垃圾分类制度实施方案》制定了完善的惩罚和奖励的政策措施。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《生活垃圾分类制度实施方案》的发布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明确了我国推进垃圾分类工作的总体规划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具有重要的新闻价值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受到主流媒体的关注。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76470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608166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本题考查考生归纳整合文中信息和内容要点、分析文本的文体特征和主要表现手法、区分事实和观点、评价文本的主要观点和基本倾向、评价文本产生的社会价值和影响等能力。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新闻媒体的宣传报道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有助于形成舆论氛围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是对新闻文体的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深度思考和判断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增强居民分类投放、分类收集的意识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分类收集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是政府的责任。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放错了地方的资源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垃圾确实具有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可以回收再利用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《生活垃圾分类制度实施方案》制定了完善的惩罚和奖励的政策措施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制定完善的惩罚和奖励的政策措施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只是作者对地方政府的建议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因而不符合原文意思。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85533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怎样才能有效推进我国的生活垃圾分类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从居民来说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要提高认识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掌握分类方法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养成良好习惯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从政府来说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要完善处理设施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建立配套系统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制定奖惩措施。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本题考查考生筛选并整合文中信息、概括中心意思的能力。要准确回答这一问题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需要考生准确解读文本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筛选整合文中信息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理解垃圾分类的含义、特点和方法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明确材料二中提到的垃圾分类包括分类投放、分类收集、分类运输、分类处理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各个环节必须配套衔接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才能高效运行。其中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前端的分类投放是居民的责任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后端的分类收集、分类运输、分类处理是政府的责任。以往之所以难以有效推进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居民和政府两方面都有责任。从前端说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是居民投放参与率和准确率低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从后端说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是政府常以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居民没有分类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缺乏资金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等理由拖延、观望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导致分类处理不完善、不到位。如果考生能对材料准确理解、分析综合和评价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就不难发现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有效推进我国的生活垃圾分类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就必须从居民和政府两方面着手。至于答案中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要提高认识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掌握分类方法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养成良好习惯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要完善处理设施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建立配套系统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制定奖惩措施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都是对原文相关内容的概括和归纳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相信考生不难答出。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79306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下列不属于可移动文化遗产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使用真空干燥法对受潮的古代文献进行处理。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使用盐酸、硝酸等化学试剂给青铜器除锈。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使用纸浆补书机对破损的古籍进行修补。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使用树脂黏合剂粘接破碎的古代瓷器。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依据材料一原文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修复是对已经发生变形或变性的遗产进行处理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使之恢复到原有的形态或性质。修复的内容大致分为两个方面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一是清除文物和标本上的一切附着物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二是修补文物和标本的残缺部分</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三项均属于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84482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61952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概括新闻材料内容要点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明确概括指向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确保方向不跑偏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这一步的关键是明确概括对象是什么以及指向对象的哪一方面信息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原因、结果、作用、影响、方式、特点等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确定概括区间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确保信息搜索全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不论是概括哪类指向信息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要确保不遗漏要点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都必须要理清全文思路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这样才能明确所要概括的信息在哪里。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检索提炼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整合答案要点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确保要点条理现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在确定信息存在区间后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要逐段提炼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分类整合。分类整合的标准有两个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一是看赋分。如赋分为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个要点或者</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基本上是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个要点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分或者</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二是合并同类求同存异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就是说提炼出来的信息要点难免有同类信息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这个时候要将同类信息合并作为一个要点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避免答案要点交叉重复。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因题说法.eps" descr="id:2147492009;FounderCES"/>
          <p:cNvPicPr/>
          <p:nvPr/>
        </p:nvPicPr>
        <p:blipFill>
          <a:blip r:embed="rId2"/>
          <a:stretch>
            <a:fillRect/>
          </a:stretch>
        </p:blipFill>
        <p:spPr>
          <a:xfrm>
            <a:off x="683568" y="548680"/>
            <a:ext cx="1031834" cy="328867"/>
          </a:xfrm>
          <a:prstGeom prst="rect">
            <a:avLst/>
          </a:prstGeom>
        </p:spPr>
      </p:pic>
    </p:spTree>
    <p:extLst>
      <p:ext uri="{BB962C8B-B14F-4D97-AF65-F5344CB8AC3E}">
        <p14:creationId xmlns:p14="http://schemas.microsoft.com/office/powerpoint/2010/main" xmlns="" val="33790079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467544"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,7~9,12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随着社会经济发展和人民精神文化生活需求的日益多样化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博物馆服务于社会建设的格局发生了重大变化。博物馆收藏、展示的文化遗产资源多渠道、多层次、多形式地为社会公众所共享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讲好中国故事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传播好中国声音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上发挥着举足轻重的作用。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博物馆接待参观人次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万人次增长到</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亿人次</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年间增长了</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倍。对于青少年而言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博物馆逐渐成为学校教育之外的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第二课堂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在互动性、体验性、趣味性方面发挥着独特的优势。</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全国博物馆拥有近</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依托这些藏品在历史、文化、考古等领域开展了大量的科研活动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科研成果也非常丰富。针对藏品的研究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需要整合学校和研究机构的学者、教师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因此博物馆往往会成为一个地区的文史研究中心。同时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博物馆逐渐成为展示城市独特历史文化、提升城市文化品牌价值</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47200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重要载体。</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西安市委、市政府正式提出把西安建设成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博物馆之城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的战略目标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随后广州、济南等城市也纷纷提出建设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博物馆之城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以此提升城市的竞争力。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摘编自刘世锦主编《中国文化遗产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事业发展报告</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中国文化文物系统的博物馆开始全面免费开放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此后博物馆的直接经济贡献逐渐弱化。因此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只能通过博物馆事业增加值来衡量博物馆对国民经济的直接贡献。博物馆事业增加值即文化文物系统内的博物馆向社会提供产品或服务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如文化创意产品销售、文物巡展、社会文物鉴定及咨询等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而增加的价值总和。</a:t>
            </a:r>
            <a:r>
              <a:rPr lang="en-US" altLang="zh-CN" sz="2200">
                <a:solidFill>
                  <a:srgbClr val="000000"/>
                </a:solidFill>
                <a:latin typeface="Times New Roman" panose="02020603050405020304" pitchFamily="18" charset="0"/>
                <a:cs typeface="Times New Roman" panose="02020603050405020304" pitchFamily="18" charset="0"/>
              </a:rPr>
              <a:t>2001~2014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年全国博物馆事业增加值变化情况如下图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73497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331640" y="980728"/>
            <a:ext cx="5950165" cy="3168352"/>
          </a:xfrm>
          <a:prstGeom prst="rect">
            <a:avLst/>
          </a:prstGeom>
        </p:spPr>
      </p:pic>
      <p:sp>
        <p:nvSpPr>
          <p:cNvPr id="3" name="矩形 2"/>
          <p:cNvSpPr>
            <a:spLocks noChangeAspect="1"/>
          </p:cNvSpPr>
          <p:nvPr/>
        </p:nvSpPr>
        <p:spPr>
          <a:xfrm>
            <a:off x="508000" y="4149080"/>
            <a:ext cx="8128000" cy="2491067"/>
          </a:xfrm>
          <a:prstGeom prst="rect">
            <a:avLst/>
          </a:prstGeom>
        </p:spPr>
        <p:txBody>
          <a:bodyPr>
            <a:spAutoFit/>
          </a:bodyPr>
          <a:lstStyle/>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摘编自苏杨等主编《中国文化遗产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事业发展报告</a:t>
            </a:r>
            <a:r>
              <a:rPr lang="en-US" altLang="zh-CN" sz="2200">
                <a:solidFill>
                  <a:srgbClr val="000000"/>
                </a:solidFill>
                <a:latin typeface="Times New Roman" panose="02020603050405020304" pitchFamily="18" charset="0"/>
                <a:cs typeface="Times New Roman" panose="02020603050405020304" pitchFamily="18" charset="0"/>
              </a:rPr>
              <a:t>(2015~2016)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计算或比较不同时期的经济数据时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用某一时期产品的平均价格作为固定的计算尺度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这种平均价格叫可比价格。可比价格计算出的指标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可以消除价格变动因素的影响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便于对不同时期进行历史对比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以观察国民经济的发展情况。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25341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要真正了解或融入一个城市与国家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最直接也是最重要的途径就是参观博物馆。北京每年接待的上亿游客中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相当一部分人要参观北京的博物馆。博物馆对于旅游经济的拉动难以用数字衡量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它更多的是一种潜移默化的宣传和教育作用。通过品牌价值的提升和精神核心的建立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实现对旅游经济的长远影响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这也是博物馆对国民经济的间接贡献。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摘编自王小润等《博物馆能否成为旅游经济新坐标》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7936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下列对材料二相关内容的理解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a:t>
            </a:r>
            <a:r>
              <a:rPr lang="zh-CN" altLang="zh-CN" sz="2200" smtClean="0">
                <a:solidFill>
                  <a:srgbClr val="000000"/>
                </a:solidFill>
                <a:latin typeface="Times New Roman" panose="02020603050405020304" pitchFamily="18" charset="0"/>
                <a:cs typeface="Times New Roman" panose="02020603050405020304" pitchFamily="18" charset="0"/>
              </a:rPr>
              <a:t>项是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A.2001~2014</a:t>
            </a:r>
            <a:r>
              <a:rPr lang="zh-CN" altLang="zh-CN" sz="2200">
                <a:solidFill>
                  <a:srgbClr val="000000"/>
                </a:solidFill>
                <a:latin typeface="Times New Roman" panose="02020603050405020304" pitchFamily="18" charset="0"/>
                <a:cs typeface="Times New Roman" panose="02020603050405020304" pitchFamily="18" charset="0"/>
              </a:rPr>
              <a:t>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按当年价格计算出的全国博物馆事业增加值最低的年份是</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最高的年份是</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除</a:t>
            </a:r>
            <a:r>
              <a:rPr lang="en-US" altLang="zh-CN" sz="2200">
                <a:solidFill>
                  <a:srgbClr val="000000"/>
                </a:solidFill>
                <a:latin typeface="Times New Roman" panose="02020603050405020304" pitchFamily="18" charset="0"/>
                <a:cs typeface="Times New Roman" panose="02020603050405020304" pitchFamily="18" charset="0"/>
              </a:rPr>
              <a:t>2007</a:t>
            </a:r>
            <a:r>
              <a:rPr lang="zh-CN" altLang="zh-CN" sz="2200">
                <a:solidFill>
                  <a:srgbClr val="000000"/>
                </a:solidFill>
                <a:latin typeface="Times New Roman" panose="02020603050405020304" pitchFamily="18" charset="0"/>
                <a:cs typeface="Times New Roman" panose="02020603050405020304" pitchFamily="18" charset="0"/>
              </a:rPr>
              <a:t>年的全国博物馆事业增加值较前一年有所减少外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其余年份的增加值与前一年相比均呈现上升态势。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按</a:t>
            </a:r>
            <a:r>
              <a:rPr lang="en-US" altLang="zh-CN" sz="2200">
                <a:solidFill>
                  <a:srgbClr val="000000"/>
                </a:solidFill>
                <a:latin typeface="Times New Roman" panose="02020603050405020304" pitchFamily="18" charset="0"/>
                <a:cs typeface="Times New Roman" panose="02020603050405020304" pitchFamily="18" charset="0"/>
              </a:rPr>
              <a:t>2001</a:t>
            </a:r>
            <a:r>
              <a:rPr lang="zh-CN" altLang="zh-CN" sz="2200">
                <a:solidFill>
                  <a:srgbClr val="000000"/>
                </a:solidFill>
                <a:latin typeface="Times New Roman" panose="02020603050405020304" pitchFamily="18" charset="0"/>
                <a:cs typeface="Times New Roman" panose="02020603050405020304" pitchFamily="18" charset="0"/>
              </a:rPr>
              <a:t>年可比价格计算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十几年间全国博物馆事业增加值大体上保持了较好的增长势头。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按当年价格计算出的增加值与按可比价格计算出的增加值相比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二者差距最大的年份是</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本题考查考生对材料二中图表的理解。按当年价格计算</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年的增加值为</a:t>
            </a:r>
            <a:r>
              <a:rPr lang="en-US" altLang="zh-CN" sz="2200">
                <a:solidFill>
                  <a:srgbClr val="000000"/>
                </a:solidFill>
                <a:latin typeface="Times New Roman" panose="02020603050405020304" pitchFamily="18" charset="0"/>
                <a:cs typeface="Times New Roman" panose="02020603050405020304" pitchFamily="18" charset="0"/>
              </a:rPr>
              <a:t>22.7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,2007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年的增加值为</a:t>
            </a:r>
            <a:r>
              <a:rPr lang="en-US" altLang="zh-CN" sz="2200">
                <a:solidFill>
                  <a:srgbClr val="000000"/>
                </a:solidFill>
                <a:latin typeface="Times New Roman" panose="02020603050405020304" pitchFamily="18" charset="0"/>
                <a:cs typeface="Times New Roman" panose="02020603050405020304" pitchFamily="18" charset="0"/>
              </a:rPr>
              <a:t>18.7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,2007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年的增加值较前一年的确有所减少。根据图表还应该发现</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年的增加值为</a:t>
            </a:r>
            <a:r>
              <a:rPr lang="en-US" altLang="zh-CN" sz="2200">
                <a:solidFill>
                  <a:srgbClr val="000000"/>
                </a:solidFill>
                <a:latin typeface="Times New Roman" panose="02020603050405020304" pitchFamily="18" charset="0"/>
                <a:cs typeface="Times New Roman" panose="02020603050405020304" pitchFamily="18" charset="0"/>
              </a:rPr>
              <a:t>10.8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年的增加值为</a:t>
            </a:r>
            <a:r>
              <a:rPr lang="en-US" altLang="zh-CN" sz="2200">
                <a:solidFill>
                  <a:srgbClr val="000000"/>
                </a:solidFill>
                <a:latin typeface="Times New Roman" panose="02020603050405020304" pitchFamily="18" charset="0"/>
                <a:cs typeface="Times New Roman" panose="02020603050405020304" pitchFamily="18" charset="0"/>
              </a:rPr>
              <a:t>9.4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年的增加值较之</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年也存在减少的情况。因此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其余年份的增加值与前一年相比均呈现上升态势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的表述是不正确的。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50485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67461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下列对材料相关内容的概括和分析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直到今天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博物馆依然是通过藏品的基本陈列和专题展览的形式服务于公众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这种形式可以丰富大众的精神文化生活。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博物馆逐渐成为学校教育的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第二课堂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它通过独特的学习资源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以适应青少年心理特点的方式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激励青少年学习。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西安、广州等城市越来越重视利用博物馆来展现城市历史中最有深度和吸引力的元素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并以此构建城市文化品牌。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博物馆免费开放会使其经济贡献逐渐弱化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因此需要通过博物馆事业增加值来衡量博物馆对国民经济的全部贡献。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博物馆对旅游经济的拉动是非常重要的贡献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这也是提升博物馆诸如宣传和教育等其他功能的关键所在。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1412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16196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本题考查考生概括和分析材料中相关信息的能力。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项内容来自材料一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随着社会经济发展和人民精神文化生活需求的日益多样化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博物馆服务于社会建设的格局发生了重大变化。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博物馆已经发生重大变化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博物馆正在多渠道、多层次、多形式地为社会公众服务。因此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项的表述不正确。</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项来源于材料二</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中国文化文物系统的博物馆开始全面免费开放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此后博物馆的直接经济贡献逐渐弱化。因此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只能通过博物馆事业增加值来衡量博物馆对国民经济的直接贡献。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博物馆事业增加值只能衡量博物馆对国民经济的直接贡献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而并非是全部贡献。因此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项表述有误。最后来看</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项的观点在原文的材料中无法推断得出。根据材料一和材料三我们可以了解到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博物馆的宣传和教育功能才是其非常重要的功能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尤其是教育功能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它才是提升博物馆其他功能的关键所在。因此</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项的表述也是不正确的。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1689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概括说明博物馆在科研方面的作用。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依托藏品开展的科研活动能够产出丰富的科研成果</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博物馆可以整合一个地区的科研力量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培育出科研团队。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本题考查考生对文章内容分析综合的能力。本题来自材料一</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全国博物馆拥有近</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依托这些藏品在历史、文化、考古等领域开展了大量的科研活动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科研成果也非常丰富。针对藏品的研究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需要整合学校和研究机构的学者、教师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因此博物馆往往会成为一个地区的文史研究中心。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科研团队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两个答案要点。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09872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,19~21,15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(1924—2012),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中国古建筑学家。下面是中央电视台《大家》栏目在罗哲文先生生前对他的访谈节选。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在您选择职业的年代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建筑学可算是一种不入流的行当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您为什么选择了学习建筑学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从我当年进入营造学社学习建筑到现在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按一般老百姓的话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可以说我和建筑学有缘分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或者说这是一个从偶然到必然的过程。说偶然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是因为抗战时期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营造学社迁到了我的老家四川宜宾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要是迁到别的地方去了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我这辈子可能就不会做这个工作了。说必然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是因为我从小就喜欢做手工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我还是很喜欢工艺、画画什么的。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著名的建筑学家梁思成先生是您的老师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您现在所从事的古建筑保护研究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有哪些观念是梁先生带给您的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771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下列对材料相关内容的概括和分析</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预防是为了减缓可移动文化遗产遭受损害而采取的必要措施和行动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其侧重点主要在于可移动文化遗产的外部环境。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如果将温度</a:t>
            </a:r>
            <a:r>
              <a:rPr lang="en-US" altLang="zh-CN" sz="2200">
                <a:solidFill>
                  <a:srgbClr val="000000"/>
                </a:solidFill>
                <a:cs typeface="Times New Roman" panose="02020603050405020304" pitchFamily="18" charset="0"/>
              </a:rPr>
              <a:t>25 </a:t>
            </a:r>
            <a:r>
              <a:rPr lang="en-US" altLang="zh-CN" sz="2200">
                <a:solidFill>
                  <a:srgbClr val="000000"/>
                </a:solidFill>
                <a:ea typeface="NEU-BZ-S92"/>
                <a:cs typeface="宋体" panose="02010600030101010101" pitchFamily="2" charset="-122"/>
              </a:rPr>
              <a:t>℃</a:t>
            </a:r>
            <a:r>
              <a:rPr lang="zh-CN" altLang="en-US" sz="2200">
                <a:solidFill>
                  <a:srgbClr val="000000"/>
                </a:solidFill>
                <a:latin typeface="宋体" panose="02010600030101010101" pitchFamily="2" charset="-122"/>
                <a:cs typeface="Times New Roman" panose="02020603050405020304" pitchFamily="18" charset="0"/>
              </a:rPr>
              <a:t>、相对湿度</a:t>
            </a:r>
            <a:r>
              <a:rPr lang="en-US" altLang="zh-CN" sz="2200">
                <a:solidFill>
                  <a:srgbClr val="000000"/>
                </a:solidFill>
                <a:cs typeface="Times New Roman" panose="02020603050405020304" pitchFamily="18" charset="0"/>
              </a:rPr>
              <a:t>50%</a:t>
            </a:r>
            <a:r>
              <a:rPr lang="zh-CN" altLang="en-US" sz="2200">
                <a:solidFill>
                  <a:srgbClr val="000000"/>
                </a:solidFill>
                <a:latin typeface="宋体" panose="02010600030101010101" pitchFamily="2" charset="-122"/>
                <a:cs typeface="Times New Roman" panose="02020603050405020304" pitchFamily="18" charset="0"/>
              </a:rPr>
              <a:t>下纸张的寿命定为标准寿命</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当湿度不变、温度降低</a:t>
            </a:r>
            <a:r>
              <a:rPr lang="en-US" altLang="zh-CN" sz="2200">
                <a:solidFill>
                  <a:srgbClr val="000000"/>
                </a:solidFill>
                <a:cs typeface="Times New Roman" panose="02020603050405020304" pitchFamily="18" charset="0"/>
              </a:rPr>
              <a:t>10 </a:t>
            </a:r>
            <a:r>
              <a:rPr lang="en-US" altLang="zh-CN" sz="2200">
                <a:solidFill>
                  <a:srgbClr val="000000"/>
                </a:solidFill>
                <a:ea typeface="NEU-BZ-S92"/>
                <a:cs typeface="宋体" panose="02010600030101010101" pitchFamily="2" charset="-122"/>
              </a:rPr>
              <a:t>℃</a:t>
            </a:r>
            <a:r>
              <a:rPr lang="zh-CN" altLang="en-US" sz="2200">
                <a:solidFill>
                  <a:srgbClr val="000000"/>
                </a:solidFill>
                <a:latin typeface="宋体" panose="02010600030101010101" pitchFamily="2" charset="-122"/>
                <a:cs typeface="Times New Roman" panose="02020603050405020304" pitchFamily="18" charset="0"/>
              </a:rPr>
              <a:t>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纸张的寿命倍数就会达到</a:t>
            </a:r>
            <a:r>
              <a:rPr lang="en-US" altLang="zh-CN" sz="2200">
                <a:solidFill>
                  <a:srgbClr val="000000"/>
                </a:solidFill>
                <a:cs typeface="Times New Roman" panose="02020603050405020304" pitchFamily="18" charset="0"/>
              </a:rPr>
              <a:t>5.81</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纸浆补书机修补法对于修复纸张的酸性特别理想</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这种方法既可以增强纸张的强度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又不会影响字迹的清晰度。</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国家图书馆的技术人员对毛里求斯形成于</a:t>
            </a:r>
            <a:r>
              <a:rPr lang="en-US" altLang="zh-CN" sz="2200">
                <a:solidFill>
                  <a:srgbClr val="000000"/>
                </a:solidFill>
                <a:cs typeface="Times New Roman" panose="02020603050405020304" pitchFamily="18" charset="0"/>
              </a:rPr>
              <a:t>18</a:t>
            </a:r>
            <a:r>
              <a:rPr lang="zh-CN" altLang="en-US" sz="2200">
                <a:solidFill>
                  <a:srgbClr val="000000"/>
                </a:solidFill>
                <a:latin typeface="宋体" panose="02010600030101010101" pitchFamily="2" charset="-122"/>
                <a:cs typeface="Times New Roman" panose="02020603050405020304" pitchFamily="18" charset="0"/>
              </a:rPr>
              <a:t>世纪的档案文件的修复工作是可移动文化遗产保护的成功案例。</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纸浆补书机修补法对于修复纸张的酸性特别理想</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纸浆补书机修补法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修复纸张的酸性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毫无关联</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据原文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纸浆补书机与边缘、局部裱相结合的修复法。用纸浆补书机修补书页</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既不遮挡字迹又能增强纸张强度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选项错误。</a:t>
            </a:r>
            <a:endParaRPr lang="zh-CN" altLang="en-US" sz="2200"/>
          </a:p>
        </p:txBody>
      </p:sp>
      <p:sp>
        <p:nvSpPr>
          <p:cNvPr id="4" name="矩形 3"/>
          <p:cNvSpPr/>
          <p:nvPr/>
        </p:nvSpPr>
        <p:spPr>
          <a:xfrm>
            <a:off x="7308304"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497768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他有一个观点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中国的新建筑要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中而新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就是说既要中国式又要有新创造。他这个观点给我留下的印象很深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所以我现在也在宣传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新建筑一定要中国式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要体现中国古建筑的优秀传统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同时也一定要有创新。梁思成先生临终前嘱托我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文物保护的事情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你一定要做好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这个重托我一直记在心里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永远也不敢忘掉。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您在</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岁高龄的时候穿越了罗布泊。很多人都说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您是穿越罗布泊年龄最大的人。您为什么要在这样的高龄做这样的事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我们的主要目的是去考察和寻访汉长城。几十年前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我刚接触到长城的时候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看到一些关于长城的书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其中一本写了从玉门关到库尔勒的这段长城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并说这段长城跟玉门关以东的长城不一样。从那时起我就想亲自来看一看到底是怎么回事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92516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考察这段长城有什么特别的意义吗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这段长城对研究整个长城来说太重要了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绝对不能缺了这一块儿。过去曾经有个错误的说法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认为长城是防御扰掠的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目的在于封闭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但我认为长城是中国最早的对外开放的见证。汉武帝的时候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打通了丝绸之路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那时的长城就是为了保护丝绸之路的畅通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所以到了新疆库尔勒以西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城墙就没有了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修建了一个一个烽火台。当时丝绸之路上荒无人烟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来往的商旅不可能带够整个行程的粮食。此外还有马匹的问题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到了烽火台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商旅可以补充粮食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更换交通工具。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到目前为止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您跟长城打交道有多少年了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一共去过长城多少次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我跟长城打交道快</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年了。像八达岭、山海关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去的次数都记不清了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可能有一百次以上了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82916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实地考察中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您有没有遇到过危险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遇到的太多了。差不多十多年前我去考察长城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那儿有个地方非常危险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人很难攀上去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我上去的时候还背着相机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结果脚下一滑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差一点摔下去没命了。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现在很多人都称您是中国古建筑方面的一代大师了。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这个我不敢当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不能说是古建筑大师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我没有什么了不起的。我觉得自己就是沧海一粟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是大海里面的一滴水。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对于年轻一代从事古建筑保护的人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您觉得他们最需要学习的是什么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我觉得基本技术一定要学到。搞建筑首先你要画出图来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所以画图功夫一定得有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写文章介绍建筑的结构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你得有基本勘察文献的能力。当时我们做研究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从哪一本书上看到可以引下来的资料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都必须要查原书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不能不经考证就用。像这种基本功年轻人要学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不能偷巧。必须认真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首先要把基本技能、基本理论学好</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27719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在古建筑保护中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您最担心、最忧虑的事情是什么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最担心的就是技术的传承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特别是工艺的传承。我认为工匠特别重要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没有工匠不行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另外就是材料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可是现在很多人忽略了这一块儿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很多工艺失传了。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您搞了一辈子古建筑研究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在您看来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罗哲文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建筑是凝固的音乐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外国人管它叫石头的史书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我说是木石的史书。中国建筑跟外国的还不一样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外国的建筑主要是石头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我们中国主要是木建的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所以是木石的史书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是一个综合的艺术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是历史的见证。历史有两个历史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一个是文字的历史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还有一个是实物的历史。缺少了实物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就没有东西验证文字的历史了。所以文物的价值就在于它是历史的见证。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商务印书馆</a:t>
            </a:r>
            <a:r>
              <a:rPr lang="en-US" altLang="zh-CN" sz="2200">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79596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概述罗哲文先生研究汉长城的过程和结论。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缘起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几十年前在一本书上看到相关记载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实地考察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得出结论。结论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汉长城是为了保护丝绸之路的畅通而修建的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对外开放的见证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本题考查筛选并整合文中信息并做深度思考和判断的能力。解答时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根据题目要求对罗哲文研究汉长城的过程进行梳理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读关于长城的书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得知从玉门关到库尔勒的长城与玉门关以东的长城不一样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寻访与考察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长城是防御扰掠的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目的在于封闭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这个认识是错误的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44174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06084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在古建筑保护上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罗哲文先生持哪些看法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保护好古建筑便于新建筑借鉴其优秀传统。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从事古建筑保护的人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要学好基本理论、掌握好基本技术。</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要重视技术的传承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特别是工艺的传承和工匠的培养。</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古建筑是综合的艺术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是历史的见证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所以要保护。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本题考查分析综合文中的信息并概括主要观点的能力。解答时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先找到谈论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古建筑保护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的有关段落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再进行分析综合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33761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467544" y="1412776"/>
            <a:ext cx="8004414" cy="3888432"/>
          </a:xfrm>
          <a:prstGeom prst="rect">
            <a:avLst/>
          </a:prstGeom>
        </p:spPr>
      </p:pic>
    </p:spTree>
    <p:extLst>
      <p:ext uri="{BB962C8B-B14F-4D97-AF65-F5344CB8AC3E}">
        <p14:creationId xmlns:p14="http://schemas.microsoft.com/office/powerpoint/2010/main" xmlns="" val="2279724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访谈呈现了一代大师罗哲文先生怎样的形象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请结合全文逐层分析。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学习古建筑包括师承的基本情况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写他的历史机遇和个人兴趣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并突出他强烈的责任感和使命感。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对长城的研究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表现他对事业的痴迷执着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以及求实和献身精神。</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称号的推辞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表现出一种谦逊的品质。</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对古建筑保护和建筑的看法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表现出他见解独到深刻。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本题考查从不同的角度和层面发掘文本所反映的人生价值及时代精神的探究能力。解答时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抓住人物的品质、思想、对待科学的态度和精神等方面逐层分析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并归纳概括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91796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,13~15,15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九天神眼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起初遥远的一点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到依稀模糊的轮廓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再到清晰可见的机身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减速、放下起落架、稳稳在某军用机场降落。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飞机又一次执行特殊任务凯旋了。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是给人最直观的印象。机身长、宽不过数米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差不多一人多高。而让人很难想到的是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眼前这小小的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竟能在</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米的高空飞行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最大巡航速度</a:t>
            </a:r>
            <a:r>
              <a:rPr lang="en-US" altLang="zh-CN" sz="2200">
                <a:solidFill>
                  <a:srgbClr val="000000"/>
                </a:solidFill>
                <a:latin typeface="Times New Roman" panose="02020603050405020304" pitchFamily="18" charset="0"/>
                <a:cs typeface="Times New Roman" panose="02020603050405020304" pitchFamily="18" charset="0"/>
              </a:rPr>
              <a:t>0.72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可连续飞行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个小时。一进入机舱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才发现这小小的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还着实能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在直径不足</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米、高只有</a:t>
            </a:r>
            <a:r>
              <a:rPr lang="en-US" altLang="zh-CN" sz="2200">
                <a:solidFill>
                  <a:srgbClr val="000000"/>
                </a:solidFill>
                <a:latin typeface="Times New Roman" panose="02020603050405020304" pitchFamily="18" charset="0"/>
                <a:cs typeface="Times New Roman" panose="02020603050405020304" pitchFamily="18" charset="0"/>
              </a:rPr>
              <a:t>1.45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米的狭窄机舱内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就装有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个固定座椅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两个座椅在驾驶舱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个长椅在后舱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各型电子设备占据了舱内大半个空间。而这也给驾驶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飞机的机组成员带来了麻烦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狭小的舱内空间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使得除两名驾驶员外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机组其他人员只能挤坐在一尺见方的小长椅上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蜷缩着直不起腰、伸不开腿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腰酸背疼不说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想方便也找不着地方。但就是在如此艰苦的环境下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他们每次执行任务都要连续飞行四五个小时。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6706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谈及飞行经历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机长张凯如数家珍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1986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年配备</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我们中队已先后</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次入藏</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余次进疆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飞行面积超过</a:t>
            </a:r>
            <a:r>
              <a:rPr lang="en-US" altLang="zh-CN" sz="2200">
                <a:solidFill>
                  <a:srgbClr val="000000"/>
                </a:solidFill>
                <a:latin typeface="Times New Roman" panose="02020603050405020304" pitchFamily="18" charset="0"/>
                <a:cs typeface="Times New Roman" panose="02020603050405020304" pitchFamily="18" charset="0"/>
              </a:rPr>
              <a:t>250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协助完成</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余项重大科研攻关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完成抢险救灾任务</a:t>
            </a:r>
            <a:r>
              <a:rPr lang="en-US" altLang="zh-CN" sz="2200">
                <a:solidFill>
                  <a:srgbClr val="000000"/>
                </a:solidFill>
                <a:latin typeface="Times New Roman" panose="02020603050405020304" pitchFamily="18" charset="0"/>
                <a:cs typeface="Times New Roman" panose="02020603050405020304" pitchFamily="18" charset="0"/>
              </a:rPr>
              <a:t>160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余架次。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奖状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中队满载殊荣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也使他们不少人患上了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。副教导员孙文奎说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每晚</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点半要准时守在电视机前看天气预报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不管有没有任务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早晨起来第一件事就是看天。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一有灾情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无论天气如何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我们都会自发处于待命状态。在那种情况下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灾情就是命令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我们有条件要上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没有条件创造条件也要上。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张凯机组飞往重灾区北川遥感航拍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电瓶温度指示灯突然报警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温度直线上升。如果处理不好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就有可能造成空中断电的危险。千钧一发之时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机长张凯脑海中掠过了一个个特情处置预案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一个个处置口令也脱口而出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下降高度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跳开</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号保险丝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1182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255</TotalTime>
  <Words>38718</Words>
  <Application>Microsoft Office PowerPoint</Application>
  <PresentationFormat>全屏显示(4:3)</PresentationFormat>
  <Paragraphs>963</Paragraphs>
  <Slides>299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299</vt:i4>
      </vt:variant>
    </vt:vector>
  </HeadingPairs>
  <TitlesOfParts>
    <vt:vector size="301"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2021-06-17T15:46:08Z</dcterms:modified>
</cp:coreProperties>
</file>