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15"/>
  </p:sldMasterIdLst>
  <p:notesMasterIdLst>
    <p:notesMasterId r:id="rId430"/>
  </p:notesMasterIdLst>
  <p:sldIdLst>
    <p:sldId id="494" r:id="rId216"/>
    <p:sldId id="258" r:id="rId217"/>
    <p:sldId id="260" r:id="rId218"/>
    <p:sldId id="261" r:id="rId219"/>
    <p:sldId id="262" r:id="rId220"/>
    <p:sldId id="263" r:id="rId221"/>
    <p:sldId id="265" r:id="rId222"/>
    <p:sldId id="266" r:id="rId223"/>
    <p:sldId id="267" r:id="rId224"/>
    <p:sldId id="268" r:id="rId225"/>
    <p:sldId id="269" r:id="rId226"/>
    <p:sldId id="270" r:id="rId227"/>
    <p:sldId id="271" r:id="rId228"/>
    <p:sldId id="272" r:id="rId229"/>
    <p:sldId id="273" r:id="rId230"/>
    <p:sldId id="275" r:id="rId231"/>
    <p:sldId id="276" r:id="rId232"/>
    <p:sldId id="277" r:id="rId233"/>
    <p:sldId id="278" r:id="rId234"/>
    <p:sldId id="279" r:id="rId235"/>
    <p:sldId id="280" r:id="rId236"/>
    <p:sldId id="281" r:id="rId237"/>
    <p:sldId id="283" r:id="rId238"/>
    <p:sldId id="284" r:id="rId239"/>
    <p:sldId id="285" r:id="rId240"/>
    <p:sldId id="286" r:id="rId241"/>
    <p:sldId id="287" r:id="rId242"/>
    <p:sldId id="288" r:id="rId243"/>
    <p:sldId id="289" r:id="rId244"/>
    <p:sldId id="290" r:id="rId245"/>
    <p:sldId id="291" r:id="rId246"/>
    <p:sldId id="292" r:id="rId247"/>
    <p:sldId id="293" r:id="rId248"/>
    <p:sldId id="294" r:id="rId249"/>
    <p:sldId id="295" r:id="rId250"/>
    <p:sldId id="296" r:id="rId251"/>
    <p:sldId id="297" r:id="rId252"/>
    <p:sldId id="298" r:id="rId253"/>
    <p:sldId id="299" r:id="rId254"/>
    <p:sldId id="300" r:id="rId255"/>
    <p:sldId id="301" r:id="rId256"/>
    <p:sldId id="302" r:id="rId257"/>
    <p:sldId id="303" r:id="rId258"/>
    <p:sldId id="305" r:id="rId259"/>
    <p:sldId id="306" r:id="rId260"/>
    <p:sldId id="308" r:id="rId261"/>
    <p:sldId id="309" r:id="rId262"/>
    <p:sldId id="310" r:id="rId263"/>
    <p:sldId id="311" r:id="rId264"/>
    <p:sldId id="312" r:id="rId265"/>
    <p:sldId id="313" r:id="rId266"/>
    <p:sldId id="314" r:id="rId267"/>
    <p:sldId id="315" r:id="rId268"/>
    <p:sldId id="316" r:id="rId269"/>
    <p:sldId id="317" r:id="rId270"/>
    <p:sldId id="318" r:id="rId271"/>
    <p:sldId id="319" r:id="rId272"/>
    <p:sldId id="320" r:id="rId273"/>
    <p:sldId id="321" r:id="rId274"/>
    <p:sldId id="323" r:id="rId275"/>
    <p:sldId id="324" r:id="rId276"/>
    <p:sldId id="325" r:id="rId277"/>
    <p:sldId id="326" r:id="rId278"/>
    <p:sldId id="327" r:id="rId279"/>
    <p:sldId id="329" r:id="rId280"/>
    <p:sldId id="330" r:id="rId281"/>
    <p:sldId id="331" r:id="rId282"/>
    <p:sldId id="333" r:id="rId283"/>
    <p:sldId id="334" r:id="rId284"/>
    <p:sldId id="335" r:id="rId285"/>
    <p:sldId id="336" r:id="rId286"/>
    <p:sldId id="337" r:id="rId287"/>
    <p:sldId id="338" r:id="rId288"/>
    <p:sldId id="339" r:id="rId289"/>
    <p:sldId id="340" r:id="rId290"/>
    <p:sldId id="342" r:id="rId291"/>
    <p:sldId id="343" r:id="rId292"/>
    <p:sldId id="344" r:id="rId293"/>
    <p:sldId id="345" r:id="rId294"/>
    <p:sldId id="346" r:id="rId295"/>
    <p:sldId id="347" r:id="rId296"/>
    <p:sldId id="348" r:id="rId297"/>
    <p:sldId id="350" r:id="rId298"/>
    <p:sldId id="351" r:id="rId299"/>
    <p:sldId id="352" r:id="rId300"/>
    <p:sldId id="353" r:id="rId301"/>
    <p:sldId id="354" r:id="rId302"/>
    <p:sldId id="355" r:id="rId303"/>
    <p:sldId id="356" r:id="rId304"/>
    <p:sldId id="357" r:id="rId305"/>
    <p:sldId id="358" r:id="rId306"/>
    <p:sldId id="359" r:id="rId307"/>
    <p:sldId id="361" r:id="rId308"/>
    <p:sldId id="362" r:id="rId309"/>
    <p:sldId id="363" r:id="rId310"/>
    <p:sldId id="364" r:id="rId311"/>
    <p:sldId id="365" r:id="rId312"/>
    <p:sldId id="366" r:id="rId313"/>
    <p:sldId id="367" r:id="rId314"/>
    <p:sldId id="368" r:id="rId315"/>
    <p:sldId id="369" r:id="rId316"/>
    <p:sldId id="370" r:id="rId317"/>
    <p:sldId id="371" r:id="rId318"/>
    <p:sldId id="372" r:id="rId319"/>
    <p:sldId id="373" r:id="rId320"/>
    <p:sldId id="374" r:id="rId321"/>
    <p:sldId id="375" r:id="rId322"/>
    <p:sldId id="376" r:id="rId323"/>
    <p:sldId id="377" r:id="rId324"/>
    <p:sldId id="378" r:id="rId325"/>
    <p:sldId id="379" r:id="rId326"/>
    <p:sldId id="380" r:id="rId327"/>
    <p:sldId id="381" r:id="rId328"/>
    <p:sldId id="382" r:id="rId329"/>
    <p:sldId id="383" r:id="rId330"/>
    <p:sldId id="384" r:id="rId331"/>
    <p:sldId id="385" r:id="rId332"/>
    <p:sldId id="386" r:id="rId333"/>
    <p:sldId id="387" r:id="rId334"/>
    <p:sldId id="388" r:id="rId335"/>
    <p:sldId id="389" r:id="rId336"/>
    <p:sldId id="391" r:id="rId337"/>
    <p:sldId id="392" r:id="rId338"/>
    <p:sldId id="393" r:id="rId339"/>
    <p:sldId id="394" r:id="rId340"/>
    <p:sldId id="395" r:id="rId341"/>
    <p:sldId id="396" r:id="rId342"/>
    <p:sldId id="397" r:id="rId343"/>
    <p:sldId id="398" r:id="rId344"/>
    <p:sldId id="399" r:id="rId345"/>
    <p:sldId id="400" r:id="rId346"/>
    <p:sldId id="401" r:id="rId347"/>
    <p:sldId id="402" r:id="rId348"/>
    <p:sldId id="403" r:id="rId349"/>
    <p:sldId id="404" r:id="rId350"/>
    <p:sldId id="405" r:id="rId351"/>
    <p:sldId id="407" r:id="rId352"/>
    <p:sldId id="408" r:id="rId353"/>
    <p:sldId id="409" r:id="rId354"/>
    <p:sldId id="410" r:id="rId355"/>
    <p:sldId id="411" r:id="rId356"/>
    <p:sldId id="412" r:id="rId357"/>
    <p:sldId id="413" r:id="rId358"/>
    <p:sldId id="414" r:id="rId359"/>
    <p:sldId id="415" r:id="rId360"/>
    <p:sldId id="416" r:id="rId361"/>
    <p:sldId id="417" r:id="rId362"/>
    <p:sldId id="418" r:id="rId363"/>
    <p:sldId id="419" r:id="rId364"/>
    <p:sldId id="420" r:id="rId365"/>
    <p:sldId id="421" r:id="rId366"/>
    <p:sldId id="422" r:id="rId367"/>
    <p:sldId id="423" r:id="rId368"/>
    <p:sldId id="424" r:id="rId369"/>
    <p:sldId id="425" r:id="rId370"/>
    <p:sldId id="426" r:id="rId371"/>
    <p:sldId id="427" r:id="rId372"/>
    <p:sldId id="428" r:id="rId373"/>
    <p:sldId id="429" r:id="rId374"/>
    <p:sldId id="431" r:id="rId375"/>
    <p:sldId id="432" r:id="rId376"/>
    <p:sldId id="433" r:id="rId377"/>
    <p:sldId id="434" r:id="rId378"/>
    <p:sldId id="435" r:id="rId379"/>
    <p:sldId id="437" r:id="rId380"/>
    <p:sldId id="438" r:id="rId381"/>
    <p:sldId id="439" r:id="rId382"/>
    <p:sldId id="440" r:id="rId383"/>
    <p:sldId id="441" r:id="rId384"/>
    <p:sldId id="442" r:id="rId385"/>
    <p:sldId id="444" r:id="rId386"/>
    <p:sldId id="445" r:id="rId387"/>
    <p:sldId id="446" r:id="rId388"/>
    <p:sldId id="447" r:id="rId389"/>
    <p:sldId id="448" r:id="rId390"/>
    <p:sldId id="450" r:id="rId391"/>
    <p:sldId id="452" r:id="rId392"/>
    <p:sldId id="453" r:id="rId393"/>
    <p:sldId id="454" r:id="rId394"/>
    <p:sldId id="455" r:id="rId395"/>
    <p:sldId id="457" r:id="rId396"/>
    <p:sldId id="458" r:id="rId397"/>
    <p:sldId id="459" r:id="rId398"/>
    <p:sldId id="460" r:id="rId399"/>
    <p:sldId id="461" r:id="rId400"/>
    <p:sldId id="462" r:id="rId401"/>
    <p:sldId id="463" r:id="rId402"/>
    <p:sldId id="464" r:id="rId403"/>
    <p:sldId id="465" r:id="rId404"/>
    <p:sldId id="466" r:id="rId405"/>
    <p:sldId id="467" r:id="rId406"/>
    <p:sldId id="468" r:id="rId407"/>
    <p:sldId id="469" r:id="rId408"/>
    <p:sldId id="471" r:id="rId409"/>
    <p:sldId id="472" r:id="rId410"/>
    <p:sldId id="473" r:id="rId411"/>
    <p:sldId id="474" r:id="rId412"/>
    <p:sldId id="475" r:id="rId413"/>
    <p:sldId id="476" r:id="rId414"/>
    <p:sldId id="477" r:id="rId415"/>
    <p:sldId id="478" r:id="rId416"/>
    <p:sldId id="479" r:id="rId417"/>
    <p:sldId id="480" r:id="rId418"/>
    <p:sldId id="481" r:id="rId419"/>
    <p:sldId id="482" r:id="rId420"/>
    <p:sldId id="483" r:id="rId421"/>
    <p:sldId id="484" r:id="rId422"/>
    <p:sldId id="485" r:id="rId423"/>
    <p:sldId id="486" r:id="rId424"/>
    <p:sldId id="487" r:id="rId425"/>
    <p:sldId id="488" r:id="rId426"/>
    <p:sldId id="491" r:id="rId427"/>
    <p:sldId id="492" r:id="rId428"/>
    <p:sldId id="493" r:id="rId429"/>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142" autoAdjust="0"/>
  </p:normalViewPr>
  <p:slideViewPr>
    <p:cSldViewPr>
      <p:cViewPr varScale="1">
        <p:scale>
          <a:sx n="74" d="100"/>
          <a:sy n="74" d="100"/>
        </p:scale>
        <p:origin x="5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84.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09.xml"/><Relationship Id="rId366" Type="http://schemas.openxmlformats.org/officeDocument/2006/relationships/slide" Target="slides/slide151.xml"/><Relationship Id="rId170" Type="http://schemas.openxmlformats.org/officeDocument/2006/relationships/customXml" Target="../customXml/item170.xml"/><Relationship Id="rId226" Type="http://schemas.openxmlformats.org/officeDocument/2006/relationships/slide" Target="slides/slide11.xml"/><Relationship Id="rId433" Type="http://schemas.openxmlformats.org/officeDocument/2006/relationships/theme" Target="theme/theme1.xml"/><Relationship Id="rId268" Type="http://schemas.openxmlformats.org/officeDocument/2006/relationships/slide" Target="slides/slide53.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20.xml"/><Relationship Id="rId377" Type="http://schemas.openxmlformats.org/officeDocument/2006/relationships/slide" Target="slides/slide162.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22.xml"/><Relationship Id="rId402" Type="http://schemas.openxmlformats.org/officeDocument/2006/relationships/slide" Target="slides/slide187.xml"/><Relationship Id="rId279" Type="http://schemas.openxmlformats.org/officeDocument/2006/relationships/slide" Target="slides/slide64.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75.xml"/><Relationship Id="rId304" Type="http://schemas.openxmlformats.org/officeDocument/2006/relationships/slide" Target="slides/slide89.xml"/><Relationship Id="rId346" Type="http://schemas.openxmlformats.org/officeDocument/2006/relationships/slide" Target="slides/slide131.xml"/><Relationship Id="rId388" Type="http://schemas.openxmlformats.org/officeDocument/2006/relationships/slide" Target="slides/slide173.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98.xml"/><Relationship Id="rId248" Type="http://schemas.openxmlformats.org/officeDocument/2006/relationships/slide" Target="slides/slide33.xml"/><Relationship Id="rId269" Type="http://schemas.openxmlformats.org/officeDocument/2006/relationships/slide" Target="slides/slide54.xml"/><Relationship Id="rId434" Type="http://schemas.openxmlformats.org/officeDocument/2006/relationships/tableStyles" Target="tableStyles.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65.xml"/><Relationship Id="rId315" Type="http://schemas.openxmlformats.org/officeDocument/2006/relationships/slide" Target="slides/slide100.xml"/><Relationship Id="rId336" Type="http://schemas.openxmlformats.org/officeDocument/2006/relationships/slide" Target="slides/slide121.xml"/><Relationship Id="rId357" Type="http://schemas.openxmlformats.org/officeDocument/2006/relationships/slide" Target="slides/slide142.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2.xml"/><Relationship Id="rId378" Type="http://schemas.openxmlformats.org/officeDocument/2006/relationships/slide" Target="slides/slide163.xml"/><Relationship Id="rId399" Type="http://schemas.openxmlformats.org/officeDocument/2006/relationships/slide" Target="slides/slide184.xml"/><Relationship Id="rId403" Type="http://schemas.openxmlformats.org/officeDocument/2006/relationships/slide" Target="slides/slide188.xml"/><Relationship Id="rId6" Type="http://schemas.openxmlformats.org/officeDocument/2006/relationships/customXml" Target="../customXml/item6.xml"/><Relationship Id="rId238" Type="http://schemas.openxmlformats.org/officeDocument/2006/relationships/slide" Target="slides/slide23.xml"/><Relationship Id="rId259" Type="http://schemas.openxmlformats.org/officeDocument/2006/relationships/slide" Target="slides/slide44.xml"/><Relationship Id="rId424" Type="http://schemas.openxmlformats.org/officeDocument/2006/relationships/slide" Target="slides/slide209.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55.xml"/><Relationship Id="rId291" Type="http://schemas.openxmlformats.org/officeDocument/2006/relationships/slide" Target="slides/slide76.xml"/><Relationship Id="rId305" Type="http://schemas.openxmlformats.org/officeDocument/2006/relationships/slide" Target="slides/slide90.xml"/><Relationship Id="rId326" Type="http://schemas.openxmlformats.org/officeDocument/2006/relationships/slide" Target="slides/slide111.xml"/><Relationship Id="rId347" Type="http://schemas.openxmlformats.org/officeDocument/2006/relationships/slide" Target="slides/slide132.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53.xml"/><Relationship Id="rId389" Type="http://schemas.openxmlformats.org/officeDocument/2006/relationships/slide" Target="slides/slide174.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slide" Target="slides/slide13.xml"/><Relationship Id="rId249" Type="http://schemas.openxmlformats.org/officeDocument/2006/relationships/slide" Target="slides/slide34.xml"/><Relationship Id="rId414" Type="http://schemas.openxmlformats.org/officeDocument/2006/relationships/slide" Target="slides/slide199.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45.xml"/><Relationship Id="rId281" Type="http://schemas.openxmlformats.org/officeDocument/2006/relationships/slide" Target="slides/slide66.xml"/><Relationship Id="rId316" Type="http://schemas.openxmlformats.org/officeDocument/2006/relationships/slide" Target="slides/slide101.xml"/><Relationship Id="rId337" Type="http://schemas.openxmlformats.org/officeDocument/2006/relationships/slide" Target="slides/slide122.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43.xml"/><Relationship Id="rId379" Type="http://schemas.openxmlformats.org/officeDocument/2006/relationships/slide" Target="slides/slide164.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3.xml"/><Relationship Id="rId239" Type="http://schemas.openxmlformats.org/officeDocument/2006/relationships/slide" Target="slides/slide24.xml"/><Relationship Id="rId390" Type="http://schemas.openxmlformats.org/officeDocument/2006/relationships/slide" Target="slides/slide175.xml"/><Relationship Id="rId404" Type="http://schemas.openxmlformats.org/officeDocument/2006/relationships/slide" Target="slides/slide189.xml"/><Relationship Id="rId425" Type="http://schemas.openxmlformats.org/officeDocument/2006/relationships/slide" Target="slides/slide210.xml"/><Relationship Id="rId250" Type="http://schemas.openxmlformats.org/officeDocument/2006/relationships/slide" Target="slides/slide35.xml"/><Relationship Id="rId271" Type="http://schemas.openxmlformats.org/officeDocument/2006/relationships/slide" Target="slides/slide56.xml"/><Relationship Id="rId292" Type="http://schemas.openxmlformats.org/officeDocument/2006/relationships/slide" Target="slides/slide77.xml"/><Relationship Id="rId306" Type="http://schemas.openxmlformats.org/officeDocument/2006/relationships/slide" Target="slides/slide91.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12.xml"/><Relationship Id="rId348" Type="http://schemas.openxmlformats.org/officeDocument/2006/relationships/slide" Target="slides/slide133.xml"/><Relationship Id="rId369" Type="http://schemas.openxmlformats.org/officeDocument/2006/relationships/slide" Target="slides/slide154.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slide" Target="slides/slide14.xml"/><Relationship Id="rId380" Type="http://schemas.openxmlformats.org/officeDocument/2006/relationships/slide" Target="slides/slide165.xml"/><Relationship Id="rId415" Type="http://schemas.openxmlformats.org/officeDocument/2006/relationships/slide" Target="slides/slide200.xml"/><Relationship Id="rId240" Type="http://schemas.openxmlformats.org/officeDocument/2006/relationships/slide" Target="slides/slide25.xml"/><Relationship Id="rId261" Type="http://schemas.openxmlformats.org/officeDocument/2006/relationships/slide" Target="slides/slide46.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67.xml"/><Relationship Id="rId317" Type="http://schemas.openxmlformats.org/officeDocument/2006/relationships/slide" Target="slides/slide102.xml"/><Relationship Id="rId338" Type="http://schemas.openxmlformats.org/officeDocument/2006/relationships/slide" Target="slides/slide123.xml"/><Relationship Id="rId359" Type="http://schemas.openxmlformats.org/officeDocument/2006/relationships/slide" Target="slides/slide144.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4.xml"/><Relationship Id="rId370" Type="http://schemas.openxmlformats.org/officeDocument/2006/relationships/slide" Target="slides/slide155.xml"/><Relationship Id="rId391" Type="http://schemas.openxmlformats.org/officeDocument/2006/relationships/slide" Target="slides/slide176.xml"/><Relationship Id="rId405" Type="http://schemas.openxmlformats.org/officeDocument/2006/relationships/slide" Target="slides/slide190.xml"/><Relationship Id="rId426" Type="http://schemas.openxmlformats.org/officeDocument/2006/relationships/slide" Target="slides/slide211.xml"/><Relationship Id="rId230" Type="http://schemas.openxmlformats.org/officeDocument/2006/relationships/slide" Target="slides/slide15.xml"/><Relationship Id="rId251" Type="http://schemas.openxmlformats.org/officeDocument/2006/relationships/slide" Target="slides/slide36.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57.xml"/><Relationship Id="rId293" Type="http://schemas.openxmlformats.org/officeDocument/2006/relationships/slide" Target="slides/slide78.xml"/><Relationship Id="rId307" Type="http://schemas.openxmlformats.org/officeDocument/2006/relationships/slide" Target="slides/slide92.xml"/><Relationship Id="rId328" Type="http://schemas.openxmlformats.org/officeDocument/2006/relationships/slide" Target="slides/slide113.xml"/><Relationship Id="rId349" Type="http://schemas.openxmlformats.org/officeDocument/2006/relationships/slide" Target="slides/slide134.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45.xml"/><Relationship Id="rId381" Type="http://schemas.openxmlformats.org/officeDocument/2006/relationships/slide" Target="slides/slide166.xml"/><Relationship Id="rId416" Type="http://schemas.openxmlformats.org/officeDocument/2006/relationships/slide" Target="slides/slide201.xml"/><Relationship Id="rId220" Type="http://schemas.openxmlformats.org/officeDocument/2006/relationships/slide" Target="slides/slide5.xml"/><Relationship Id="rId241" Type="http://schemas.openxmlformats.org/officeDocument/2006/relationships/slide" Target="slides/slide26.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47.xml"/><Relationship Id="rId283" Type="http://schemas.openxmlformats.org/officeDocument/2006/relationships/slide" Target="slides/slide68.xml"/><Relationship Id="rId318" Type="http://schemas.openxmlformats.org/officeDocument/2006/relationships/slide" Target="slides/slide103.xml"/><Relationship Id="rId339" Type="http://schemas.openxmlformats.org/officeDocument/2006/relationships/slide" Target="slides/slide124.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35.xml"/><Relationship Id="rId371" Type="http://schemas.openxmlformats.org/officeDocument/2006/relationships/slide" Target="slides/slide156.xml"/><Relationship Id="rId406" Type="http://schemas.openxmlformats.org/officeDocument/2006/relationships/slide" Target="slides/slide191.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77.xml"/><Relationship Id="rId427" Type="http://schemas.openxmlformats.org/officeDocument/2006/relationships/slide" Target="slides/slide212.xml"/><Relationship Id="rId26" Type="http://schemas.openxmlformats.org/officeDocument/2006/relationships/customXml" Target="../customXml/item26.xml"/><Relationship Id="rId231" Type="http://schemas.openxmlformats.org/officeDocument/2006/relationships/slide" Target="slides/slide16.xml"/><Relationship Id="rId252" Type="http://schemas.openxmlformats.org/officeDocument/2006/relationships/slide" Target="slides/slide37.xml"/><Relationship Id="rId273" Type="http://schemas.openxmlformats.org/officeDocument/2006/relationships/slide" Target="slides/slide58.xml"/><Relationship Id="rId294" Type="http://schemas.openxmlformats.org/officeDocument/2006/relationships/slide" Target="slides/slide79.xml"/><Relationship Id="rId308" Type="http://schemas.openxmlformats.org/officeDocument/2006/relationships/slide" Target="slides/slide93.xml"/><Relationship Id="rId329" Type="http://schemas.openxmlformats.org/officeDocument/2006/relationships/slide" Target="slides/slide114.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25.xml"/><Relationship Id="rId361" Type="http://schemas.openxmlformats.org/officeDocument/2006/relationships/slide" Target="slides/slide146.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67.xml"/><Relationship Id="rId417" Type="http://schemas.openxmlformats.org/officeDocument/2006/relationships/slide" Target="slides/slide202.xml"/><Relationship Id="rId16" Type="http://schemas.openxmlformats.org/officeDocument/2006/relationships/customXml" Target="../customXml/item16.xml"/><Relationship Id="rId221" Type="http://schemas.openxmlformats.org/officeDocument/2006/relationships/slide" Target="slides/slide6.xml"/><Relationship Id="rId242" Type="http://schemas.openxmlformats.org/officeDocument/2006/relationships/slide" Target="slides/slide27.xml"/><Relationship Id="rId263" Type="http://schemas.openxmlformats.org/officeDocument/2006/relationships/slide" Target="slides/slide48.xml"/><Relationship Id="rId284" Type="http://schemas.openxmlformats.org/officeDocument/2006/relationships/slide" Target="slides/slide69.xml"/><Relationship Id="rId319" Type="http://schemas.openxmlformats.org/officeDocument/2006/relationships/slide" Target="slides/slide104.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15.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36.xml"/><Relationship Id="rId372" Type="http://schemas.openxmlformats.org/officeDocument/2006/relationships/slide" Target="slides/slide157.xml"/><Relationship Id="rId393" Type="http://schemas.openxmlformats.org/officeDocument/2006/relationships/slide" Target="slides/slide178.xml"/><Relationship Id="rId407" Type="http://schemas.openxmlformats.org/officeDocument/2006/relationships/slide" Target="slides/slide192.xml"/><Relationship Id="rId428" Type="http://schemas.openxmlformats.org/officeDocument/2006/relationships/slide" Target="slides/slide213.xml"/><Relationship Id="rId211" Type="http://schemas.openxmlformats.org/officeDocument/2006/relationships/customXml" Target="../customXml/item211.xml"/><Relationship Id="rId232" Type="http://schemas.openxmlformats.org/officeDocument/2006/relationships/slide" Target="slides/slide17.xml"/><Relationship Id="rId253" Type="http://schemas.openxmlformats.org/officeDocument/2006/relationships/slide" Target="slides/slide38.xml"/><Relationship Id="rId274" Type="http://schemas.openxmlformats.org/officeDocument/2006/relationships/slide" Target="slides/slide59.xml"/><Relationship Id="rId295" Type="http://schemas.openxmlformats.org/officeDocument/2006/relationships/slide" Target="slides/slide80.xml"/><Relationship Id="rId309" Type="http://schemas.openxmlformats.org/officeDocument/2006/relationships/slide" Target="slides/slide94.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05.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26.xml"/><Relationship Id="rId362" Type="http://schemas.openxmlformats.org/officeDocument/2006/relationships/slide" Target="slides/slide147.xml"/><Relationship Id="rId383" Type="http://schemas.openxmlformats.org/officeDocument/2006/relationships/slide" Target="slides/slide168.xml"/><Relationship Id="rId418" Type="http://schemas.openxmlformats.org/officeDocument/2006/relationships/slide" Target="slides/slide203.xml"/><Relationship Id="rId201" Type="http://schemas.openxmlformats.org/officeDocument/2006/relationships/customXml" Target="../customXml/item201.xml"/><Relationship Id="rId222" Type="http://schemas.openxmlformats.org/officeDocument/2006/relationships/slide" Target="slides/slide7.xml"/><Relationship Id="rId243" Type="http://schemas.openxmlformats.org/officeDocument/2006/relationships/slide" Target="slides/slide28.xml"/><Relationship Id="rId264" Type="http://schemas.openxmlformats.org/officeDocument/2006/relationships/slide" Target="slides/slide49.xml"/><Relationship Id="rId285" Type="http://schemas.openxmlformats.org/officeDocument/2006/relationships/slide" Target="slides/slide70.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95.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16.xml"/><Relationship Id="rId352" Type="http://schemas.openxmlformats.org/officeDocument/2006/relationships/slide" Target="slides/slide137.xml"/><Relationship Id="rId373" Type="http://schemas.openxmlformats.org/officeDocument/2006/relationships/slide" Target="slides/slide158.xml"/><Relationship Id="rId394" Type="http://schemas.openxmlformats.org/officeDocument/2006/relationships/slide" Target="slides/slide179.xml"/><Relationship Id="rId408" Type="http://schemas.openxmlformats.org/officeDocument/2006/relationships/slide" Target="slides/slide193.xml"/><Relationship Id="rId429" Type="http://schemas.openxmlformats.org/officeDocument/2006/relationships/slide" Target="slides/slide214.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slide" Target="slides/slide18.xml"/><Relationship Id="rId254" Type="http://schemas.openxmlformats.org/officeDocument/2006/relationships/slide" Target="slides/slide39.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60.xml"/><Relationship Id="rId296" Type="http://schemas.openxmlformats.org/officeDocument/2006/relationships/slide" Target="slides/slide81.xml"/><Relationship Id="rId300" Type="http://schemas.openxmlformats.org/officeDocument/2006/relationships/slide" Target="slides/slide85.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106.xml"/><Relationship Id="rId342" Type="http://schemas.openxmlformats.org/officeDocument/2006/relationships/slide" Target="slides/slide127.xml"/><Relationship Id="rId363" Type="http://schemas.openxmlformats.org/officeDocument/2006/relationships/slide" Target="slides/slide148.xml"/><Relationship Id="rId384" Type="http://schemas.openxmlformats.org/officeDocument/2006/relationships/slide" Target="slides/slide169.xml"/><Relationship Id="rId419" Type="http://schemas.openxmlformats.org/officeDocument/2006/relationships/slide" Target="slides/slide204.xml"/><Relationship Id="rId202" Type="http://schemas.openxmlformats.org/officeDocument/2006/relationships/customXml" Target="../customXml/item202.xml"/><Relationship Id="rId223" Type="http://schemas.openxmlformats.org/officeDocument/2006/relationships/slide" Target="slides/slide8.xml"/><Relationship Id="rId244" Type="http://schemas.openxmlformats.org/officeDocument/2006/relationships/slide" Target="slides/slide29.xml"/><Relationship Id="rId430" Type="http://schemas.openxmlformats.org/officeDocument/2006/relationships/notesMaster" Target="notesMasters/notesMaster1.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50.xml"/><Relationship Id="rId286" Type="http://schemas.openxmlformats.org/officeDocument/2006/relationships/slide" Target="slides/slide71.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96.xml"/><Relationship Id="rId332" Type="http://schemas.openxmlformats.org/officeDocument/2006/relationships/slide" Target="slides/slide117.xml"/><Relationship Id="rId353" Type="http://schemas.openxmlformats.org/officeDocument/2006/relationships/slide" Target="slides/slide138.xml"/><Relationship Id="rId374" Type="http://schemas.openxmlformats.org/officeDocument/2006/relationships/slide" Target="slides/slide159.xml"/><Relationship Id="rId395" Type="http://schemas.openxmlformats.org/officeDocument/2006/relationships/slide" Target="slides/slide180.xml"/><Relationship Id="rId409" Type="http://schemas.openxmlformats.org/officeDocument/2006/relationships/slide" Target="slides/slide194.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slide" Target="slides/slide19.xml"/><Relationship Id="rId420" Type="http://schemas.openxmlformats.org/officeDocument/2006/relationships/slide" Target="slides/slide205.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40.xml"/><Relationship Id="rId276" Type="http://schemas.openxmlformats.org/officeDocument/2006/relationships/slide" Target="slides/slide61.xml"/><Relationship Id="rId297" Type="http://schemas.openxmlformats.org/officeDocument/2006/relationships/slide" Target="slides/slide82.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86.xml"/><Relationship Id="rId322" Type="http://schemas.openxmlformats.org/officeDocument/2006/relationships/slide" Target="slides/slide107.xml"/><Relationship Id="rId343" Type="http://schemas.openxmlformats.org/officeDocument/2006/relationships/slide" Target="slides/slide128.xml"/><Relationship Id="rId364" Type="http://schemas.openxmlformats.org/officeDocument/2006/relationships/slide" Target="slides/slide149.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70.xml"/><Relationship Id="rId19" Type="http://schemas.openxmlformats.org/officeDocument/2006/relationships/customXml" Target="../customXml/item19.xml"/><Relationship Id="rId224" Type="http://schemas.openxmlformats.org/officeDocument/2006/relationships/slide" Target="slides/slide9.xml"/><Relationship Id="rId245" Type="http://schemas.openxmlformats.org/officeDocument/2006/relationships/slide" Target="slides/slide30.xml"/><Relationship Id="rId266" Type="http://schemas.openxmlformats.org/officeDocument/2006/relationships/slide" Target="slides/slide51.xml"/><Relationship Id="rId287" Type="http://schemas.openxmlformats.org/officeDocument/2006/relationships/slide" Target="slides/slide72.xml"/><Relationship Id="rId410" Type="http://schemas.openxmlformats.org/officeDocument/2006/relationships/slide" Target="slides/slide195.xml"/><Relationship Id="rId431" Type="http://schemas.openxmlformats.org/officeDocument/2006/relationships/presProps" Target="presProps.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97.xml"/><Relationship Id="rId333" Type="http://schemas.openxmlformats.org/officeDocument/2006/relationships/slide" Target="slides/slide118.xml"/><Relationship Id="rId354" Type="http://schemas.openxmlformats.org/officeDocument/2006/relationships/slide" Target="slides/slide139.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60.xml"/><Relationship Id="rId396" Type="http://schemas.openxmlformats.org/officeDocument/2006/relationships/slide" Target="slides/slide181.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slide" Target="slides/slide20.xml"/><Relationship Id="rId256" Type="http://schemas.openxmlformats.org/officeDocument/2006/relationships/slide" Target="slides/slide41.xml"/><Relationship Id="rId277" Type="http://schemas.openxmlformats.org/officeDocument/2006/relationships/slide" Target="slides/slide62.xml"/><Relationship Id="rId298" Type="http://schemas.openxmlformats.org/officeDocument/2006/relationships/slide" Target="slides/slide83.xml"/><Relationship Id="rId400" Type="http://schemas.openxmlformats.org/officeDocument/2006/relationships/slide" Target="slides/slide185.xml"/><Relationship Id="rId421" Type="http://schemas.openxmlformats.org/officeDocument/2006/relationships/slide" Target="slides/slide206.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87.xml"/><Relationship Id="rId323" Type="http://schemas.openxmlformats.org/officeDocument/2006/relationships/slide" Target="slides/slide108.xml"/><Relationship Id="rId344" Type="http://schemas.openxmlformats.org/officeDocument/2006/relationships/slide" Target="slides/slide129.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50.xml"/><Relationship Id="rId386" Type="http://schemas.openxmlformats.org/officeDocument/2006/relationships/slide" Target="slides/slide171.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slide" Target="slides/slide10.xml"/><Relationship Id="rId246" Type="http://schemas.openxmlformats.org/officeDocument/2006/relationships/slide" Target="slides/slide31.xml"/><Relationship Id="rId267" Type="http://schemas.openxmlformats.org/officeDocument/2006/relationships/slide" Target="slides/slide52.xml"/><Relationship Id="rId288" Type="http://schemas.openxmlformats.org/officeDocument/2006/relationships/slide" Target="slides/slide73.xml"/><Relationship Id="rId411" Type="http://schemas.openxmlformats.org/officeDocument/2006/relationships/slide" Target="slides/slide196.xml"/><Relationship Id="rId432" Type="http://schemas.openxmlformats.org/officeDocument/2006/relationships/viewProps" Target="viewProps.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98.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19.xml"/><Relationship Id="rId355" Type="http://schemas.openxmlformats.org/officeDocument/2006/relationships/slide" Target="slides/slide140.xml"/><Relationship Id="rId376" Type="http://schemas.openxmlformats.org/officeDocument/2006/relationships/slide" Target="slides/slide161.xml"/><Relationship Id="rId397" Type="http://schemas.openxmlformats.org/officeDocument/2006/relationships/slide" Target="slides/slide182.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Master" Target="slideMasters/slideMaster1.xml"/><Relationship Id="rId236" Type="http://schemas.openxmlformats.org/officeDocument/2006/relationships/slide" Target="slides/slide21.xml"/><Relationship Id="rId257" Type="http://schemas.openxmlformats.org/officeDocument/2006/relationships/slide" Target="slides/slide42.xml"/><Relationship Id="rId278" Type="http://schemas.openxmlformats.org/officeDocument/2006/relationships/slide" Target="slides/slide63.xml"/><Relationship Id="rId401" Type="http://schemas.openxmlformats.org/officeDocument/2006/relationships/slide" Target="slides/slide186.xml"/><Relationship Id="rId422" Type="http://schemas.openxmlformats.org/officeDocument/2006/relationships/slide" Target="slides/slide207.xml"/><Relationship Id="rId303" Type="http://schemas.openxmlformats.org/officeDocument/2006/relationships/slide" Target="slides/slide88.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30.xml"/><Relationship Id="rId387" Type="http://schemas.openxmlformats.org/officeDocument/2006/relationships/slide" Target="slides/slide172.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32.xml"/><Relationship Id="rId412" Type="http://schemas.openxmlformats.org/officeDocument/2006/relationships/slide" Target="slides/slide197.xml"/><Relationship Id="rId107" Type="http://schemas.openxmlformats.org/officeDocument/2006/relationships/customXml" Target="../customXml/item107.xml"/><Relationship Id="rId289" Type="http://schemas.openxmlformats.org/officeDocument/2006/relationships/slide" Target="slides/slide74.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99.xml"/><Relationship Id="rId356" Type="http://schemas.openxmlformats.org/officeDocument/2006/relationships/slide" Target="slides/slide141.xml"/><Relationship Id="rId398" Type="http://schemas.openxmlformats.org/officeDocument/2006/relationships/slide" Target="slides/slide183.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slide" Target="slides/slide1.xml"/><Relationship Id="rId423" Type="http://schemas.openxmlformats.org/officeDocument/2006/relationships/slide" Target="slides/slide208.xml"/><Relationship Id="rId258" Type="http://schemas.openxmlformats.org/officeDocument/2006/relationships/slide" Target="slides/slide43.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110.xml"/><Relationship Id="rId367" Type="http://schemas.openxmlformats.org/officeDocument/2006/relationships/slide" Target="slides/slide152.xml"/><Relationship Id="rId171" Type="http://schemas.openxmlformats.org/officeDocument/2006/relationships/customXml" Target="../customXml/item171.xml"/><Relationship Id="rId227"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363538" y="685800"/>
            <a:ext cx="61309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8"/>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7"/>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7"/>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76.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 y="0"/>
            <a:ext cx="9141291" cy="5111750"/>
          </a:xfrm>
          <a:prstGeom prst="rect">
            <a:avLst/>
          </a:prstGeom>
        </p:spPr>
      </p:pic>
      <p:grpSp>
        <p:nvGrpSpPr>
          <p:cNvPr id="2" name="组合 38"/>
          <p:cNvGrpSpPr/>
          <p:nvPr/>
        </p:nvGrpSpPr>
        <p:grpSpPr>
          <a:xfrm>
            <a:off x="7496052" y="-768654"/>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990979"/>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8"/>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19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213.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17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209.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164.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14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17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188.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161.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195.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186.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189.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17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3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180.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12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10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1.xml"/><Relationship Id="rId1" Type="http://schemas.openxmlformats.org/officeDocument/2006/relationships/customXml" Target="../../customXml/item40.xml"/><Relationship Id="rId4" Type="http://schemas.openxmlformats.org/officeDocument/2006/relationships/image" Target="../media/image12.jpe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7" Type="http://schemas.openxmlformats.org/officeDocument/2006/relationships/image" Target="../media/image7.jpeg"/><Relationship Id="rId2" Type="http://schemas.openxmlformats.org/officeDocument/2006/relationships/slideLayout" Target="../slideLayouts/slideLayout11.xml"/><Relationship Id="rId1" Type="http://schemas.openxmlformats.org/officeDocument/2006/relationships/customXml" Target="../../customXml/item9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153.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20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92.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customXml" Target="../../customXml/item205.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customXml" Target="../../customXml/item199.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201.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1.xml"/><Relationship Id="rId1" Type="http://schemas.openxmlformats.org/officeDocument/2006/relationships/customXml" Target="../../customXml/item144.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1.xml"/><Relationship Id="rId1" Type="http://schemas.openxmlformats.org/officeDocument/2006/relationships/customXml" Target="../../customXml/item171.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16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notesSlide" Target="../notesSlides/notesSlide163.xml"/><Relationship Id="rId7" Type="http://schemas.openxmlformats.org/officeDocument/2006/relationships/image" Target="../media/image7.jpeg"/><Relationship Id="rId2" Type="http://schemas.openxmlformats.org/officeDocument/2006/relationships/slideLayout" Target="../slideLayouts/slideLayout11.xml"/><Relationship Id="rId1" Type="http://schemas.openxmlformats.org/officeDocument/2006/relationships/customXml" Target="../../customXml/item4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1.xml"/><Relationship Id="rId1" Type="http://schemas.openxmlformats.org/officeDocument/2006/relationships/customXml" Target="../../customXml/item162.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1.xml"/><Relationship Id="rId1" Type="http://schemas.openxmlformats.org/officeDocument/2006/relationships/customXml" Target="../../customXml/item187.xml"/><Relationship Id="rId4" Type="http://schemas.openxmlformats.org/officeDocument/2006/relationships/image" Target="../media/image12.jpe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1.xml"/><Relationship Id="rId1" Type="http://schemas.openxmlformats.org/officeDocument/2006/relationships/customXml" Target="../../customXml/item152.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11.xml"/><Relationship Id="rId1" Type="http://schemas.openxmlformats.org/officeDocument/2006/relationships/customXml" Target="../../customXml/item214.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1.xml"/><Relationship Id="rId1" Type="http://schemas.openxmlformats.org/officeDocument/2006/relationships/customXml" Target="../../customXml/item167.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1.xml"/><Relationship Id="rId1" Type="http://schemas.openxmlformats.org/officeDocument/2006/relationships/customXml" Target="../../customXml/item52.xml"/><Relationship Id="rId4" Type="http://schemas.openxmlformats.org/officeDocument/2006/relationships/image" Target="../media/image13.emf"/></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1.xml"/><Relationship Id="rId1" Type="http://schemas.openxmlformats.org/officeDocument/2006/relationships/customXml" Target="../../customXml/item10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7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179.xml"/><Relationship Id="rId7" Type="http://schemas.openxmlformats.org/officeDocument/2006/relationships/image" Target="../media/image10.jpeg"/><Relationship Id="rId2" Type="http://schemas.openxmlformats.org/officeDocument/2006/relationships/slideLayout" Target="../slideLayouts/slideLayout11.xml"/><Relationship Id="rId1" Type="http://schemas.openxmlformats.org/officeDocument/2006/relationships/customXml" Target="../../customXml/item12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1.xml"/><Relationship Id="rId1" Type="http://schemas.openxmlformats.org/officeDocument/2006/relationships/customXml" Target="../../customXml/item182.xml"/><Relationship Id="rId4" Type="http://schemas.openxmlformats.org/officeDocument/2006/relationships/image" Target="../media/image14.jpeg"/></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1.xml"/><Relationship Id="rId1" Type="http://schemas.openxmlformats.org/officeDocument/2006/relationships/customXml" Target="../../customXml/item116.xml"/><Relationship Id="rId5" Type="http://schemas.openxmlformats.org/officeDocument/2006/relationships/image" Target="../media/image6.jpeg"/><Relationship Id="rId4" Type="http://schemas.openxmlformats.org/officeDocument/2006/relationships/image" Target="../media/image5.jpeg"/></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1.xml"/><Relationship Id="rId1" Type="http://schemas.openxmlformats.org/officeDocument/2006/relationships/customXml" Target="../../customXml/item172.xml"/><Relationship Id="rId4" Type="http://schemas.openxmlformats.org/officeDocument/2006/relationships/image" Target="../media/image9.jpeg"/></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1.xml"/><Relationship Id="rId1" Type="http://schemas.openxmlformats.org/officeDocument/2006/relationships/customXml" Target="../../customXml/item177.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11.xml"/><Relationship Id="rId1" Type="http://schemas.openxmlformats.org/officeDocument/2006/relationships/customXml" Target="../../customXml/item99.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1.xml"/><Relationship Id="rId1" Type="http://schemas.openxmlformats.org/officeDocument/2006/relationships/customXml" Target="../../customXml/item134.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1.xml"/><Relationship Id="rId1" Type="http://schemas.openxmlformats.org/officeDocument/2006/relationships/customXml" Target="../../customXml/item163.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11.xml"/><Relationship Id="rId1" Type="http://schemas.openxmlformats.org/officeDocument/2006/relationships/customXml" Target="../../customXml/item168.xml"/><Relationship Id="rId4" Type="http://schemas.openxmlformats.org/officeDocument/2006/relationships/image" Target="../media/image5.jpeg"/></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11.xml"/><Relationship Id="rId1" Type="http://schemas.openxmlformats.org/officeDocument/2006/relationships/customXml" Target="../../customXml/item197.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11.xml"/><Relationship Id="rId1" Type="http://schemas.openxmlformats.org/officeDocument/2006/relationships/customXml" Target="../../customXml/item19.xml"/><Relationship Id="rId4" Type="http://schemas.openxmlformats.org/officeDocument/2006/relationships/image" Target="../media/image4.jpeg"/></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11.xml"/><Relationship Id="rId1" Type="http://schemas.openxmlformats.org/officeDocument/2006/relationships/customXml" Target="../../customXml/item207.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11.xml"/><Relationship Id="rId1" Type="http://schemas.openxmlformats.org/officeDocument/2006/relationships/customXml" Target="../../customXml/item202.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11.xml"/><Relationship Id="rId1" Type="http://schemas.openxmlformats.org/officeDocument/2006/relationships/customXml" Target="../../customXml/item126.xml"/><Relationship Id="rId5" Type="http://schemas.openxmlformats.org/officeDocument/2006/relationships/image" Target="../media/image5.jpeg"/><Relationship Id="rId4" Type="http://schemas.openxmlformats.org/officeDocument/2006/relationships/image" Target="../media/image4.jpeg"/></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11.xml"/><Relationship Id="rId1" Type="http://schemas.openxmlformats.org/officeDocument/2006/relationships/customXml" Target="../../customXml/item2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150.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11.xml"/><Relationship Id="rId1" Type="http://schemas.openxmlformats.org/officeDocument/2006/relationships/customXml" Target="../../customXml/item184.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11.xml"/><Relationship Id="rId1" Type="http://schemas.openxmlformats.org/officeDocument/2006/relationships/customXml" Target="../../customXml/item118.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11.xml"/><Relationship Id="rId1" Type="http://schemas.openxmlformats.org/officeDocument/2006/relationships/customXml" Target="../../customXml/item158.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11.xml"/><Relationship Id="rId1" Type="http://schemas.openxmlformats.org/officeDocument/2006/relationships/customXml" Target="../../customXml/item174.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11.xml"/><Relationship Id="rId1" Type="http://schemas.openxmlformats.org/officeDocument/2006/relationships/customXml" Target="../../customXml/item80.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159.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10.xml"/><Relationship Id="rId7" Type="http://schemas.openxmlformats.org/officeDocument/2006/relationships/image" Target="../media/image18.jpeg"/><Relationship Id="rId2" Type="http://schemas.openxmlformats.org/officeDocument/2006/relationships/slideLayout" Target="../slideLayouts/slideLayout11.xml"/><Relationship Id="rId1" Type="http://schemas.openxmlformats.org/officeDocument/2006/relationships/customXml" Target="../../customXml/item9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11.xml"/><Relationship Id="rId1" Type="http://schemas.openxmlformats.org/officeDocument/2006/relationships/customXml" Target="../../customXml/item48.xml"/><Relationship Id="rId4" Type="http://schemas.openxmlformats.org/officeDocument/2006/relationships/image" Target="../media/image16.jpeg"/></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11.xml"/><Relationship Id="rId1" Type="http://schemas.openxmlformats.org/officeDocument/2006/relationships/customXml" Target="../../customXml/item136.xml"/><Relationship Id="rId4" Type="http://schemas.openxmlformats.org/officeDocument/2006/relationships/image" Target="../media/image17.jpeg"/></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11.xml"/><Relationship Id="rId1" Type="http://schemas.openxmlformats.org/officeDocument/2006/relationships/customXml" Target="../../customXml/item143.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1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20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82.xml"/><Relationship Id="rId4" Type="http://schemas.openxmlformats.org/officeDocument/2006/relationships/image" Target="../media/image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8.jpeg"/><Relationship Id="rId2" Type="http://schemas.openxmlformats.org/officeDocument/2006/relationships/slideLayout" Target="../slideLayouts/slideLayout11.xml"/><Relationship Id="rId1" Type="http://schemas.openxmlformats.org/officeDocument/2006/relationships/customXml" Target="../../customXml/item9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17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16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13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16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1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18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19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17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21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6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7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117.xml"/><Relationship Id="rId4" Type="http://schemas.openxmlformats.org/officeDocument/2006/relationships/image" Target="../media/image4.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191.xml"/><Relationship Id="rId4" Type="http://schemas.openxmlformats.org/officeDocument/2006/relationships/image" Target="../media/image4.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5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210.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14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190.xml"/><Relationship Id="rId4" Type="http://schemas.openxmlformats.org/officeDocument/2006/relationships/image" Target="../media/image4.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10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18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20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14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19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183.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7" Type="http://schemas.openxmlformats.org/officeDocument/2006/relationships/image" Target="../media/image7.jpeg"/><Relationship Id="rId2" Type="http://schemas.openxmlformats.org/officeDocument/2006/relationships/slideLayout" Target="../slideLayouts/slideLayout11.xml"/><Relationship Id="rId1" Type="http://schemas.openxmlformats.org/officeDocument/2006/relationships/customXml" Target="../../customXml/item20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53.xml"/><Relationship Id="rId4" Type="http://schemas.openxmlformats.org/officeDocument/2006/relationships/image" Target="../media/image8.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19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17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160.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1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800" baseline="30000" dirty="0">
                <a:solidFill>
                  <a:srgbClr val="FFFF00"/>
                </a:solidFill>
                <a:latin typeface="Microsoft YaHei"/>
                <a:ea typeface="Microsoft YaHei"/>
                <a:cs typeface="Microsoft YaHei"/>
              </a:rPr>
              <a:t>第二部分　现代文阅读</a:t>
            </a:r>
            <a:endParaRPr lang="en-US" altLang="zh-CN" sz="2800" baseline="30000" dirty="0">
              <a:solidFill>
                <a:srgbClr val="FFFF00"/>
              </a:solidFill>
              <a:latin typeface="Microsoft YaHei"/>
              <a:ea typeface="Microsoft YaHei"/>
              <a:cs typeface="Microsoft YaHei"/>
            </a:endParaRPr>
          </a:p>
          <a:p>
            <a:pPr>
              <a:lnSpc>
                <a:spcPct val="120000"/>
              </a:lnSpc>
            </a:pPr>
            <a:r>
              <a:rPr lang="zh-CN" altLang="en-US" sz="2000" baseline="30000" dirty="0">
                <a:solidFill>
                  <a:srgbClr val="FFFF00"/>
                </a:solidFill>
                <a:latin typeface="Microsoft YaHei"/>
                <a:ea typeface="Microsoft YaHei"/>
                <a:cs typeface="Microsoft YaHei"/>
              </a:rPr>
              <a:t>专题九　记叙文阅读</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(2020长沙,20—23)阅读下面的文章,完成各题。(18分)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善的回音壁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善,穿越古今,绵延千年,在你我心田,矗立成一面亘古的回音壁</a:t>
            </a:r>
            <a:r>
              <a:rPr lang="zh-CN" altLang="en-US" sz="1417" kern="0" dirty="0">
                <a:solidFill>
                  <a:srgbClr val="000000"/>
                </a:solidFill>
                <a:latin typeface="黑体" pitchFamily="65" charset="-122"/>
                <a:ea typeface="宋体" pitchFamily="65" charset="-122"/>
              </a:rPr>
              <a:t>……</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老大的双胞胎儿子都考上了大学,光学费就一万多元。老大东跑西颠,跑细了腿儿,也没把钱凑够。为这事,</a:t>
            </a:r>
            <a:br>
              <a:rPr dirty="0"/>
            </a:br>
            <a:r>
              <a:rPr lang="zh-CN" altLang="en-US" sz="1417" kern="0" dirty="0">
                <a:solidFill>
                  <a:srgbClr val="000000"/>
                </a:solidFill>
                <a:latin typeface="Times New Roman" pitchFamily="65" charset="-122"/>
                <a:ea typeface="宋体" pitchFamily="65" charset="-122"/>
              </a:rPr>
              <a:t>老大吃不香,睡不安,愁起满嘴的燎泡。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媳妇说:“该借的都借了。实在不行,你跟老二张个口吧!”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老大一听,咧了嘴:“去年,老二盖鸡场鸭场,跟咱借两千元,可咱连百十元都没借给他。这个时候找他,我咋</a:t>
            </a:r>
            <a:br>
              <a:rPr dirty="0"/>
            </a:br>
            <a:r>
              <a:rPr lang="zh-CN" altLang="en-US" sz="1417" kern="0" dirty="0">
                <a:solidFill>
                  <a:srgbClr val="000000"/>
                </a:solidFill>
                <a:latin typeface="Times New Roman" pitchFamily="65" charset="-122"/>
                <a:ea typeface="宋体" pitchFamily="65" charset="-122"/>
              </a:rPr>
              <a:t>张得开口?”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咱儿子的大学就不上了?”媳妇担心问道。</a:t>
            </a:r>
            <a:r>
              <a:rPr lang="zh-CN" altLang="en-US" sz="1417" u="sng" kern="0" dirty="0">
                <a:solidFill>
                  <a:srgbClr val="000000"/>
                </a:solidFill>
                <a:latin typeface="Times New Roman" pitchFamily="65" charset="-122"/>
                <a:ea typeface="宋体" pitchFamily="65" charset="-122"/>
              </a:rPr>
              <a:t>老大点支烟,狠狠地抽几口,烟雾缭绕,罩着老大那张</a:t>
            </a:r>
            <a:endParaRPr lang="zh-CN" altLang="en-US" dirty="0"/>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(示例)“沾光”表示借助“我”感受“我”父母的爱。写出了妻子通过自己的体会,懂得了</a:t>
            </a:r>
            <a:br>
              <a:rPr dirty="0"/>
            </a:br>
            <a:r>
              <a:rPr lang="zh-CN" altLang="en-US" sz="1417" kern="0" dirty="0">
                <a:solidFill>
                  <a:srgbClr val="000000"/>
                </a:solidFill>
                <a:latin typeface="Times New Roman" pitchFamily="65" charset="-122"/>
                <a:ea typeface="宋体" pitchFamily="65" charset="-122"/>
              </a:rPr>
              <a:t>“我”父母对“我”无私的爱,表达了妻子对他们的理解和崇敬。</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本题考查学生理解词语含义的能力。要理解词语的表层意思,挖掘词语的深层意思。“沾光”意</a:t>
            </a:r>
            <a:br>
              <a:rPr dirty="0"/>
            </a:br>
            <a:r>
              <a:rPr lang="zh-CN" altLang="en-US" sz="1417" kern="0" dirty="0">
                <a:solidFill>
                  <a:srgbClr val="000000"/>
                </a:solidFill>
                <a:latin typeface="Times New Roman" pitchFamily="65" charset="-122"/>
                <a:ea typeface="宋体" pitchFamily="65" charset="-122"/>
              </a:rPr>
              <a:t>为凭借某种关系而得到好处。文章通过叙述父亲画地图、母亲看地图的行为,表现了父母对孩子无声的</a:t>
            </a:r>
            <a:br>
              <a:rPr dirty="0"/>
            </a:br>
            <a:r>
              <a:rPr lang="zh-CN" altLang="en-US" sz="1417" kern="0" dirty="0">
                <a:solidFill>
                  <a:srgbClr val="000000"/>
                </a:solidFill>
                <a:latin typeface="Times New Roman" pitchFamily="65" charset="-122"/>
                <a:ea typeface="宋体" pitchFamily="65" charset="-122"/>
              </a:rPr>
              <a:t>深沉的关爱。这爱滋养“我”成长,感动了“我”的妻子。妻子通过父母的行为感受到了父母对“我”</a:t>
            </a:r>
            <a:br>
              <a:rPr dirty="0"/>
            </a:br>
            <a:r>
              <a:rPr lang="zh-CN" altLang="en-US" sz="1417" kern="0" dirty="0">
                <a:solidFill>
                  <a:srgbClr val="000000"/>
                </a:solidFill>
                <a:latin typeface="Times New Roman" pitchFamily="65" charset="-122"/>
                <a:ea typeface="宋体" pitchFamily="65" charset="-122"/>
              </a:rPr>
              <a:t>的爱,并对此表示理解和崇敬。</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(1)体现了“我”和父母想要见到彼此的期望之深。(2)体现了母亲对“我”的思念和关注。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本题考查学生把握句子情感的能力。(1)远远地,“我”望见父母正“张望”着,一方面,写出“我”</a:t>
            </a:r>
            <a:br>
              <a:rPr dirty="0"/>
            </a:br>
            <a:r>
              <a:rPr lang="zh-CN" altLang="en-US" sz="1417" kern="0" dirty="0">
                <a:solidFill>
                  <a:srgbClr val="000000"/>
                </a:solidFill>
                <a:latin typeface="Times New Roman" pitchFamily="65" charset="-122"/>
                <a:ea typeface="宋体" pitchFamily="65" charset="-122"/>
              </a:rPr>
              <a:t>想要快点看见父母;另一方面,父母站在高坡上手搭凉棚是想要第一时间看到“我”。(2)从下文可知,母亲</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632"/>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趴在桌子上看地图,就是为了找到“我”的方位,并且标上记号,她看着地图就似乎和“我”在一起。</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从选文开头妻子“笑我痴”到最后“妻子再也不笑我痴傻”,写出了妻子对父母的认知的变化。</a:t>
            </a:r>
            <a:br>
              <a:rPr dirty="0"/>
            </a:br>
            <a:r>
              <a:rPr lang="zh-CN" altLang="en-US" sz="1417" kern="0" dirty="0">
                <a:solidFill>
                  <a:srgbClr val="000000"/>
                </a:solidFill>
                <a:latin typeface="Times New Roman" pitchFamily="65" charset="-122"/>
                <a:ea typeface="宋体" pitchFamily="65" charset="-122"/>
              </a:rPr>
              <a:t>首尾呼应,使文章结构严谨完整,开头“笑我痴”设置悬念,结尾“不笑我痴傻”总结全文,升华文章主题,</a:t>
            </a:r>
            <a:br>
              <a:rPr dirty="0"/>
            </a:br>
            <a:r>
              <a:rPr lang="zh-CN" altLang="en-US" sz="1417" kern="0" dirty="0">
                <a:solidFill>
                  <a:srgbClr val="000000"/>
                </a:solidFill>
                <a:latin typeface="Times New Roman" pitchFamily="65" charset="-122"/>
                <a:ea typeface="宋体" pitchFamily="65" charset="-122"/>
              </a:rPr>
              <a:t>表达了对父母给孩子的无声却又无私的爱的肯定与赞美。</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本题考查学生理解句子作用的能力。应从内容上和结构上进行分析。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①“我”带妻子回家,母亲嘘寒问暖,而父亲站在一边直搓手,不知道该说什么好,体现了父亲的憨</a:t>
            </a:r>
            <a:br>
              <a:rPr dirty="0"/>
            </a:br>
            <a:r>
              <a:rPr lang="zh-CN" altLang="en-US" sz="1417" kern="0" dirty="0">
                <a:solidFill>
                  <a:srgbClr val="000000"/>
                </a:solidFill>
                <a:latin typeface="Times New Roman" pitchFamily="65" charset="-122"/>
                <a:ea typeface="宋体" pitchFamily="65" charset="-122"/>
              </a:rPr>
              <a:t>厚、老实;②父亲将地图画得清楚、准确,体现了父亲的用心、专注;③“我”待过的地方父亲都画有地</a:t>
            </a:r>
            <a:br>
              <a:rPr dirty="0"/>
            </a:br>
            <a:r>
              <a:rPr lang="zh-CN" altLang="en-US" sz="1417" kern="0" dirty="0">
                <a:solidFill>
                  <a:srgbClr val="000000"/>
                </a:solidFill>
                <a:latin typeface="Times New Roman" pitchFamily="65" charset="-122"/>
                <a:ea typeface="宋体" pitchFamily="65" charset="-122"/>
              </a:rPr>
              <a:t>图,体现了父亲的执着;④父亲说看着地图就感觉在“我们”身边,还省去了路费,体现了父亲的节俭以及</a:t>
            </a:r>
            <a:br>
              <a:rPr dirty="0"/>
            </a:br>
            <a:r>
              <a:rPr lang="zh-CN" altLang="en-US" sz="1417" kern="0" dirty="0">
                <a:solidFill>
                  <a:srgbClr val="000000"/>
                </a:solidFill>
                <a:latin typeface="Times New Roman" pitchFamily="65" charset="-122"/>
                <a:ea typeface="宋体" pitchFamily="65" charset="-122"/>
              </a:rPr>
              <a:t>不给孩子添麻烦的无私。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本题考查学生分析人物形象的能力。仔细阅读文本,找出对父亲的描写,分析其形象特点。</a:t>
            </a:r>
            <a:endParaRPr lang="zh-CN" altLang="en-US" dirty="0"/>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(2020湘潭,6—10)阅读下文,完成1—5题。(14分)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汾河的圆月</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萧 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黄叶满地落着。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小玉的祖母虽然是瞎子,她也确确实实承认道已经好久就是秋天了。因为手杖的尖端触到那地上的黄叶</a:t>
            </a:r>
            <a:br>
              <a:rPr dirty="0"/>
            </a:br>
            <a:r>
              <a:rPr lang="zh-CN" altLang="en-US" sz="1417" kern="0" dirty="0">
                <a:solidFill>
                  <a:srgbClr val="000000"/>
                </a:solidFill>
                <a:latin typeface="Times New Roman" pitchFamily="65" charset="-122"/>
                <a:ea typeface="宋体" pitchFamily="65" charset="-122"/>
              </a:rPr>
              <a:t>时,就起着她的手杖在初冬的早晨踏破了地面上的结着薄薄的冰片暴裂的声音似的。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“你爹今天还不回来吗?”祖母的全白的头发,就和白银丝似的在月亮下边走起路来,微微地颤抖着。</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“你爹今天还不回来吗?”她的手杖格格地打着地面,落叶或瓦砾或沙上都在她的手杖下发着响或冒着</a:t>
            </a:r>
            <a:br>
              <a:rPr dirty="0"/>
            </a:br>
            <a:r>
              <a:rPr lang="zh-CN" altLang="en-US" sz="1417" u="sng" kern="0" dirty="0">
                <a:solidFill>
                  <a:srgbClr val="000000"/>
                </a:solidFill>
                <a:latin typeface="Times New Roman" pitchFamily="65" charset="-122"/>
                <a:ea typeface="宋体" pitchFamily="65" charset="-122"/>
              </a:rPr>
              <a:t>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“你爹,你爹,还不回来吗?”她沿着小巷子向左边走。</a:t>
            </a:r>
            <a:endParaRPr lang="zh-CN" altLang="en-US" dirty="0"/>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29958"/>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邻家没有不说她是疯子的,所以她一走到谁家的门前,就听到纸窗里边咯咯的笑声,或是问她:“你儿子去</a:t>
            </a:r>
            <a:br>
              <a:rPr dirty="0"/>
            </a:br>
            <a:r>
              <a:rPr lang="zh-CN" altLang="en-US" sz="1417" kern="0" dirty="0">
                <a:solidFill>
                  <a:srgbClr val="000000"/>
                </a:solidFill>
                <a:latin typeface="Times New Roman" pitchFamily="65" charset="-122"/>
                <a:ea typeface="宋体" pitchFamily="65" charset="-122"/>
              </a:rPr>
              <a:t>练兵去了吗?”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她说:“是去了啦,不是吗?就为着那卢沟桥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后来人家又都说不是,说是为着‘三一八’什么还是‘八</a:t>
            </a:r>
            <a:br>
              <a:rPr dirty="0"/>
            </a:br>
            <a:r>
              <a:rPr lang="zh-CN" altLang="en-US" sz="1417" kern="0" dirty="0">
                <a:solidFill>
                  <a:srgbClr val="000000"/>
                </a:solidFill>
                <a:latin typeface="Times New Roman" pitchFamily="65" charset="-122"/>
                <a:ea typeface="宋体" pitchFamily="65" charset="-122"/>
              </a:rPr>
              <a:t>一三’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“你儿子练兵打谁呢?”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假若再接着问她,她就这样说: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“打谁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打小日本子吧</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“你看过小日本子吗?”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汾河边上的人对于这疯子起初感到趣味,慢慢地厌倦下来,接着就对她非常冷淡。也许偶而对她又感到趣</a:t>
            </a:r>
            <a:endParaRPr lang="zh-CN" altLang="en-US" dirty="0"/>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味,但那是不常有的。今天这白头发的疯子就空索索地一边嘴在咕鲁咕鲁地像是鱼在池塘里吐着沫似的,</a:t>
            </a:r>
            <a:br>
              <a:rPr dirty="0"/>
            </a:br>
            <a:r>
              <a:rPr lang="zh-CN" altLang="en-US" sz="1417" kern="0" dirty="0">
                <a:solidFill>
                  <a:srgbClr val="000000"/>
                </a:solidFill>
                <a:latin typeface="Times New Roman" pitchFamily="65" charset="-122"/>
                <a:ea typeface="宋体" pitchFamily="65" charset="-122"/>
              </a:rPr>
              <a:t>一边向着汾河边走。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小玉的父亲是在军中病死的,这消息传到小玉家是在他父亲离开家还不到一个月的时候。祖母从那个时</a:t>
            </a:r>
            <a:br>
              <a:rPr dirty="0"/>
            </a:br>
            <a:r>
              <a:rPr lang="zh-CN" altLang="en-US" sz="1417" kern="0" dirty="0">
                <a:solidFill>
                  <a:srgbClr val="000000"/>
                </a:solidFill>
                <a:latin typeface="Times New Roman" pitchFamily="65" charset="-122"/>
                <a:ea typeface="宋体" pitchFamily="65" charset="-122"/>
              </a:rPr>
              <a:t>候,就在夜里开始摸索,嘴里就开始不断的什么时候想起来,就什么时候说着她的儿子是去练兵练死了。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可是从小玉的母亲出嫁的那一天起,她就再不说她的儿子是死了。她忽然说她的儿子是活着,并且说他就</a:t>
            </a:r>
            <a:br>
              <a:rPr dirty="0"/>
            </a:br>
            <a:r>
              <a:rPr lang="zh-CN" altLang="en-US" sz="1417" kern="0" dirty="0">
                <a:solidFill>
                  <a:srgbClr val="000000"/>
                </a:solidFill>
                <a:latin typeface="Times New Roman" pitchFamily="65" charset="-122"/>
                <a:ea typeface="宋体" pitchFamily="65" charset="-122"/>
              </a:rPr>
              <a:t>快回来了。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“你爹还不回来吗?你妈眼看着就把你们都丢下啦!”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夜里小玉家就开着门过的夜,祖父那和马铃薯一样的脸孔,好像是浮肿了,夹起来的地方突得更高了。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“你爹还不回来吗?”祖母那夜依着门扇站着,她的手杖就在蟋蟀叫的地方打下去。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祖父提着水捅,到马棚里去了一次再去一次。那呼呼地喘气的声音,就和马棚里边的马差不多了。他说:</a:t>
            </a:r>
            <a:endParaRPr lang="zh-CN" altLang="en-US" dirty="0"/>
          </a:p>
        </p:txBody>
      </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这还像个家吗?</a:t>
            </a:r>
            <a:r>
              <a:rPr lang="zh-CN" altLang="en-US" sz="1417" kern="0" dirty="0">
                <a:solidFill>
                  <a:srgbClr val="000000"/>
                </a:solidFill>
                <a:latin typeface="Times New Roman" pitchFamily="65" charset="-122"/>
                <a:ea typeface="宋体" pitchFamily="65" charset="-122"/>
              </a:rPr>
              <a:t>你半夜三更的还不睡觉!”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祖母听了他这话,带着手杖就跑到汾河边上去,那夜她就睡在汾河边上了。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小玉从妈妈走后,那胖胖的有点发黑的脸孔,常常出出在那七八家取水的井口边。尤其是在黄昏的时候,他</a:t>
            </a:r>
            <a:br>
              <a:rPr dirty="0"/>
            </a:br>
            <a:r>
              <a:rPr lang="zh-CN" altLang="en-US" sz="1417" kern="0" dirty="0">
                <a:solidFill>
                  <a:srgbClr val="000000"/>
                </a:solidFill>
                <a:latin typeface="Times New Roman" pitchFamily="65" charset="-122"/>
                <a:ea typeface="宋体" pitchFamily="65" charset="-122"/>
              </a:rPr>
              <a:t>跟着祖父饮马的水桶一块来了。马在喝水时,水桶里边发着响,并且那马还响着鼻子。而小玉只是静静地</a:t>
            </a:r>
            <a:br>
              <a:rPr dirty="0"/>
            </a:br>
            <a:r>
              <a:rPr lang="zh-CN" altLang="en-US" sz="1417" kern="0" dirty="0">
                <a:solidFill>
                  <a:srgbClr val="000000"/>
                </a:solidFill>
                <a:latin typeface="Times New Roman" pitchFamily="65" charset="-122"/>
                <a:ea typeface="宋体" pitchFamily="65" charset="-122"/>
              </a:rPr>
              <a:t>站着,看着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有的时候他竟站到黄昏以后。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假若有人问他:“小玉怎么还不回去睡觉呢?”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那孩子就用黑黑的小手搔一搔遮在额前的那片头发,而后反过来手掌向外,把手背压在脸上,或者压在眼睛</a:t>
            </a:r>
            <a:br>
              <a:rPr dirty="0"/>
            </a:br>
            <a:r>
              <a:rPr lang="zh-CN" altLang="en-US" sz="1417" kern="0" dirty="0">
                <a:solidFill>
                  <a:srgbClr val="000000"/>
                </a:solidFill>
                <a:latin typeface="Times New Roman" pitchFamily="65" charset="-122"/>
                <a:ea typeface="宋体" pitchFamily="65" charset="-122"/>
              </a:rPr>
              <a:t>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“妈没有啦!”他说。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直到黄叶满地飞着的秋天,小玉仍是常常站在井边;祖母仍是常常嘴里叨叨着,摸索着走向汾河。</a:t>
            </a:r>
            <a:endParaRPr lang="zh-CN" altLang="en-US" dirty="0"/>
          </a:p>
        </p:txBody>
      </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汾河永久是那么寂寞,潺潺地流着,中间隔着一片沙滩,横在高高城墙下。在圆月的夜里,城墙背后衬着深蓝</a:t>
            </a:r>
            <a:br>
              <a:rPr dirty="0"/>
            </a:br>
            <a:r>
              <a:rPr lang="zh-CN" altLang="en-US" sz="1417" kern="0" dirty="0">
                <a:solidFill>
                  <a:srgbClr val="000000"/>
                </a:solidFill>
                <a:latin typeface="Times New Roman" pitchFamily="65" charset="-122"/>
                <a:ea typeface="宋体" pitchFamily="65" charset="-122"/>
              </a:rPr>
              <a:t>色的天空。经过河上用柴草架起的浮桥,在沙滩上印着日里经行过的战士们的脚印。天空在辽远的,高的,</a:t>
            </a:r>
            <a:br>
              <a:rPr dirty="0"/>
            </a:br>
            <a:r>
              <a:rPr lang="zh-CN" altLang="en-US" sz="1417" kern="0" dirty="0">
                <a:solidFill>
                  <a:srgbClr val="000000"/>
                </a:solidFill>
                <a:latin typeface="Times New Roman" pitchFamily="65" charset="-122"/>
                <a:ea typeface="宋体" pitchFamily="65" charset="-122"/>
              </a:rPr>
              <a:t>不可及的深远的圆月的背后,在城墙的上方悬着。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小玉的祖母坐在河边上,曲着她的两膝,好像又要说到她的儿子。这时她听到一些狗叫,一些掌声。她不知</a:t>
            </a:r>
            <a:br>
              <a:rPr dirty="0"/>
            </a:br>
            <a:r>
              <a:rPr lang="zh-CN" altLang="en-US" sz="1417" kern="0" dirty="0">
                <a:solidFill>
                  <a:srgbClr val="000000"/>
                </a:solidFill>
                <a:latin typeface="Times New Roman" pitchFamily="65" charset="-122"/>
                <a:ea typeface="宋体" pitchFamily="65" charset="-122"/>
              </a:rPr>
              <a:t>道什么是掌声,她想总是一片震耳的蛙鸣。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一个救亡的小团体的话剧在村中开演了。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然而,</a:t>
            </a:r>
            <a:r>
              <a:rPr lang="zh-CN" altLang="en-US" sz="1417" u="sng" kern="0" dirty="0">
                <a:solidFill>
                  <a:srgbClr val="000000"/>
                </a:solidFill>
                <a:latin typeface="Times New Roman" pitchFamily="65" charset="-122"/>
                <a:ea typeface="宋体" pitchFamily="65" charset="-122"/>
              </a:rPr>
              <a:t>汾河的边上仍坐着小玉的祖母,圆月把她画着深黑色的影子落在地上。</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一九三八年八月二十日</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(原文刊载于1938年8月26日汉口《大公报》</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副刊《战线》,本卷有删减)</a:t>
            </a:r>
            <a:endParaRPr lang="zh-CN" altLang="en-US" dirty="0"/>
          </a:p>
        </p:txBody>
      </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27683"/>
            <a:ext cx="8505000" cy="39513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【链接】</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中秋过后,秋风是一天凉比一天,看看将近初冬;我整天的靠着火,也须穿上棉袄了。一天的下半天,没有一</a:t>
            </a:r>
            <a:br>
              <a:rPr dirty="0"/>
            </a:br>
            <a:r>
              <a:rPr lang="zh-CN" altLang="en-US" sz="1417" kern="0" dirty="0">
                <a:solidFill>
                  <a:srgbClr val="000000"/>
                </a:solidFill>
                <a:latin typeface="Times New Roman" pitchFamily="65" charset="-122"/>
                <a:ea typeface="宋体" pitchFamily="65" charset="-122"/>
              </a:rPr>
              <a:t>个顾客,我正合了眼坐着。忽然间听得一个声音:“温一碗酒。”这声音虽然极低,却很耳熟。看时又全没</a:t>
            </a:r>
            <a:br>
              <a:rPr dirty="0"/>
            </a:br>
            <a:r>
              <a:rPr lang="zh-CN" altLang="en-US" sz="1417" kern="0" dirty="0">
                <a:solidFill>
                  <a:srgbClr val="000000"/>
                </a:solidFill>
                <a:latin typeface="Times New Roman" pitchFamily="65" charset="-122"/>
                <a:ea typeface="宋体" pitchFamily="65" charset="-122"/>
              </a:rPr>
              <a:t>有人。站起来向外一望,那孔乙己便在柜台下对了门槛坐着。他脸上黑而且瘦,已经不成样子;穿一件破夹</a:t>
            </a:r>
            <a:br>
              <a:rPr dirty="0"/>
            </a:br>
            <a:r>
              <a:rPr lang="zh-CN" altLang="en-US" sz="1417" kern="0" dirty="0">
                <a:solidFill>
                  <a:srgbClr val="000000"/>
                </a:solidFill>
                <a:latin typeface="Times New Roman" pitchFamily="65" charset="-122"/>
                <a:ea typeface="宋体" pitchFamily="65" charset="-122"/>
              </a:rPr>
              <a:t>袄,盘着两腿,下面垫一个蒲包,用草绳在肩上挂住;见了我,又说道:“温一碗酒。”掌柜也伸出头去,一面</a:t>
            </a:r>
            <a:br>
              <a:rPr dirty="0"/>
            </a:br>
            <a:r>
              <a:rPr lang="zh-CN" altLang="en-US" sz="1417" kern="0" dirty="0">
                <a:solidFill>
                  <a:srgbClr val="000000"/>
                </a:solidFill>
                <a:latin typeface="Times New Roman" pitchFamily="65" charset="-122"/>
                <a:ea typeface="宋体" pitchFamily="65" charset="-122"/>
              </a:rPr>
              <a:t>说:“孔乙己么?你还欠十九个钱呢!”孔乙己很颓唐的仰面答道:“这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下回还清罢。这一回是现钱,酒</a:t>
            </a:r>
            <a:br>
              <a:rPr dirty="0"/>
            </a:br>
            <a:r>
              <a:rPr lang="zh-CN" altLang="en-US" sz="1417" kern="0" dirty="0">
                <a:solidFill>
                  <a:srgbClr val="000000"/>
                </a:solidFill>
                <a:latin typeface="Times New Roman" pitchFamily="65" charset="-122"/>
                <a:ea typeface="宋体" pitchFamily="65" charset="-122"/>
              </a:rPr>
              <a:t>要好。”掌柜仍然同平常一样,笑着对他说:“孔乙己,你又偷了东西了!”但他这回却不十分分辩,单说了</a:t>
            </a:r>
            <a:br>
              <a:rPr dirty="0"/>
            </a:br>
            <a:r>
              <a:rPr lang="zh-CN" altLang="en-US" sz="1417" kern="0" dirty="0">
                <a:solidFill>
                  <a:srgbClr val="000000"/>
                </a:solidFill>
                <a:latin typeface="Times New Roman" pitchFamily="65" charset="-122"/>
                <a:ea typeface="宋体" pitchFamily="65" charset="-122"/>
              </a:rPr>
              <a:t>一句“不要取笑!”“取笑?要是不偷,怎么会打断腿?”孔乙己低声说道:“跌断,跌,跌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”他的眼色,很</a:t>
            </a:r>
            <a:br>
              <a:rPr dirty="0"/>
            </a:br>
            <a:r>
              <a:rPr lang="zh-CN" altLang="en-US" sz="1417" kern="0" dirty="0">
                <a:solidFill>
                  <a:srgbClr val="000000"/>
                </a:solidFill>
                <a:latin typeface="Times New Roman" pitchFamily="65" charset="-122"/>
                <a:ea typeface="宋体" pitchFamily="65" charset="-122"/>
              </a:rPr>
              <a:t>像恳求掌柜,不要再提。此时已经聚集了几个人,便和掌柜都笑了。我温了酒,端出去,放在门槛上。他从破</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衣袋里摸出四文大钱,放在我手里,见他满手是泥,原来他便用这手走来的。不一会,他喝完酒,便又在旁人</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的说笑声中,坐着用这手慢慢走去了。</a:t>
            </a:r>
            <a:endParaRPr lang="en-US" altLang="zh-CN" sz="1417" kern="0" dirty="0">
              <a:solidFill>
                <a:srgbClr val="000000"/>
              </a:solidFill>
              <a:latin typeface="Times New Roman" pitchFamily="65" charset="-122"/>
              <a:ea typeface="宋体" pitchFamily="65" charset="-122"/>
            </a:endParaRPr>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——节选自鲁迅《孔乙己》</a:t>
            </a:r>
            <a:endParaRPr lang="zh-CN" altLang="en-US" dirty="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请联系《汾河的圆月》全文,分析小玉的祖父说“这还像个家吗”的原因。(2分)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说说你对《汾河的圆月》第4自然段的理解。(2分)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请你对《汾河的圆月》的末段简要进行赏析。(2分)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《汾河的圆月》一文中记述了一节小玉奶奶与邻家的对话,链接材料《孔乙己》节选中也有一段孔乙己</a:t>
            </a:r>
            <a:br>
              <a:rPr dirty="0"/>
            </a:br>
            <a:r>
              <a:rPr lang="zh-CN" altLang="en-US" sz="1417" kern="0" dirty="0">
                <a:solidFill>
                  <a:srgbClr val="000000"/>
                </a:solidFill>
                <a:latin typeface="Times New Roman" pitchFamily="65" charset="-122"/>
                <a:ea typeface="宋体" pitchFamily="65" charset="-122"/>
              </a:rPr>
              <a:t>与掌柜的对话,这样的对话描写有什么作用?(4分)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《汾河的圆月》一文和链接材料《孔乙己》节选,故事发生的自然环境都是在什么时节?这样的处理安</a:t>
            </a:r>
            <a:br>
              <a:rPr dirty="0"/>
            </a:br>
            <a:r>
              <a:rPr lang="zh-CN" altLang="en-US" sz="1417" kern="0" dirty="0">
                <a:solidFill>
                  <a:srgbClr val="000000"/>
                </a:solidFill>
                <a:latin typeface="Times New Roman" pitchFamily="65" charset="-122"/>
                <a:ea typeface="宋体" pitchFamily="65" charset="-122"/>
              </a:rPr>
              <a:t>排有什么妙处?(4分)</a:t>
            </a:r>
            <a:endParaRPr lang="zh-CN" altLang="en-US" dirty="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一是自从小玉的父亲在军中病死后,小玉的祖母就开始变得有点神志不清;二是小玉的母亲改嫁</a:t>
            </a:r>
            <a:br>
              <a:rPr dirty="0"/>
            </a:br>
            <a:r>
              <a:rPr lang="zh-CN" altLang="en-US" sz="1417" kern="0" dirty="0">
                <a:solidFill>
                  <a:srgbClr val="000000"/>
                </a:solidFill>
                <a:latin typeface="Times New Roman" pitchFamily="65" charset="-122"/>
                <a:ea typeface="宋体" pitchFamily="65" charset="-122"/>
              </a:rPr>
              <a:t>离家,小玉成了孤儿。家人离散,生活艰辛,这就是小玉的祖父说“这还像个家吗”的原因。</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本题考查学生理解、概括文章内容的能力。概括小玉家的状况即可,可围绕家庭成员、家庭境遇</a:t>
            </a:r>
            <a:br>
              <a:rPr dirty="0"/>
            </a:br>
            <a:r>
              <a:rPr lang="zh-CN" altLang="en-US" sz="1417" kern="0" dirty="0">
                <a:solidFill>
                  <a:srgbClr val="000000"/>
                </a:solidFill>
                <a:latin typeface="Times New Roman" pitchFamily="65" charset="-122"/>
                <a:ea typeface="宋体" pitchFamily="65" charset="-122"/>
              </a:rPr>
              <a:t>展开叙述。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第4自然段运用了语言描写、动作描写和环境描写,并结合夸张的手法,生动形象地突出了祖母内</a:t>
            </a:r>
            <a:br>
              <a:rPr dirty="0"/>
            </a:br>
            <a:r>
              <a:rPr lang="zh-CN" altLang="en-US" sz="1417" kern="0" dirty="0">
                <a:solidFill>
                  <a:srgbClr val="000000"/>
                </a:solidFill>
                <a:latin typeface="Times New Roman" pitchFamily="65" charset="-122"/>
                <a:ea typeface="宋体" pitchFamily="65" charset="-122"/>
              </a:rPr>
              <a:t>心渴盼儿子早日回家的急切之情。此段与上下文的内容一起,成功地设置了悬念,为情节的进一步发展做</a:t>
            </a:r>
            <a:br>
              <a:rPr dirty="0"/>
            </a:br>
            <a:r>
              <a:rPr lang="zh-CN" altLang="en-US" sz="1417" kern="0" dirty="0">
                <a:solidFill>
                  <a:srgbClr val="000000"/>
                </a:solidFill>
                <a:latin typeface="Times New Roman" pitchFamily="65" charset="-122"/>
                <a:ea typeface="宋体" pitchFamily="65" charset="-122"/>
              </a:rPr>
              <a:t>好了铺垫。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本题考查学生理解文段内容,分析文段作用的能力。可从内容上和结构上入手。先指出该段采用</a:t>
            </a:r>
            <a:br>
              <a:rPr dirty="0"/>
            </a:br>
            <a:r>
              <a:rPr lang="zh-CN" altLang="en-US" sz="1417" kern="0" dirty="0">
                <a:solidFill>
                  <a:srgbClr val="000000"/>
                </a:solidFill>
                <a:latin typeface="Times New Roman" pitchFamily="65" charset="-122"/>
                <a:ea typeface="宋体" pitchFamily="65" charset="-122"/>
              </a:rPr>
              <a:t>了语言描写、动作描写、环境描写和夸张的手法;然后概括该段的主要内容——突出祖母对儿子的盼望</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愁苦的脸。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这时,有人敲门。老大开门一看,竟是老二。老二左手一只鸡,右手一只鸭,风尘仆仆地站在门口,说:“俩侄</a:t>
            </a:r>
            <a:br>
              <a:rPr dirty="0"/>
            </a:br>
            <a:r>
              <a:rPr lang="zh-CN" altLang="en-US" sz="1417" kern="0" dirty="0">
                <a:solidFill>
                  <a:srgbClr val="000000"/>
                </a:solidFill>
                <a:latin typeface="Times New Roman" pitchFamily="65" charset="-122"/>
                <a:ea typeface="宋体" pitchFamily="65" charset="-122"/>
              </a:rPr>
              <a:t>子考上了大学,担心哥凑不够学费,就给哥送来三千元</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说着,老二从口袋里掏出厚厚一沓钱,放在面前的桌子上。老大羞愧难当,一张脸涨成了红高粱。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老大说:“老二,哥对不起你</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去年你盖鸡场鸭场,跟哥借两千元钱,可我</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老二摆摆手说:“哥的家庭我知道,嫂子有病,俩侄儿要上学,你打工也挣不了几个钱。再说,你去年不是还</a:t>
            </a:r>
            <a:br>
              <a:rPr dirty="0"/>
            </a:br>
            <a:r>
              <a:rPr lang="zh-CN" altLang="en-US" sz="1417" kern="0" dirty="0">
                <a:solidFill>
                  <a:srgbClr val="000000"/>
                </a:solidFill>
                <a:latin typeface="Times New Roman" pitchFamily="65" charset="-122"/>
                <a:ea typeface="宋体" pitchFamily="65" charset="-122"/>
              </a:rPr>
              <a:t>借给我五百元吗?”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“五百元?”老大一头雾水。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“对呀,”老二说,“哥,你忘了吗?那五百元,是你托娘捎给我的啊!”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老大终于明白,不禁跪倒在娘的遗像前,发出一声内心的呼喊:“娘啊——”</a:t>
            </a:r>
            <a:endParaRPr lang="zh-CN" altLang="en-US" dirty="0"/>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和挂念;最后分析该段在谋篇布局上发挥的作用——设置悬念,为下文做铺垫。</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文章的末段更像电影里的特写镜头,将一位可怜的母亲长时间静坐在汾河边上,痴盼儿子早归的</a:t>
            </a:r>
            <a:br>
              <a:rPr dirty="0"/>
            </a:br>
            <a:r>
              <a:rPr lang="zh-CN" altLang="en-US" sz="1417" kern="0" dirty="0">
                <a:solidFill>
                  <a:srgbClr val="000000"/>
                </a:solidFill>
                <a:latin typeface="Times New Roman" pitchFamily="65" charset="-122"/>
                <a:ea typeface="宋体" pitchFamily="65" charset="-122"/>
              </a:rPr>
              <a:t>形象,刻画得凄婉动人。“画”字表明祖母在汾河边静坐等待的时间之长,“月圆”反衬“人不团圆”,</a:t>
            </a:r>
            <a:br>
              <a:rPr dirty="0"/>
            </a:br>
            <a:r>
              <a:rPr lang="zh-CN" altLang="en-US" sz="1417" kern="0" dirty="0">
                <a:solidFill>
                  <a:srgbClr val="000000"/>
                </a:solidFill>
                <a:latin typeface="Times New Roman" pitchFamily="65" charset="-122"/>
                <a:ea typeface="宋体" pitchFamily="65" charset="-122"/>
              </a:rPr>
              <a:t>“深黑色的影子”更显祖母内心的孤独和悲伤。</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本题考查学生赏析句子的能力。首先概括该句具体写了什么内容,然后选择恰当的角度(写作手法</a:t>
            </a:r>
            <a:br>
              <a:rPr dirty="0"/>
            </a:br>
            <a:r>
              <a:rPr lang="zh-CN" altLang="en-US" sz="1417" kern="0" dirty="0">
                <a:solidFill>
                  <a:srgbClr val="000000"/>
                </a:solidFill>
                <a:latin typeface="Times New Roman" pitchFamily="65" charset="-122"/>
                <a:ea typeface="宋体" pitchFamily="65" charset="-122"/>
              </a:rPr>
              <a:t>或字词)赏析,解读祖母的形象,挖掘祖母的内心。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《汾河的圆月》小玉奶奶与邻人的对话中,奶奶的话里体现出一个母亲对孩子的惦念和担忧,而</a:t>
            </a:r>
            <a:br>
              <a:rPr dirty="0"/>
            </a:br>
            <a:r>
              <a:rPr lang="zh-CN" altLang="en-US" sz="1417" kern="0" dirty="0">
                <a:solidFill>
                  <a:srgbClr val="000000"/>
                </a:solidFill>
                <a:latin typeface="Times New Roman" pitchFamily="65" charset="-122"/>
                <a:ea typeface="宋体" pitchFamily="65" charset="-122"/>
              </a:rPr>
              <a:t>邻人认为奶奶是疯子,和她交谈只是为了取乐;《孔乙己》中孔乙己与掌柜的对话,掌柜对断了腿、生活悲</a:t>
            </a:r>
            <a:br>
              <a:rPr dirty="0"/>
            </a:br>
            <a:r>
              <a:rPr lang="zh-CN" altLang="en-US" sz="1417" kern="0" dirty="0">
                <a:solidFill>
                  <a:srgbClr val="000000"/>
                </a:solidFill>
                <a:latin typeface="Times New Roman" pitchFamily="65" charset="-122"/>
                <a:ea typeface="宋体" pitchFamily="65" charset="-122"/>
              </a:rPr>
              <a:t>惨的孔乙己非但没有半分同情,言谈之中反而尽是嘲笑和讥讽。这两处对话深刻地反映出人性的冷漠,社</a:t>
            </a:r>
            <a:br>
              <a:rPr dirty="0"/>
            </a:br>
            <a:r>
              <a:rPr lang="zh-CN" altLang="en-US" sz="1417" kern="0" dirty="0">
                <a:solidFill>
                  <a:srgbClr val="000000"/>
                </a:solidFill>
                <a:latin typeface="Times New Roman" pitchFamily="65" charset="-122"/>
                <a:ea typeface="宋体" pitchFamily="65" charset="-122"/>
              </a:rPr>
              <a:t>会的炎凉。更能引起读者对主人公不幸遭遇的同情。</a:t>
            </a:r>
            <a:endParaRPr lang="zh-CN" altLang="en-US" dirty="0"/>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76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本题考查学生把握文章主旨的能力。小说中的情节实际上是为了体现主旨展开的,对话描写是为</a:t>
            </a:r>
            <a:br>
              <a:rPr dirty="0"/>
            </a:br>
            <a:r>
              <a:rPr lang="zh-CN" altLang="en-US" sz="1417" kern="0" dirty="0">
                <a:solidFill>
                  <a:srgbClr val="000000"/>
                </a:solidFill>
                <a:latin typeface="Times New Roman" pitchFamily="65" charset="-122"/>
                <a:ea typeface="宋体" pitchFamily="65" charset="-122"/>
              </a:rPr>
              <a:t>了突显主题。概述相关内容,分析其表现了怎样的主题。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都是发生在秋天。秋天万物凋零,一片萧瑟凄凉之景。正如诗句中所说“自古逢秋悲寂寥”,秋</a:t>
            </a:r>
            <a:br>
              <a:rPr dirty="0"/>
            </a:br>
            <a:r>
              <a:rPr lang="zh-CN" altLang="en-US" sz="1417" kern="0" dirty="0">
                <a:solidFill>
                  <a:srgbClr val="000000"/>
                </a:solidFill>
                <a:latin typeface="Times New Roman" pitchFamily="65" charset="-122"/>
                <a:ea typeface="宋体" pitchFamily="65" charset="-122"/>
              </a:rPr>
              <a:t>天往往给人以孤独、悲伤之感,把故事安排在秋天来写,这是作者的精心设计。两篇文章里都有对萧瑟秋</a:t>
            </a:r>
            <a:br>
              <a:rPr dirty="0"/>
            </a:br>
            <a:r>
              <a:rPr lang="zh-CN" altLang="en-US" sz="1417" kern="0" dirty="0">
                <a:solidFill>
                  <a:srgbClr val="000000"/>
                </a:solidFill>
                <a:latin typeface="Times New Roman" pitchFamily="65" charset="-122"/>
                <a:ea typeface="宋体" pitchFamily="65" charset="-122"/>
              </a:rPr>
              <a:t>景的描写。作者把故事放置在秋天这样的时间背景之下叙述,不仅突出了人物的悲剧形象,而且奠定了故</a:t>
            </a:r>
            <a:br>
              <a:rPr dirty="0"/>
            </a:br>
            <a:r>
              <a:rPr lang="zh-CN" altLang="en-US" sz="1417" kern="0" dirty="0">
                <a:solidFill>
                  <a:srgbClr val="000000"/>
                </a:solidFill>
                <a:latin typeface="Times New Roman" pitchFamily="65" charset="-122"/>
                <a:ea typeface="宋体" pitchFamily="65" charset="-122"/>
              </a:rPr>
              <a:t>事悲凉的情感基调。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本题考查学生分析环境描写作用的能力。“黄叶满地落着”“直到黄叶满地飞着的秋天”“秋风</a:t>
            </a:r>
            <a:br>
              <a:rPr dirty="0"/>
            </a:br>
            <a:r>
              <a:rPr lang="zh-CN" altLang="en-US" sz="1417" kern="0" dirty="0">
                <a:solidFill>
                  <a:srgbClr val="000000"/>
                </a:solidFill>
                <a:latin typeface="Times New Roman" pitchFamily="65" charset="-122"/>
                <a:ea typeface="宋体" pitchFamily="65" charset="-122"/>
              </a:rPr>
              <a:t>是一天凉比一天”表明两位作者都将故事安排在秋天来写。秋天万物凋零,一片萧瑟凄凉之景。秋天往</a:t>
            </a:r>
            <a:br>
              <a:rPr dirty="0"/>
            </a:br>
            <a:r>
              <a:rPr lang="zh-CN" altLang="en-US" sz="1417" kern="0" dirty="0">
                <a:solidFill>
                  <a:srgbClr val="000000"/>
                </a:solidFill>
                <a:latin typeface="Times New Roman" pitchFamily="65" charset="-122"/>
                <a:ea typeface="宋体" pitchFamily="65" charset="-122"/>
              </a:rPr>
              <a:t>往给人以孤独、悲伤之感。小玉奶奶和孔乙己都是悲剧形象,本文和《孔乙己》都是讲述悲伤的故事,显</a:t>
            </a:r>
            <a:br>
              <a:rPr dirty="0"/>
            </a:br>
            <a:r>
              <a:rPr lang="zh-CN" altLang="en-US" sz="1417" kern="0" dirty="0">
                <a:solidFill>
                  <a:srgbClr val="000000"/>
                </a:solidFill>
                <a:latin typeface="Times New Roman" pitchFamily="65" charset="-122"/>
                <a:ea typeface="宋体" pitchFamily="65" charset="-122"/>
              </a:rPr>
              <a:t>然,秋景为故事奠定了悲凉的情感基调。</a:t>
            </a: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(2020湘西土家族苗族自治州,23—27)阅读崔修建的《陪着母亲看花开花落》,完成1—5题。(15分)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①68岁的母亲刚刚搬到城里不到半年,竟然被医生宣判得了老年痴呆症。他一时无法接受这突如其来的</a:t>
            </a:r>
            <a:br>
              <a:rPr dirty="0"/>
            </a:br>
            <a:r>
              <a:rPr lang="zh-CN" altLang="en-US" sz="1417" kern="0" dirty="0">
                <a:solidFill>
                  <a:srgbClr val="000000"/>
                </a:solidFill>
                <a:latin typeface="Times New Roman" pitchFamily="65" charset="-122"/>
                <a:ea typeface="宋体" pitchFamily="65" charset="-122"/>
              </a:rPr>
              <a:t>变故,因为他心目中的母亲一向是坚韧的,那么多的磨难都没有击倒过她。然而,他现在必须要面对这样的</a:t>
            </a:r>
            <a:br>
              <a:rPr dirty="0"/>
            </a:br>
            <a:r>
              <a:rPr lang="zh-CN" altLang="en-US" sz="1417" kern="0" dirty="0">
                <a:solidFill>
                  <a:srgbClr val="000000"/>
                </a:solidFill>
                <a:latin typeface="Times New Roman" pitchFamily="65" charset="-122"/>
                <a:ea typeface="宋体" pitchFamily="65" charset="-122"/>
              </a:rPr>
              <a:t>事实——老年痴呆症正将母亲一点点地拉入越来越痛苦的死亡之旅,母亲开始失忆。几个月后,竟连她最</a:t>
            </a:r>
            <a:br>
              <a:rPr dirty="0"/>
            </a:br>
            <a:r>
              <a:rPr lang="zh-CN" altLang="en-US" sz="1417" kern="0" dirty="0">
                <a:solidFill>
                  <a:srgbClr val="000000"/>
                </a:solidFill>
                <a:latin typeface="Times New Roman" pitchFamily="65" charset="-122"/>
                <a:ea typeface="宋体" pitchFamily="65" charset="-122"/>
              </a:rPr>
              <a:t>疼爱的儿子也不认识了。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②母亲的这一生实在是太辛苦了,在黄土高原上那个贫瘠的小山村,母亲三十五岁失去丈夫,一个人守着几</a:t>
            </a:r>
            <a:br>
              <a:rPr dirty="0"/>
            </a:br>
            <a:r>
              <a:rPr lang="zh-CN" altLang="en-US" sz="1417" kern="0" dirty="0">
                <a:solidFill>
                  <a:srgbClr val="000000"/>
                </a:solidFill>
                <a:latin typeface="Times New Roman" pitchFamily="65" charset="-122"/>
                <a:ea typeface="宋体" pitchFamily="65" charset="-122"/>
              </a:rPr>
              <a:t>亩薄地,苦苦地拉扯着三个孩子,不但让他们健康地长大,还把他们都送进了大学,漏雨的寒舍竟成了山村远</a:t>
            </a:r>
            <a:br>
              <a:rPr dirty="0"/>
            </a:br>
            <a:r>
              <a:rPr lang="zh-CN" altLang="en-US" sz="1417" kern="0" dirty="0">
                <a:solidFill>
                  <a:srgbClr val="000000"/>
                </a:solidFill>
                <a:latin typeface="Times New Roman" pitchFamily="65" charset="-122"/>
                <a:ea typeface="宋体" pitchFamily="65" charset="-122"/>
              </a:rPr>
              <a:t>近闻名的“大学生之家”,还让三个孩子在外面各自打出一片令人羡慕的天地。最小的他如今已是一家</a:t>
            </a:r>
            <a:br>
              <a:rPr dirty="0"/>
            </a:br>
            <a:r>
              <a:rPr lang="zh-CN" altLang="en-US" sz="1417" kern="0" dirty="0">
                <a:solidFill>
                  <a:srgbClr val="000000"/>
                </a:solidFill>
                <a:latin typeface="Times New Roman" pitchFamily="65" charset="-122"/>
                <a:ea typeface="宋体" pitchFamily="65" charset="-122"/>
              </a:rPr>
              <a:t>大公司的总裁。自从母亲住进城里,他就开始减少工作上的应酬,努力地多挤出一些时间陪母亲。母亲生</a:t>
            </a:r>
            <a:br>
              <a:rPr dirty="0"/>
            </a:br>
            <a:r>
              <a:rPr lang="zh-CN" altLang="en-US" sz="1417" kern="0" dirty="0">
                <a:solidFill>
                  <a:srgbClr val="000000"/>
                </a:solidFill>
                <a:latin typeface="Times New Roman" pitchFamily="65" charset="-122"/>
                <a:ea typeface="宋体" pitchFamily="65" charset="-122"/>
              </a:rPr>
              <a:t>病后,他连工作的时间都大大地压缩了,除了特别重要的事情到公司去处理一下,他把大量的时间留给了母</a:t>
            </a:r>
            <a:br>
              <a:rPr dirty="0"/>
            </a:br>
            <a:r>
              <a:rPr lang="zh-CN" altLang="en-US" sz="1417" kern="0" dirty="0">
                <a:solidFill>
                  <a:srgbClr val="000000"/>
                </a:solidFill>
                <a:latin typeface="Times New Roman" pitchFamily="65" charset="-122"/>
                <a:ea typeface="宋体" pitchFamily="65" charset="-122"/>
              </a:rPr>
              <a:t>亲,他想陪着母亲走完生命最后这一段让人心疼的路。</a:t>
            </a:r>
            <a:endParaRPr lang="zh-CN" altLang="en-US" dirty="0"/>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③他想尽一切办法,期望唤醒母亲的记忆,然而,可恶的病魔似乎有意难为他,母亲已经什么都不记得了,任</a:t>
            </a:r>
            <a:br>
              <a:rPr dirty="0"/>
            </a:br>
            <a:r>
              <a:rPr lang="zh-CN" altLang="en-US" sz="1417" kern="0" dirty="0">
                <a:solidFill>
                  <a:srgbClr val="000000"/>
                </a:solidFill>
                <a:latin typeface="Times New Roman" pitchFamily="65" charset="-122"/>
                <a:ea typeface="宋体" pitchFamily="65" charset="-122"/>
              </a:rPr>
              <a:t>他怎样竭尽全力。给她洗脚时,看到她那木然的样子,他心酸得直想大哭一番。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④唯一让他感到有些欣慰的是,母亲对他摆到阳台上的那一盆盆花,似乎有着一种特别的喜爱。每天都在</a:t>
            </a:r>
            <a:br>
              <a:rPr dirty="0"/>
            </a:br>
            <a:r>
              <a:rPr lang="zh-CN" altLang="en-US" sz="1417" kern="0" dirty="0">
                <a:solidFill>
                  <a:srgbClr val="000000"/>
                </a:solidFill>
                <a:latin typeface="Times New Roman" pitchFamily="65" charset="-122"/>
                <a:ea typeface="宋体" pitchFamily="65" charset="-122"/>
              </a:rPr>
              <a:t>忙着为它们浇水、松土、修剪</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然后,就呆呆地坐在那里,静静地看着那些花,眼睛里闪着慈祥的光亮。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⑤每每此时,他也会安静地坐在母亲身旁,一会儿看看母亲,一会儿看看那些姹紫嫣红的花朵,</a:t>
            </a:r>
            <a:r>
              <a:rPr lang="zh-CN" altLang="en-US" sz="1417" u="sng" kern="0" dirty="0">
                <a:solidFill>
                  <a:srgbClr val="000000"/>
                </a:solidFill>
                <a:latin typeface="Times New Roman" pitchFamily="65" charset="-122"/>
                <a:ea typeface="宋体" pitchFamily="65" charset="-122"/>
              </a:rPr>
              <a:t>细细的阳光透</a:t>
            </a:r>
            <a:br>
              <a:rPr dirty="0"/>
            </a:br>
            <a:r>
              <a:rPr lang="zh-CN" altLang="en-US" sz="1417" u="sng" kern="0" dirty="0">
                <a:solidFill>
                  <a:srgbClr val="000000"/>
                </a:solidFill>
                <a:latin typeface="Times New Roman" pitchFamily="65" charset="-122"/>
                <a:ea typeface="宋体" pitchFamily="65" charset="-122"/>
              </a:rPr>
              <a:t>过窗玻璃,柔柔地拂着面颊,听着时光流动的声音,他的思绪不禁肆意地漫射开来。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⑥他记忆里的母亲一向喜欢花的,无论是爬满栅栏的牵牛花,还是后院的刺梅,连那金黄的蒲公英和紫色的</a:t>
            </a:r>
            <a:br>
              <a:rPr dirty="0"/>
            </a:br>
            <a:r>
              <a:rPr lang="zh-CN" altLang="en-US" sz="1417" kern="0" dirty="0">
                <a:solidFill>
                  <a:srgbClr val="000000"/>
                </a:solidFill>
                <a:latin typeface="Times New Roman" pitchFamily="65" charset="-122"/>
                <a:ea typeface="宋体" pitchFamily="65" charset="-122"/>
              </a:rPr>
              <a:t>打碗花,她都喜欢得不得了。她曾说,懂得了花的生命,就能品出生活的滋味。那时他正是被梦想激励的翩</a:t>
            </a:r>
            <a:br>
              <a:rPr dirty="0"/>
            </a:br>
            <a:r>
              <a:rPr lang="zh-CN" altLang="en-US" sz="1417" kern="0" dirty="0">
                <a:solidFill>
                  <a:srgbClr val="000000"/>
                </a:solidFill>
                <a:latin typeface="Times New Roman" pitchFamily="65" charset="-122"/>
                <a:ea typeface="宋体" pitchFamily="65" charset="-122"/>
              </a:rPr>
              <a:t>翩少年,无暇也不愿去慢慢地赏花,自然无法读出藏在花里的奥妙意蕴。时间久了,那些鲜亮的花朵,仿佛都</a:t>
            </a:r>
            <a:br>
              <a:rPr dirty="0"/>
            </a:br>
            <a:r>
              <a:rPr lang="zh-CN" altLang="en-US" sz="1417" kern="0" dirty="0">
                <a:solidFill>
                  <a:srgbClr val="000000"/>
                </a:solidFill>
                <a:latin typeface="Times New Roman" pitchFamily="65" charset="-122"/>
                <a:ea typeface="宋体" pitchFamily="65" charset="-122"/>
              </a:rPr>
              <a:t>懂母亲和他的绵密的心思,在他们母子深情满怀的注视中,有的开得淡然,有的开得热烈,有的开得急促,有</a:t>
            </a:r>
            <a:br>
              <a:rPr dirty="0"/>
            </a:br>
            <a:r>
              <a:rPr lang="zh-CN" altLang="en-US" sz="1417" kern="0" dirty="0">
                <a:solidFill>
                  <a:srgbClr val="000000"/>
                </a:solidFill>
                <a:latin typeface="Times New Roman" pitchFamily="65" charset="-122"/>
                <a:ea typeface="宋体" pitchFamily="65" charset="-122"/>
              </a:rPr>
              <a:t>的开得从容,有的开得繁盛,有的开得朴拙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每一种花似乎都在展示着一种生命的样式,都在讲述着一段</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1187723"/>
            <a:ext cx="8505000" cy="29325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生命的故事。与花朝夕相守,渐渐地,他挥走了</a:t>
            </a:r>
            <a:r>
              <a:rPr lang="zh-CN" altLang="en-US" sz="1417" u="sng" kern="0" dirty="0">
                <a:solidFill>
                  <a:srgbClr val="000000"/>
                </a:solidFill>
                <a:latin typeface="Times New Roman" pitchFamily="65" charset="-122"/>
                <a:ea typeface="宋体" pitchFamily="65" charset="-122"/>
              </a:rPr>
              <a:t>弥漫</a:t>
            </a:r>
            <a:r>
              <a:rPr lang="zh-CN" altLang="en-US" sz="1417" kern="0" dirty="0">
                <a:solidFill>
                  <a:srgbClr val="000000"/>
                </a:solidFill>
                <a:latin typeface="Times New Roman" pitchFamily="65" charset="-122"/>
                <a:ea typeface="宋体" pitchFamily="65" charset="-122"/>
              </a:rPr>
              <a:t>心头的伤感。他知道:痴呆的母亲依然是幸福的,虽然</a:t>
            </a:r>
            <a:br>
              <a:rPr dirty="0"/>
            </a:br>
            <a:r>
              <a:rPr lang="zh-CN" altLang="en-US" sz="1417" kern="0" dirty="0">
                <a:solidFill>
                  <a:srgbClr val="000000"/>
                </a:solidFill>
                <a:latin typeface="Times New Roman" pitchFamily="65" charset="-122"/>
                <a:ea typeface="宋体" pitchFamily="65" charset="-122"/>
              </a:rPr>
              <a:t>很多很多的人间往事,她都已经无法记起,但她慈爱的眼里有花,静谧的心里有花,她那如花一样丰富的情</a:t>
            </a:r>
            <a:br>
              <a:rPr dirty="0"/>
            </a:br>
            <a:r>
              <a:rPr lang="zh-CN" altLang="en-US" sz="1417" kern="0" dirty="0">
                <a:solidFill>
                  <a:srgbClr val="000000"/>
                </a:solidFill>
                <a:latin typeface="Times New Roman" pitchFamily="65" charset="-122"/>
                <a:ea typeface="宋体" pitchFamily="65" charset="-122"/>
              </a:rPr>
              <a:t>感,只是无法与人交流而已。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⑦在陪伴母亲看花开花落的日子里,他疏于公司的管理,丧失了几次重要的商机。但他丝毫不后悔,他跟最</a:t>
            </a:r>
            <a:br>
              <a:rPr dirty="0"/>
            </a:br>
            <a:r>
              <a:rPr lang="zh-CN" altLang="en-US" sz="1417" kern="0" dirty="0">
                <a:solidFill>
                  <a:srgbClr val="000000"/>
                </a:solidFill>
                <a:latin typeface="Times New Roman" pitchFamily="65" charset="-122"/>
                <a:ea typeface="宋体" pitchFamily="65" charset="-122"/>
              </a:rPr>
              <a:t>好的朋友说:“其实,不是我在陪母亲,而是母亲在陪我。伟大的母亲在她生命的最后历程里,仍然在默默</a:t>
            </a:r>
            <a:br>
              <a:rPr dirty="0"/>
            </a:br>
            <a:r>
              <a:rPr lang="zh-CN" altLang="en-US" sz="1417" kern="0" dirty="0">
                <a:solidFill>
                  <a:srgbClr val="000000"/>
                </a:solidFill>
                <a:latin typeface="Times New Roman" pitchFamily="65" charset="-122"/>
                <a:ea typeface="宋体" pitchFamily="65" charset="-122"/>
              </a:rPr>
              <a:t>地教我理解生命的要义。”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⑧一瓣瓣的花开,一瓣瓣的花落。在那些平凡琐屑的日子里,在那些绚丽张扬的日子里,面对那一对心意绵</a:t>
            </a:r>
            <a:br>
              <a:rPr dirty="0"/>
            </a:br>
            <a:r>
              <a:rPr lang="zh-CN" altLang="en-US" sz="1417" kern="0" dirty="0">
                <a:solidFill>
                  <a:srgbClr val="000000"/>
                </a:solidFill>
                <a:latin typeface="Times New Roman" pitchFamily="65" charset="-122"/>
                <a:ea typeface="宋体" pitchFamily="65" charset="-122"/>
              </a:rPr>
              <a:t>绵的母子,我们除了奉上一份由衷的敬佩,还应该轻叩心扉:我们是否仍有一份从容看花的心情,是否仍有</a:t>
            </a:r>
            <a:br>
              <a:rPr dirty="0"/>
            </a:br>
            <a:r>
              <a:rPr lang="zh-CN" altLang="en-US" sz="1417" kern="0" dirty="0">
                <a:solidFill>
                  <a:srgbClr val="000000"/>
                </a:solidFill>
                <a:latin typeface="Times New Roman" pitchFamily="65" charset="-122"/>
                <a:ea typeface="宋体" pitchFamily="65" charset="-122"/>
              </a:rPr>
              <a:t>一份读懂花语的认真和执著?</a:t>
            </a:r>
            <a:endParaRPr lang="zh-CN" altLang="en-US" dirty="0"/>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02696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分析第⑥段中加点词语的表达效果。(2分)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他挥走了</a:t>
            </a:r>
            <a:r>
              <a:rPr lang="zh-CN" altLang="en-US" sz="1417" u="sng" kern="0" dirty="0">
                <a:solidFill>
                  <a:srgbClr val="000000"/>
                </a:solidFill>
                <a:latin typeface="Times New Roman" pitchFamily="65" charset="-122"/>
                <a:ea typeface="宋体" pitchFamily="65" charset="-122"/>
              </a:rPr>
              <a:t>弥漫</a:t>
            </a:r>
            <a:r>
              <a:rPr lang="zh-CN" altLang="en-US" sz="1417" kern="0" dirty="0">
                <a:solidFill>
                  <a:srgbClr val="000000"/>
                </a:solidFill>
                <a:latin typeface="Times New Roman" pitchFamily="65" charset="-122"/>
                <a:ea typeface="宋体" pitchFamily="65" charset="-122"/>
              </a:rPr>
              <a:t>心头的伤感。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从修辞手法的角度,赏析第⑤段画线的句子。(3分)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文章中的母亲是一个怎样的人?请从文中找出具体的事例说明。(3分)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怎样理解“懂得了花的生命,就能品出生活的滋味”在文中的含意?(3分)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阅读本文,你获得了哪些启示?请结合原文并联系自身的经历,谈谈你的感想。(4分)</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“弥漫”是充满、布满的意思。文中的“弥漫”是指母亲的病痛萦绕在他心中,而随着母亲对花</a:t>
            </a:r>
            <a:br>
              <a:rPr dirty="0"/>
            </a:br>
            <a:r>
              <a:rPr lang="zh-CN" altLang="en-US" sz="1417" kern="0" dirty="0">
                <a:solidFill>
                  <a:srgbClr val="000000"/>
                </a:solidFill>
                <a:latin typeface="Times New Roman" pitchFamily="65" charset="-122"/>
                <a:ea typeface="宋体" pitchFamily="65" charset="-122"/>
              </a:rPr>
              <a:t>的喜爱,找到了情感的依托,让他内心对母亲的愧疚和伤感也渐渐释怀。(2分)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本题考查学生赏析词语的能力。首先解读“弥漫”的意思,理解其在文中表达的内容,再挖掘其蕴</a:t>
            </a:r>
            <a:br>
              <a:rPr dirty="0"/>
            </a:br>
            <a:r>
              <a:rPr lang="zh-CN" altLang="en-US" sz="1417" kern="0" dirty="0">
                <a:solidFill>
                  <a:srgbClr val="000000"/>
                </a:solidFill>
                <a:latin typeface="Times New Roman" pitchFamily="65" charset="-122"/>
                <a:ea typeface="宋体" pitchFamily="65" charset="-122"/>
              </a:rPr>
              <a:t>含的情感。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运用了拟人的修辞手法。(1分)柔柔地拂着面颊,将阳光拟人化,(1分)生动形象地写出了依偎在母</a:t>
            </a:r>
            <a:br>
              <a:rPr dirty="0"/>
            </a:br>
            <a:r>
              <a:rPr lang="zh-CN" altLang="en-US" sz="1417" kern="0" dirty="0">
                <a:solidFill>
                  <a:srgbClr val="000000"/>
                </a:solidFill>
                <a:latin typeface="Times New Roman" pitchFamily="65" charset="-122"/>
                <a:ea typeface="宋体" pitchFamily="65" charset="-122"/>
              </a:rPr>
              <a:t>亲身旁时的美好。(1分)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本题考查学生赏析句子的能力。由题干可知从修辞角度进行赏析,然后分析该句所用的修辞手法,</a:t>
            </a:r>
            <a:br>
              <a:rPr dirty="0"/>
            </a:br>
            <a:r>
              <a:rPr lang="zh-CN" altLang="en-US" sz="1417" kern="0" dirty="0">
                <a:solidFill>
                  <a:srgbClr val="000000"/>
                </a:solidFill>
                <a:latin typeface="Times New Roman" pitchFamily="65" charset="-122"/>
                <a:ea typeface="宋体" pitchFamily="65" charset="-122"/>
              </a:rPr>
              <a:t>由“阳光”“柔柔地拂着面颊”可知是拟人的修辞手法,最后结合文本内容分析该修辞手法在表述内</a:t>
            </a:r>
            <a:br>
              <a:rPr dirty="0"/>
            </a:br>
            <a:r>
              <a:rPr lang="zh-CN" altLang="en-US" sz="1417" kern="0" dirty="0">
                <a:solidFill>
                  <a:srgbClr val="000000"/>
                </a:solidFill>
                <a:latin typeface="Times New Roman" pitchFamily="65" charset="-122"/>
                <a:ea typeface="宋体" pitchFamily="65" charset="-122"/>
              </a:rPr>
              <a:t>容、传达情感上发挥的作用。</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①坚韧勤劳,母亲经历了许多磨难,它们却未击倒她,在黄土高原贫瘠的小山村将三个孩子培养成</a:t>
            </a:r>
            <a:br>
              <a:rPr dirty="0"/>
            </a:br>
            <a:r>
              <a:rPr lang="zh-CN" altLang="en-US" sz="1417" kern="0" dirty="0">
                <a:solidFill>
                  <a:srgbClr val="000000"/>
                </a:solidFill>
                <a:latin typeface="Times New Roman" pitchFamily="65" charset="-122"/>
                <a:ea typeface="宋体" pitchFamily="65" charset="-122"/>
              </a:rPr>
              <a:t>人成才。②热爱生活,内心丰富,母亲喜欢花,有如花一样丰富的情感。③从容、认真、执著,在生命平凡或</a:t>
            </a:r>
            <a:br>
              <a:rPr dirty="0"/>
            </a:br>
            <a:r>
              <a:rPr lang="zh-CN" altLang="en-US" sz="1417" kern="0" dirty="0">
                <a:solidFill>
                  <a:srgbClr val="000000"/>
                </a:solidFill>
                <a:latin typeface="Times New Roman" pitchFamily="65" charset="-122"/>
                <a:ea typeface="宋体" pitchFamily="65" charset="-122"/>
              </a:rPr>
              <a:t>绚烂、健康或痴呆的日子里从容看花,品读花语。(答对3点且分析给3分)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本题考查分析人物形象的能力。根据第②④⑥段,概括相关情节的内容,分析人物形象特点即可。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①每一种花都在展示一种生命的样式,都在讲述着一段生命的故事;②与花朝夕相处,让心更静谧,</a:t>
            </a:r>
            <a:br>
              <a:rPr dirty="0"/>
            </a:br>
            <a:r>
              <a:rPr lang="zh-CN" altLang="en-US" sz="1417" kern="0" dirty="0">
                <a:solidFill>
                  <a:srgbClr val="000000"/>
                </a:solidFill>
                <a:latin typeface="Times New Roman" pitchFamily="65" charset="-122"/>
                <a:ea typeface="宋体" pitchFamily="65" charset="-122"/>
              </a:rPr>
              <a:t>情感更丰富,使人理解生命的要义;③有从容看花的心情,有读懂花语的认真和执著,在花开花落中,可以听</a:t>
            </a:r>
            <a:br>
              <a:rPr dirty="0"/>
            </a:br>
            <a:r>
              <a:rPr lang="zh-CN" altLang="en-US" sz="1417" kern="0" dirty="0">
                <a:solidFill>
                  <a:srgbClr val="000000"/>
                </a:solidFill>
                <a:latin typeface="Times New Roman" pitchFamily="65" charset="-122"/>
                <a:ea typeface="宋体" pitchFamily="65" charset="-122"/>
              </a:rPr>
              <a:t>懂岁月深情的叮咛。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本题考查学生理解句子含意的能力。回答对“懂得了花的生命,就能品出生活的滋味”的理解,也</a:t>
            </a:r>
            <a:br>
              <a:rPr dirty="0"/>
            </a:br>
            <a:r>
              <a:rPr lang="zh-CN" altLang="en-US" sz="1417" kern="0" dirty="0">
                <a:solidFill>
                  <a:srgbClr val="000000"/>
                </a:solidFill>
                <a:latin typeface="Times New Roman" pitchFamily="65" charset="-122"/>
                <a:ea typeface="宋体" pitchFamily="65" charset="-122"/>
              </a:rPr>
              <a:t>就是联系文本回答为什么会有这样的说法。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①孝敬的最好的方式是陪伴,和亲人一起感受生命的历程才能更好地理解他们;②在岁月流逝中</a:t>
            </a:r>
            <a:endParaRPr lang="zh-CN" altLang="en-US" dirty="0"/>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38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要拥有一份从容看花的心情;③从花的生命样式中品出生活的滋味,理解生命的要义;④花的生命那样丰</a:t>
            </a:r>
            <a:br>
              <a:rPr dirty="0"/>
            </a:br>
            <a:r>
              <a:rPr lang="zh-CN" altLang="en-US" sz="1417" kern="0" dirty="0">
                <a:solidFill>
                  <a:srgbClr val="000000"/>
                </a:solidFill>
                <a:latin typeface="Times New Roman" pitchFamily="65" charset="-122"/>
                <a:ea typeface="宋体" pitchFamily="65" charset="-122"/>
              </a:rPr>
              <a:t>富、认真、执著,人的生命也应拥有同样的品质。联系现实略。(答出三点启示给2分,联系实际并谈感想</a:t>
            </a:r>
            <a:br>
              <a:rPr dirty="0"/>
            </a:br>
            <a:r>
              <a:rPr lang="zh-CN" altLang="en-US" sz="1417" kern="0" dirty="0">
                <a:solidFill>
                  <a:srgbClr val="000000"/>
                </a:solidFill>
                <a:latin typeface="Times New Roman" pitchFamily="65" charset="-122"/>
                <a:ea typeface="宋体" pitchFamily="65" charset="-122"/>
              </a:rPr>
              <a:t>给2分)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本题考查学生在理解文章的基础上谈启示的能力。注意要在概括文章内容的基础上谈自己的感</a:t>
            </a:r>
            <a:br>
              <a:rPr dirty="0"/>
            </a:br>
            <a:r>
              <a:rPr lang="zh-CN" altLang="en-US" sz="1417" kern="0" dirty="0">
                <a:solidFill>
                  <a:srgbClr val="000000"/>
                </a:solidFill>
                <a:latin typeface="Times New Roman" pitchFamily="65" charset="-122"/>
                <a:ea typeface="宋体" pitchFamily="65" charset="-122"/>
              </a:rPr>
              <a:t>想。</a:t>
            </a:r>
            <a:endParaRPr lang="zh-CN" altLang="en-US" dirty="0"/>
          </a:p>
        </p:txBody>
      </p:sp>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(2019益阳,21—25)阅读韩石山的《想起母亲就想哭》,完成1—5题。(16分)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①我小时候,不怎么看得起我的母亲。她的漂亮,当年没有察觉;她的贤惠,更没有体会。只觉得她太糊涂,</a:t>
            </a:r>
            <a:br>
              <a:rPr dirty="0"/>
            </a:br>
            <a:r>
              <a:rPr lang="zh-CN" altLang="en-US" sz="1417" kern="0" dirty="0">
                <a:solidFill>
                  <a:srgbClr val="000000"/>
                </a:solidFill>
                <a:latin typeface="Times New Roman" pitchFamily="65" charset="-122"/>
                <a:ea typeface="宋体" pitchFamily="65" charset="-122"/>
              </a:rPr>
              <a:t>甚至可以说是愚蠢。再就是,嘴太笨。不说跟外人说话了,就是跟我说话,也像是理短似的,嗫嗫嚅嚅,没个</a:t>
            </a:r>
            <a:br>
              <a:rPr dirty="0"/>
            </a:br>
            <a:r>
              <a:rPr lang="zh-CN" altLang="en-US" sz="1417" kern="0" dirty="0">
                <a:solidFill>
                  <a:srgbClr val="000000"/>
                </a:solidFill>
                <a:latin typeface="Times New Roman" pitchFamily="65" charset="-122"/>
                <a:ea typeface="宋体" pitchFamily="65" charset="-122"/>
              </a:rPr>
              <a:t>痛快的时候。晚年她得了失语症,我一面心疼,一面又想,若她像我这样伶牙俐齿,虚说白道,什么病都可以</a:t>
            </a:r>
            <a:br>
              <a:rPr dirty="0"/>
            </a:br>
            <a:r>
              <a:rPr lang="zh-CN" altLang="en-US" sz="1417" kern="0" dirty="0">
                <a:solidFill>
                  <a:srgbClr val="000000"/>
                </a:solidFill>
                <a:latin typeface="Times New Roman" pitchFamily="65" charset="-122"/>
                <a:ea typeface="宋体" pitchFamily="65" charset="-122"/>
              </a:rPr>
              <a:t>得,也不会得这么个病。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②我家有些特殊,父亲在外省工作,每年只有短短的十几天假期,平日,家里是祖父祖母当家。母亲15岁嫁到</a:t>
            </a:r>
            <a:br>
              <a:rPr dirty="0"/>
            </a:br>
            <a:r>
              <a:rPr lang="zh-CN" altLang="en-US" sz="1417" kern="0" dirty="0">
                <a:solidFill>
                  <a:srgbClr val="000000"/>
                </a:solidFill>
                <a:latin typeface="Times New Roman" pitchFamily="65" charset="-122"/>
                <a:ea typeface="宋体" pitchFamily="65" charset="-122"/>
              </a:rPr>
              <a:t>我家,直到祖父母过世,一直是个小媳妇。祖父也有工作,在镇上的百货公司,家里实际当家的是祖母。祖母</a:t>
            </a:r>
            <a:br>
              <a:rPr dirty="0"/>
            </a:br>
            <a:r>
              <a:rPr lang="zh-CN" altLang="en-US" sz="1417" kern="0" dirty="0">
                <a:solidFill>
                  <a:srgbClr val="000000"/>
                </a:solidFill>
                <a:latin typeface="Times New Roman" pitchFamily="65" charset="-122"/>
                <a:ea typeface="宋体" pitchFamily="65" charset="-122"/>
              </a:rPr>
              <a:t>是继室,只比她大10岁,很严厉,说一不二,偶尔也会问我想吃什么,就让做顿什么,从来不会问她。她呢,只有</a:t>
            </a:r>
            <a:br>
              <a:rPr dirty="0"/>
            </a:br>
            <a:r>
              <a:rPr lang="zh-CN" altLang="en-US" sz="1417" kern="0" dirty="0">
                <a:solidFill>
                  <a:srgbClr val="000000"/>
                </a:solidFill>
                <a:latin typeface="Times New Roman" pitchFamily="65" charset="-122"/>
                <a:ea typeface="宋体" pitchFamily="65" charset="-122"/>
              </a:rPr>
              <a:t>做饭的份儿。这也是让我看不起她的一个原因。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③上小学时,学校要个什么费用,我多是跟祖父要,有时祖父不在家,也会跟母亲要。记得有次要买什么,三</a:t>
            </a:r>
            <a:br>
              <a:rPr dirty="0"/>
            </a:br>
            <a:r>
              <a:rPr lang="zh-CN" altLang="en-US" sz="1417" kern="0" dirty="0">
                <a:solidFill>
                  <a:srgbClr val="000000"/>
                </a:solidFill>
                <a:latin typeface="Times New Roman" pitchFamily="65" charset="-122"/>
                <a:ea typeface="宋体" pitchFamily="65" charset="-122"/>
              </a:rPr>
              <a:t>毛钱吧,我说五毛。母亲一面掏钱一面问:够吗?那一刻,我一面后悔没有多说些,一面又暗暗埋怨母亲太糊</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2834"/>
            <a:ext cx="8505000" cy="3340429"/>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节日期间,在由杭州开往成都的列车上,旅客严重超员。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一个靠窗坐着的老大爷正跟邻座的人分享他的幸运经历,原来,他是到上饶的,买的是无座票,上车后抱着侥</a:t>
            </a:r>
            <a:br>
              <a:rPr dirty="0"/>
            </a:br>
            <a:r>
              <a:rPr lang="zh-CN" altLang="en-US" sz="1417" kern="0" dirty="0">
                <a:solidFill>
                  <a:srgbClr val="000000"/>
                </a:solidFill>
                <a:latin typeface="Times New Roman" pitchFamily="65" charset="-122"/>
                <a:ea typeface="宋体" pitchFamily="65" charset="-122"/>
              </a:rPr>
              <a:t>幸心理事先占了个好座,没想到直到开车也没人上来。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紧靠老大爷座椅的通道中挤着好几个人,其中有一位瘦弱的姑娘,看上去不到20岁的样子,被来往穿行的旅</a:t>
            </a:r>
            <a:br>
              <a:rPr dirty="0"/>
            </a:br>
            <a:r>
              <a:rPr lang="zh-CN" altLang="en-US" sz="1417" kern="0" dirty="0">
                <a:solidFill>
                  <a:srgbClr val="000000"/>
                </a:solidFill>
                <a:latin typeface="Times New Roman" pitchFamily="65" charset="-122"/>
                <a:ea typeface="宋体" pitchFamily="65" charset="-122"/>
              </a:rPr>
              <a:t>客挤得东倒西歪。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看着这情景,老大爷关切地问:“闺女,这么站着遭罪,你要像我一样早点儿上车来找个座。到哪儿下啊?”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“我没事的,爷爷,我到荆门。”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“那得明天下午才到呢,这么远一直站着可怎么办?”老大爷摇着头表示担忧。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过了一会儿,老大爷又转过脸和蔼地说:“闺女,等我下了之后你就过来坐这里。”</a:t>
            </a:r>
            <a:endParaRPr lang="zh-CN" altLang="en-US" dirty="0"/>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涂,这么个小把戏也识不破。后来多次都是这样,她不问别的,只说:够吗?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④大学毕业,我迷上写作,有次在老家,要写篇散文,想写些小时候的事。便问母亲,当年我那样骗她,她就没</a:t>
            </a:r>
            <a:br>
              <a:rPr dirty="0"/>
            </a:br>
            <a:r>
              <a:rPr lang="zh-CN" altLang="en-US" sz="1417" kern="0" dirty="0">
                <a:solidFill>
                  <a:srgbClr val="000000"/>
                </a:solidFill>
                <a:latin typeface="Times New Roman" pitchFamily="65" charset="-122"/>
                <a:ea typeface="宋体" pitchFamily="65" charset="-122"/>
              </a:rPr>
              <a:t>一点感觉吗?我希望她说,她是感觉到了的,只是太爱我这个儿子,也就不点破。不料母亲瞪着那双美丽而</a:t>
            </a:r>
            <a:br>
              <a:rPr dirty="0"/>
            </a:br>
            <a:r>
              <a:rPr lang="zh-CN" altLang="en-US" sz="1417" kern="0" dirty="0">
                <a:solidFill>
                  <a:srgbClr val="000000"/>
                </a:solidFill>
                <a:latin typeface="Times New Roman" pitchFamily="65" charset="-122"/>
                <a:ea typeface="宋体" pitchFamily="65" charset="-122"/>
              </a:rPr>
              <a:t>略显痴愣的大眼,反问我:你那么小,就骗你妈吗?!弄得我一点情绪也没有,文章,只好不写了。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⑤上了中学离开家,我每年只有假期才会回去。假期满了,临走的时候,不管给带什么好吃食,她叮嘱的话只</a:t>
            </a:r>
            <a:br>
              <a:rPr dirty="0"/>
            </a:br>
            <a:r>
              <a:rPr lang="zh-CN" altLang="en-US" sz="1417" kern="0" dirty="0">
                <a:solidFill>
                  <a:srgbClr val="000000"/>
                </a:solidFill>
                <a:latin typeface="Times New Roman" pitchFamily="65" charset="-122"/>
                <a:ea typeface="宋体" pitchFamily="65" charset="-122"/>
              </a:rPr>
              <a:t>有一句:学好,甭惹事!晋南话,“甭惹事”读音如“bao ra si”,听起来要多土有多土。</a:t>
            </a:r>
            <a:r>
              <a:rPr lang="zh-CN" altLang="en-US" sz="1417" u="sng" kern="0" dirty="0">
                <a:solidFill>
                  <a:srgbClr val="000000"/>
                </a:solidFill>
                <a:latin typeface="Times New Roman" pitchFamily="65" charset="-122"/>
                <a:ea typeface="宋体" pitchFamily="65" charset="-122"/>
              </a:rPr>
              <a:t>这个时候,我常是脖子</a:t>
            </a:r>
            <a:br>
              <a:rPr dirty="0"/>
            </a:br>
            <a:r>
              <a:rPr lang="zh-CN" altLang="en-US" sz="1417" u="sng" kern="0" dirty="0">
                <a:solidFill>
                  <a:srgbClr val="000000"/>
                </a:solidFill>
                <a:latin typeface="Times New Roman" pitchFamily="65" charset="-122"/>
                <a:ea typeface="宋体" pitchFamily="65" charset="-122"/>
              </a:rPr>
              <a:t>一拧,一脸的不屑。我想,“听党的话,报效祖国”,这样的话你不会说,“听老师的话,好好念书”,这样的话</a:t>
            </a:r>
            <a:br>
              <a:rPr dirty="0"/>
            </a:br>
            <a:r>
              <a:rPr lang="zh-CN" altLang="en-US" sz="1417" u="sng" kern="0" dirty="0">
                <a:solidFill>
                  <a:srgbClr val="000000"/>
                </a:solidFill>
                <a:latin typeface="Times New Roman" pitchFamily="65" charset="-122"/>
                <a:ea typeface="宋体" pitchFamily="65" charset="-122"/>
              </a:rPr>
              <a:t>你也不会说吗?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⑥直到我经历种种磨难,一事无成而身心疲惫,有时间回味自己大半生得失的时候,我才悟出母亲那“学好,</a:t>
            </a:r>
            <a:br>
              <a:rPr dirty="0"/>
            </a:br>
            <a:r>
              <a:rPr lang="zh-CN" altLang="en-US" sz="1417" kern="0" dirty="0">
                <a:solidFill>
                  <a:srgbClr val="000000"/>
                </a:solidFill>
                <a:latin typeface="Times New Roman" pitchFamily="65" charset="-122"/>
                <a:ea typeface="宋体" pitchFamily="65" charset="-122"/>
              </a:rPr>
              <a:t>甭惹事”的教诲,是多么的简要,多么的贤明。“学好”等于指明了一条开阔而自律的前行之路,“甭惹</a:t>
            </a:r>
            <a:br>
              <a:rPr dirty="0"/>
            </a:br>
            <a:r>
              <a:rPr lang="zh-CN" altLang="en-US" sz="1417" kern="0" dirty="0">
                <a:solidFill>
                  <a:srgbClr val="000000"/>
                </a:solidFill>
                <a:latin typeface="Times New Roman" pitchFamily="65" charset="-122"/>
                <a:ea typeface="宋体" pitchFamily="65" charset="-122"/>
              </a:rPr>
              <a:t>事”等于避开了任何意外的伤害,平安地成长。前有引导,后有护佑,怎么能成不了一个好人,成就不了一番</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95536" y="945225"/>
            <a:ext cx="8505000" cy="41665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事业呢?淳朴而真挚的情感,是与神明相通的。可惜我只记住了前面两个字,而忽略了后面三个字,就是前</a:t>
            </a:r>
            <a:br>
              <a:rPr dirty="0"/>
            </a:br>
            <a:r>
              <a:rPr lang="zh-CN" altLang="en-US" sz="1417" kern="0" dirty="0">
                <a:solidFill>
                  <a:srgbClr val="000000"/>
                </a:solidFill>
                <a:latin typeface="Times New Roman" pitchFamily="65" charset="-122"/>
                <a:ea typeface="宋体" pitchFamily="65" charset="-122"/>
              </a:rPr>
              <a:t>面两个字,也只理解为学习好,落得蹭蹬大半生而无所作为。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⑦六十大几,母亲失语,每年我都要回去看望。她已说不成完整的话,只能说几个简单的词。一见面,她冲我</a:t>
            </a:r>
            <a:br>
              <a:rPr dirty="0"/>
            </a:br>
            <a:r>
              <a:rPr lang="zh-CN" altLang="en-US" sz="1417" kern="0" dirty="0">
                <a:solidFill>
                  <a:srgbClr val="000000"/>
                </a:solidFill>
                <a:latin typeface="Times New Roman" pitchFamily="65" charset="-122"/>
                <a:ea typeface="宋体" pitchFamily="65" charset="-122"/>
              </a:rPr>
              <a:t>笑笑,眼里就溢出了泪水,然后呜呜地叫着,低头往我怀里撞。这个时候,我也忍不住流下泪来。撞上几下,</a:t>
            </a:r>
            <a:br>
              <a:rPr dirty="0"/>
            </a:br>
            <a:r>
              <a:rPr lang="zh-CN" altLang="en-US" sz="1417" kern="0" dirty="0">
                <a:solidFill>
                  <a:srgbClr val="000000"/>
                </a:solidFill>
                <a:latin typeface="Times New Roman" pitchFamily="65" charset="-122"/>
                <a:ea typeface="宋体" pitchFamily="65" charset="-122"/>
              </a:rPr>
              <a:t>抬起头,仰起脸,瞪着那双依然美丽却更显痴愣的大眼,撇撇嘴角,突兀地就是一句:好!明明该是一句问话,说</a:t>
            </a:r>
            <a:br>
              <a:rPr dirty="0"/>
            </a:br>
            <a:r>
              <a:rPr lang="zh-CN" altLang="en-US" sz="1417" kern="0" dirty="0">
                <a:solidFill>
                  <a:srgbClr val="000000"/>
                </a:solidFill>
                <a:latin typeface="Times New Roman" pitchFamily="65" charset="-122"/>
                <a:ea typeface="宋体" pitchFamily="65" charset="-122"/>
              </a:rPr>
              <a:t>出来却是感叹,只有我能听出,这是她那句贤明的教诲的缩略,说全了该是:你学好了吗,惹事了吗?这时我只</a:t>
            </a:r>
            <a:br>
              <a:rPr dirty="0"/>
            </a:br>
            <a:r>
              <a:rPr lang="zh-CN" altLang="en-US" sz="1417" kern="0" dirty="0">
                <a:solidFill>
                  <a:srgbClr val="000000"/>
                </a:solidFill>
                <a:latin typeface="Times New Roman" pitchFamily="65" charset="-122"/>
                <a:ea typeface="宋体" pitchFamily="65" charset="-122"/>
              </a:rPr>
              <a:t>有重重地说:妈,好着哩!她明白了我的意思,点点头。我扶她在沙发上坐下,此后她一句话也不说,只是静静</a:t>
            </a:r>
            <a:br>
              <a:rPr dirty="0"/>
            </a:br>
            <a:r>
              <a:rPr lang="zh-CN" altLang="en-US" sz="1417" kern="0" dirty="0">
                <a:solidFill>
                  <a:srgbClr val="000000"/>
                </a:solidFill>
                <a:latin typeface="Times New Roman" pitchFamily="65" charset="-122"/>
                <a:ea typeface="宋体" pitchFamily="65" charset="-122"/>
              </a:rPr>
              <a:t>地听我和父亲谈话。隔上一会儿,她指指厨房,示意父亲,该给我做饭了。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⑧想想自己这一生,妻子儿女都没什么对不起的地方,最最对不起的,该是我那贤明而略显糊涂的母亲。</a:t>
            </a: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⑨如今我也老了,一想起母亲就想哭。</a:t>
            </a:r>
            <a:endParaRPr lang="en-US" altLang="zh-CN" sz="1417" kern="0" dirty="0">
              <a:solidFill>
                <a:srgbClr val="000000"/>
              </a:solidFill>
              <a:latin typeface="Times New Roman" pitchFamily="65" charset="-122"/>
              <a:ea typeface="宋体" pitchFamily="65" charset="-122"/>
            </a:endParaRPr>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(选自《文艺报》2018年9月10日,有删改)</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669607"/>
          <a:ext cx="7740000" cy="1886400"/>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情　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“我”对母亲的情感与态度</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写母亲“嘴太笨”,在家里没有地位。</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“我”暗暗埋怨母亲的糊涂。</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“我”心疼母亲、心生愧疚。</a:t>
                      </a:r>
                    </a:p>
                  </a:txBody>
                  <a:tcPr marL="45720" marR="45720"/>
                </a:tc>
                <a:extLst>
                  <a:ext uri="{0D108BD9-81ED-4DB2-BD59-A6C34878D82A}">
                    <a16:rowId xmlns:a16="http://schemas.microsoft.com/office/drawing/2014/main" val="10003"/>
                  </a:ext>
                </a:extLst>
              </a:tr>
            </a:tbl>
          </a:graphicData>
        </a:graphic>
      </p:graphicFrame>
      <p:sp>
        <p:nvSpPr>
          <p:cNvPr id="3" name="TextBox 2"/>
          <p:cNvSpPr txBox="1"/>
          <p:nvPr/>
        </p:nvSpPr>
        <p:spPr>
          <a:xfrm>
            <a:off x="720000" y="125096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根据文章内容,补全下表中的情节或“我”对母亲的情感与态度。(3分)</a:t>
            </a:r>
            <a:endParaRPr lang="zh-CN" altLang="en-US" dirty="0"/>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774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文中多次提到母亲讲的“学好,甭惹事”,通读全文,分别说说“学好”和“甭惹事”各包含了怎样的意</a:t>
            </a:r>
            <a:br>
              <a:rPr dirty="0"/>
            </a:br>
            <a:r>
              <a:rPr lang="zh-CN" altLang="en-US" sz="1417" kern="0" dirty="0">
                <a:solidFill>
                  <a:srgbClr val="000000"/>
                </a:solidFill>
                <a:latin typeface="Times New Roman" pitchFamily="65" charset="-122"/>
                <a:ea typeface="宋体" pitchFamily="65" charset="-122"/>
              </a:rPr>
              <a:t>思。(2分)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品读下面这个句子,赏析加点词语的妙处。(3分)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一见面,她冲我</a:t>
            </a:r>
            <a:r>
              <a:rPr lang="zh-CN" altLang="en-US" sz="1417" u="sng" kern="0" dirty="0">
                <a:solidFill>
                  <a:srgbClr val="000000"/>
                </a:solidFill>
                <a:latin typeface="Times New Roman" pitchFamily="65" charset="-122"/>
                <a:ea typeface="宋体" pitchFamily="65" charset="-122"/>
              </a:rPr>
              <a:t>笑笑</a:t>
            </a:r>
            <a:r>
              <a:rPr lang="zh-CN" altLang="en-US" sz="1417" kern="0" dirty="0">
                <a:solidFill>
                  <a:srgbClr val="000000"/>
                </a:solidFill>
                <a:latin typeface="Times New Roman" pitchFamily="65" charset="-122"/>
                <a:ea typeface="宋体" pitchFamily="65" charset="-122"/>
              </a:rPr>
              <a:t>,眼里就</a:t>
            </a:r>
            <a:r>
              <a:rPr lang="zh-CN" altLang="en-US" sz="1417" u="sng" kern="0" dirty="0">
                <a:solidFill>
                  <a:srgbClr val="000000"/>
                </a:solidFill>
                <a:latin typeface="Times New Roman" pitchFamily="65" charset="-122"/>
                <a:ea typeface="宋体" pitchFamily="65" charset="-122"/>
              </a:rPr>
              <a:t>溢</a:t>
            </a:r>
            <a:r>
              <a:rPr lang="zh-CN" altLang="en-US" sz="1417" kern="0" dirty="0">
                <a:solidFill>
                  <a:srgbClr val="000000"/>
                </a:solidFill>
                <a:latin typeface="Times New Roman" pitchFamily="65" charset="-122"/>
                <a:ea typeface="宋体" pitchFamily="65" charset="-122"/>
              </a:rPr>
              <a:t>出了泪水,然后呜呜地</a:t>
            </a:r>
            <a:r>
              <a:rPr lang="zh-CN" altLang="en-US" sz="1417" u="sng" kern="0" dirty="0">
                <a:solidFill>
                  <a:srgbClr val="000000"/>
                </a:solidFill>
                <a:latin typeface="Times New Roman" pitchFamily="65" charset="-122"/>
                <a:ea typeface="宋体" pitchFamily="65" charset="-122"/>
              </a:rPr>
              <a:t>叫</a:t>
            </a:r>
            <a:r>
              <a:rPr lang="zh-CN" altLang="en-US" sz="1417" kern="0" dirty="0">
                <a:solidFill>
                  <a:srgbClr val="000000"/>
                </a:solidFill>
                <a:latin typeface="Times New Roman" pitchFamily="65" charset="-122"/>
                <a:ea typeface="宋体" pitchFamily="65" charset="-122"/>
              </a:rPr>
              <a:t>着,低头往我怀里</a:t>
            </a:r>
            <a:r>
              <a:rPr lang="zh-CN" altLang="en-US" sz="1417" u="sng" kern="0" dirty="0">
                <a:solidFill>
                  <a:srgbClr val="000000"/>
                </a:solidFill>
                <a:latin typeface="Times New Roman" pitchFamily="65" charset="-122"/>
                <a:ea typeface="宋体" pitchFamily="65" charset="-122"/>
              </a:rPr>
              <a:t>撞</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你认为文中的母亲有着怎样的性格特点?请结合文章内容具体分析。(4分)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试比较下面这段话与文中画线句在写法和表达效果上的相同之处。(4分)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我心里暗笑他的迂;他们只认得钱,托他们直是白托!而且我这样大年纪的人,难道还不能料理自己么?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(朱自清《背影》)</a:t>
            </a:r>
            <a:endParaRPr lang="zh-CN" altLang="en-US" dirty="0"/>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①“我”不怎么看得起母亲　②写母亲多次给“我”钱,只问“我”够不够　③写母亲患失语症</a:t>
            </a:r>
            <a:br>
              <a:rPr dirty="0"/>
            </a:br>
            <a:r>
              <a:rPr lang="zh-CN" altLang="en-US" sz="1417" kern="0" dirty="0">
                <a:solidFill>
                  <a:srgbClr val="000000"/>
                </a:solidFill>
                <a:latin typeface="Times New Roman" pitchFamily="65" charset="-122"/>
                <a:ea typeface="宋体" pitchFamily="65" charset="-122"/>
              </a:rPr>
              <a:t>后的种种表现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本题考查学生把握文章内容、梳理情节的能力。“母亲‘嘴太笨’,在家里没有地位”这一内容</a:t>
            </a:r>
            <a:br>
              <a:rPr dirty="0"/>
            </a:br>
            <a:r>
              <a:rPr lang="zh-CN" altLang="en-US" sz="1417" kern="0" dirty="0">
                <a:solidFill>
                  <a:srgbClr val="000000"/>
                </a:solidFill>
                <a:latin typeface="Times New Roman" pitchFamily="65" charset="-122"/>
                <a:ea typeface="宋体" pitchFamily="65" charset="-122"/>
              </a:rPr>
              <a:t>在文章的第①②段,表明了“我”不怎么看得起母亲。“‘我’暗暗埋怨母亲的糊涂”在文章第③段,概</a:t>
            </a:r>
            <a:br>
              <a:rPr dirty="0"/>
            </a:br>
            <a:r>
              <a:rPr lang="zh-CN" altLang="en-US" sz="1417" kern="0" dirty="0">
                <a:solidFill>
                  <a:srgbClr val="000000"/>
                </a:solidFill>
                <a:latin typeface="Times New Roman" pitchFamily="65" charset="-122"/>
                <a:ea typeface="宋体" pitchFamily="65" charset="-122"/>
              </a:rPr>
              <a:t>括这一段的主要内容即得出第②空的答案。“‘我’心疼母亲、心生愧疚”体现在第⑦⑧⑨段,概括主</a:t>
            </a:r>
            <a:br>
              <a:rPr dirty="0"/>
            </a:br>
            <a:r>
              <a:rPr lang="zh-CN" altLang="en-US" sz="1417" kern="0" dirty="0">
                <a:solidFill>
                  <a:srgbClr val="000000"/>
                </a:solidFill>
                <a:latin typeface="Times New Roman" pitchFamily="65" charset="-122"/>
                <a:ea typeface="宋体" pitchFamily="65" charset="-122"/>
              </a:rPr>
              <a:t>要内容即得出第③空的答案。另外,根据表格中已经给出的内容获得答题格式的启示:“情节”这一列的</a:t>
            </a:r>
            <a:br>
              <a:rPr dirty="0"/>
            </a:br>
            <a:r>
              <a:rPr lang="zh-CN" altLang="en-US" sz="1417" kern="0" dirty="0">
                <a:solidFill>
                  <a:srgbClr val="000000"/>
                </a:solidFill>
                <a:latin typeface="Times New Roman" pitchFamily="65" charset="-122"/>
                <a:ea typeface="宋体" pitchFamily="65" charset="-122"/>
              </a:rPr>
              <a:t>格式为“写母亲</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”,“‘我’对母亲的情感与态度”这一列的格式为“‘我’</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母亲</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(1)“学好”一是要学好知识,二是要走正道,做好人。(2)“甭惹事”主要指安分守己,不招惹人,</a:t>
            </a:r>
            <a:br>
              <a:rPr dirty="0"/>
            </a:br>
            <a:r>
              <a:rPr lang="zh-CN" altLang="en-US" sz="1417" kern="0" dirty="0">
                <a:solidFill>
                  <a:srgbClr val="000000"/>
                </a:solidFill>
                <a:latin typeface="Times New Roman" pitchFamily="65" charset="-122"/>
                <a:ea typeface="宋体" pitchFamily="65" charset="-122"/>
              </a:rPr>
              <a:t>平安成长。</a:t>
            </a:r>
            <a:endParaRPr lang="zh-CN" altLang="en-US" dirty="0"/>
          </a:p>
        </p:txBody>
      </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本题考查学生理解词句具体内涵的能力。从文章中的关键句获得启示,如第⑥段中的关键句</a:t>
            </a:r>
            <a:br>
              <a:rPr dirty="0"/>
            </a:br>
            <a:r>
              <a:rPr lang="zh-CN" altLang="en-US" sz="1417" kern="0" dirty="0">
                <a:solidFill>
                  <a:srgbClr val="000000"/>
                </a:solidFill>
                <a:latin typeface="Times New Roman" pitchFamily="65" charset="-122"/>
                <a:ea typeface="宋体" pitchFamily="65" charset="-122"/>
              </a:rPr>
              <a:t>“‘学好’等于指明了一条开阔而自律的前行之路,‘甭惹事’等于避开了任何意外的伤害,平安地成</a:t>
            </a:r>
            <a:br>
              <a:rPr dirty="0"/>
            </a:br>
            <a:r>
              <a:rPr lang="zh-CN" altLang="en-US" sz="1417" kern="0" dirty="0">
                <a:solidFill>
                  <a:srgbClr val="000000"/>
                </a:solidFill>
                <a:latin typeface="Times New Roman" pitchFamily="65" charset="-122"/>
                <a:ea typeface="宋体" pitchFamily="65" charset="-122"/>
              </a:rPr>
              <a:t>长”“就是前面两个字,也只理解为学习好”。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通过写母亲见到“我”时的一连串动作,写出了母亲的高兴与激动,以及因自己犯病而说不出话</a:t>
            </a:r>
            <a:br>
              <a:rPr dirty="0"/>
            </a:br>
            <a:r>
              <a:rPr lang="zh-CN" altLang="en-US" sz="1417" kern="0" dirty="0">
                <a:solidFill>
                  <a:srgbClr val="000000"/>
                </a:solidFill>
                <a:latin typeface="Times New Roman" pitchFamily="65" charset="-122"/>
                <a:ea typeface="宋体" pitchFamily="65" charset="-122"/>
              </a:rPr>
              <a:t>的悲伤与着急等情感。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加点词语是动词,首先解读这些词语浅层次上传达的内容,再挖掘人物此时的心理。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①少言寡语,性格内向。“就是跟我说话,也像是理短似的,嗫嗫嚅嚅,没个痛快的时候”。②任劳</a:t>
            </a:r>
            <a:br>
              <a:rPr dirty="0"/>
            </a:br>
            <a:r>
              <a:rPr lang="zh-CN" altLang="en-US" sz="1417" kern="0" dirty="0">
                <a:solidFill>
                  <a:srgbClr val="000000"/>
                </a:solidFill>
                <a:latin typeface="Times New Roman" pitchFamily="65" charset="-122"/>
                <a:ea typeface="宋体" pitchFamily="65" charset="-122"/>
              </a:rPr>
              <a:t>任怨。在家里虽“只有做饭的份儿”,但也毫无怨言。③心地善良,思想淳朴。儿子骗了她的钱,她一点也</a:t>
            </a:r>
            <a:br>
              <a:rPr dirty="0"/>
            </a:br>
            <a:r>
              <a:rPr lang="zh-CN" altLang="en-US" sz="1417" kern="0" dirty="0">
                <a:solidFill>
                  <a:srgbClr val="000000"/>
                </a:solidFill>
                <a:latin typeface="Times New Roman" pitchFamily="65" charset="-122"/>
                <a:ea typeface="宋体" pitchFamily="65" charset="-122"/>
              </a:rPr>
              <a:t>不相信,还反问:“你那么小,就骗你妈妈?!”④关心和爱护孩子。母亲总是叮嘱“我”“学好,甭惹事”和</a:t>
            </a:r>
            <a:br>
              <a:rPr dirty="0"/>
            </a:br>
            <a:r>
              <a:rPr lang="zh-CN" altLang="en-US" sz="1417" kern="0" dirty="0">
                <a:solidFill>
                  <a:srgbClr val="000000"/>
                </a:solidFill>
                <a:latin typeface="Times New Roman" pitchFamily="65" charset="-122"/>
                <a:ea typeface="宋体" pitchFamily="65" charset="-122"/>
              </a:rPr>
              <a:t>得失语症后提醒父亲给“我”做饭。</a:t>
            </a: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643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本题考查学生把握人物形象的能力。仔细阅读文章,挖掘母亲的性格特点,注意结合文本相应的内</a:t>
            </a:r>
            <a:br>
              <a:rPr dirty="0"/>
            </a:br>
            <a:r>
              <a:rPr lang="zh-CN" altLang="en-US" sz="1417" kern="0" dirty="0">
                <a:solidFill>
                  <a:srgbClr val="000000"/>
                </a:solidFill>
                <a:latin typeface="Times New Roman" pitchFamily="65" charset="-122"/>
                <a:ea typeface="宋体" pitchFamily="65" charset="-122"/>
              </a:rPr>
              <a:t>容作答。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审题方法</a:t>
            </a:r>
            <a:r>
              <a:rPr lang="zh-CN" altLang="en-US" sz="1417" kern="0" dirty="0">
                <a:solidFill>
                  <a:srgbClr val="000000"/>
                </a:solidFill>
                <a:latin typeface="Times New Roman" pitchFamily="65" charset="-122"/>
                <a:ea typeface="宋体" pitchFamily="65" charset="-122"/>
              </a:rPr>
              <a:t>　“请结合文章内容具体分析”,即概括体现了人物某种性格特点的相关文本内容。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t>
            </a:r>
            <a:r>
              <a:rPr lang="zh-CN" altLang="en-US" sz="1417" kern="0" dirty="0">
                <a:solidFill>
                  <a:srgbClr val="000000"/>
                </a:solidFill>
                <a:latin typeface="Times New Roman" pitchFamily="65" charset="-122"/>
                <a:ea typeface="宋体" pitchFamily="65" charset="-122"/>
              </a:rPr>
              <a:t>这两段文字,都主要运用了心理描写的方法,都写出了“我”的年少无知、自傲自大,以及对父母</a:t>
            </a:r>
            <a:br>
              <a:rPr dirty="0"/>
            </a:br>
            <a:r>
              <a:rPr lang="zh-CN" altLang="en-US" sz="1417" kern="0" dirty="0">
                <a:solidFill>
                  <a:srgbClr val="000000"/>
                </a:solidFill>
                <a:latin typeface="Times New Roman" pitchFamily="65" charset="-122"/>
                <a:ea typeface="宋体" pitchFamily="65" charset="-122"/>
              </a:rPr>
              <a:t>亲良苦用心的不理解、不认可,从而反衬出父母真挚而细腻的爱。</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“我想”“我心里暗笑他的迂”都体现了这是对人物心理活动的描写,“这样的话你也不会说</a:t>
            </a:r>
            <a:br>
              <a:rPr dirty="0"/>
            </a:br>
            <a:r>
              <a:rPr lang="zh-CN" altLang="en-US" sz="1417" kern="0" dirty="0">
                <a:solidFill>
                  <a:srgbClr val="000000"/>
                </a:solidFill>
                <a:latin typeface="Times New Roman" pitchFamily="65" charset="-122"/>
                <a:ea typeface="宋体" pitchFamily="65" charset="-122"/>
              </a:rPr>
              <a:t>吗?”“难道还不能料理自己么?”两个反问句都比较强烈地表达了“我”对父母举动的不认可,都是因</a:t>
            </a:r>
            <a:br>
              <a:rPr dirty="0"/>
            </a:br>
            <a:r>
              <a:rPr lang="zh-CN" altLang="en-US" sz="1417" kern="0" dirty="0">
                <a:solidFill>
                  <a:srgbClr val="000000"/>
                </a:solidFill>
                <a:latin typeface="Times New Roman" pitchFamily="65" charset="-122"/>
                <a:ea typeface="宋体" pitchFamily="65" charset="-122"/>
              </a:rPr>
              <a:t>为年少无知而表现出来的对父母的不理解。文本画线句和链接文字都是通过“我”的心理来突出主要人</a:t>
            </a:r>
            <a:br>
              <a:rPr dirty="0"/>
            </a:br>
            <a:r>
              <a:rPr lang="zh-CN" altLang="en-US" sz="1417" kern="0" dirty="0">
                <a:solidFill>
                  <a:srgbClr val="000000"/>
                </a:solidFill>
                <a:latin typeface="Times New Roman" pitchFamily="65" charset="-122"/>
                <a:ea typeface="宋体" pitchFamily="65" charset="-122"/>
              </a:rPr>
              <a:t>物,即母亲、父亲,体现了他们对子女真挚细腻的爱。</a:t>
            </a:r>
            <a:endParaRPr lang="zh-CN" altLang="en-US" dirty="0"/>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(2017怀化,23—26)记叙文阅读。(18分)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枯萎的蒲公英</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叶 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①冬日的午后,阳光虽也明亮,但触一触还是有着沁骨的凉。冬以它的冷漠,裹挟尽百花的艳影,留一地斑驳</a:t>
            </a:r>
            <a:br>
              <a:rPr dirty="0"/>
            </a:br>
            <a:r>
              <a:rPr lang="zh-CN" altLang="en-US" sz="1417" kern="0" dirty="0">
                <a:solidFill>
                  <a:srgbClr val="000000"/>
                </a:solidFill>
                <a:latin typeface="Times New Roman" pitchFamily="65" charset="-122"/>
                <a:ea typeface="宋体" pitchFamily="65" charset="-122"/>
              </a:rPr>
              <a:t>的枯黄。我不由得竖起大衣的领子。蓦地,一棵蒲公英,出现在我的视野里。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②那是一株怎样的蒲公英!叶子的边缘已露出萎黄的老态,但还是透着铁一般的绿。叶们努力地贴向地面,</a:t>
            </a:r>
            <a:br>
              <a:rPr dirty="0"/>
            </a:br>
            <a:r>
              <a:rPr lang="zh-CN" altLang="en-US" sz="1417" kern="0" dirty="0">
                <a:solidFill>
                  <a:srgbClr val="000000"/>
                </a:solidFill>
                <a:latin typeface="Times New Roman" pitchFamily="65" charset="-122"/>
                <a:ea typeface="宋体" pitchFamily="65" charset="-122"/>
              </a:rPr>
              <a:t>那是一种力量爆发前,手脚触地的姿势。也是呢,霜一次又一次地从天而降,树叶渐渐飞去,草茎慢慢垂下头</a:t>
            </a:r>
            <a:br>
              <a:rPr dirty="0"/>
            </a:br>
            <a:r>
              <a:rPr lang="zh-CN" altLang="en-US" sz="1417" kern="0" dirty="0">
                <a:solidFill>
                  <a:srgbClr val="000000"/>
                </a:solidFill>
                <a:latin typeface="Times New Roman" pitchFamily="65" charset="-122"/>
                <a:ea typeface="宋体" pitchFamily="65" charset="-122"/>
              </a:rPr>
              <a:t>来。生命的“红灯”,已经在不远处,正一点点逼近自己,那就用尽全部的力,贴向地面,贴向地面</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这就</a:t>
            </a:r>
            <a:br>
              <a:rPr dirty="0"/>
            </a:br>
            <a:r>
              <a:rPr lang="zh-CN" altLang="en-US" sz="1417" kern="0" dirty="0">
                <a:solidFill>
                  <a:srgbClr val="000000"/>
                </a:solidFill>
                <a:latin typeface="Times New Roman" pitchFamily="65" charset="-122"/>
                <a:ea typeface="宋体" pitchFamily="65" charset="-122"/>
              </a:rPr>
              <a:t>是蒲公英最聪明、最刚强也最负责任的举动。他们明白,要想延续久远,就不能把头昂得太高,这样才能把</a:t>
            </a:r>
            <a:br>
              <a:rPr dirty="0"/>
            </a:br>
            <a:r>
              <a:rPr lang="zh-CN" altLang="en-US" sz="1417" kern="0" dirty="0">
                <a:solidFill>
                  <a:srgbClr val="000000"/>
                </a:solidFill>
                <a:latin typeface="Times New Roman" pitchFamily="65" charset="-122"/>
                <a:ea typeface="宋体" pitchFamily="65" charset="-122"/>
              </a:rPr>
              <a:t>最沉实的爱,尽可能多地传递给儿女。</a:t>
            </a:r>
            <a:endParaRPr lang="zh-CN" altLang="en-US" dirty="0"/>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③我的心不由得疼了一下,这像极了我的母亲。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④去年的这个时节,冬阳阻不住东奔西跑的北风,正如我阻不住我八十岁老母的脚。她在楼下,为我寻挖着</a:t>
            </a:r>
            <a:br>
              <a:rPr dirty="0"/>
            </a:br>
            <a:r>
              <a:rPr lang="zh-CN" altLang="en-US" sz="1417" kern="0" dirty="0">
                <a:solidFill>
                  <a:srgbClr val="000000"/>
                </a:solidFill>
                <a:latin typeface="Times New Roman" pitchFamily="65" charset="-122"/>
                <a:ea typeface="宋体" pitchFamily="65" charset="-122"/>
              </a:rPr>
              <a:t>蒲公英。“经霜的婆婆丁(蒲公英的俗号)能消炎败火,你这嗓子,应该吃点。”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⑤她半弓着腰,在衰草连片的枯黄里,神情专注地寻找那一小簇一小簇的绿。她时不时地弓腰,用那曾经丰</a:t>
            </a:r>
            <a:br>
              <a:rPr dirty="0"/>
            </a:br>
            <a:r>
              <a:rPr lang="zh-CN" altLang="en-US" sz="1417" kern="0" dirty="0">
                <a:solidFill>
                  <a:srgbClr val="000000"/>
                </a:solidFill>
                <a:latin typeface="Times New Roman" pitchFamily="65" charset="-122"/>
                <a:ea typeface="宋体" pitchFamily="65" charset="-122"/>
              </a:rPr>
              <a:t>腴饱满而今肉皮松弛的手,极其小心地翻检着枯黄的草,似乎蒲公英长着脚,一不小心,受了惊吓,就会跑掉</a:t>
            </a:r>
            <a:br>
              <a:rPr dirty="0"/>
            </a:br>
            <a:r>
              <a:rPr lang="zh-CN" altLang="en-US" sz="1417" kern="0" dirty="0">
                <a:solidFill>
                  <a:srgbClr val="000000"/>
                </a:solidFill>
                <a:latin typeface="Times New Roman" pitchFamily="65" charset="-122"/>
                <a:ea typeface="宋体" pitchFamily="65" charset="-122"/>
              </a:rPr>
              <a:t>了似的。母亲的脚步,已失去了早年的利落,有些蹒跚。那是一双怎样的脚啊!为了让孩子们正常地进入学</a:t>
            </a:r>
            <a:br>
              <a:rPr dirty="0"/>
            </a:br>
            <a:r>
              <a:rPr lang="zh-CN" altLang="en-US" sz="1417" kern="0" dirty="0">
                <a:solidFill>
                  <a:srgbClr val="000000"/>
                </a:solidFill>
                <a:latin typeface="Times New Roman" pitchFamily="65" charset="-122"/>
                <a:ea typeface="宋体" pitchFamily="65" charset="-122"/>
              </a:rPr>
              <a:t>校,她携夫带子,脚板直探向千里外陌生的异乡;为了一家老小能吃上饭,她不分白天和夜晚,不惧严寒和冰</a:t>
            </a:r>
            <a:br>
              <a:rPr dirty="0"/>
            </a:br>
            <a:r>
              <a:rPr lang="zh-CN" altLang="en-US" sz="1417" kern="0" dirty="0">
                <a:solidFill>
                  <a:srgbClr val="000000"/>
                </a:solidFill>
                <a:latin typeface="Times New Roman" pitchFamily="65" charset="-122"/>
                <a:ea typeface="宋体" pitchFamily="65" charset="-122"/>
              </a:rPr>
              <a:t>霜,用那细小的绣花针,绣出蟒袍上那呼之欲出的龙的模样。再用一双脚板,驱北风,走冰路,登火车,为一家</a:t>
            </a:r>
            <a:br>
              <a:rPr dirty="0"/>
            </a:br>
            <a:r>
              <a:rPr lang="zh-CN" altLang="en-US" sz="1417" kern="0" dirty="0">
                <a:solidFill>
                  <a:srgbClr val="000000"/>
                </a:solidFill>
                <a:latin typeface="Times New Roman" pitchFamily="65" charset="-122"/>
                <a:ea typeface="宋体" pitchFamily="65" charset="-122"/>
              </a:rPr>
              <a:t>换回不很丰裕的口粮。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⑥风,不时掀起母亲的白发,就像掀动一团绒绒的、洁白的蒲公英的种子。它是想探寻那丝丝缕缕里,藏着</a:t>
            </a:r>
            <a:br>
              <a:rPr dirty="0"/>
            </a:br>
            <a:r>
              <a:rPr lang="zh-CN" altLang="en-US" sz="1417" kern="0" dirty="0">
                <a:solidFill>
                  <a:srgbClr val="000000"/>
                </a:solidFill>
                <a:latin typeface="Times New Roman" pitchFamily="65" charset="-122"/>
                <a:ea typeface="宋体" pitchFamily="65" charset="-122"/>
              </a:rPr>
              <a:t>多少生活的艰辛?那就去问问太阳和月亮,几十年晨昏的默默相伴,它们如何把一个面如花、发如墨的纤纤</a:t>
            </a:r>
            <a:endParaRPr lang="zh-CN" altLang="en-US" dirty="0"/>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971699"/>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女子,变成了眼已花、头覆雪的颤颤老妪!探寻那长长短短里,浸着多少爱意的疲累?那就去问问星辰,千千</a:t>
            </a:r>
            <a:br>
              <a:rPr dirty="0"/>
            </a:br>
            <a:r>
              <a:rPr lang="zh-CN" altLang="en-US" sz="1417" kern="0" dirty="0">
                <a:solidFill>
                  <a:srgbClr val="000000"/>
                </a:solidFill>
                <a:latin typeface="Times New Roman" pitchFamily="65" charset="-122"/>
                <a:ea typeface="宋体" pitchFamily="65" charset="-122"/>
              </a:rPr>
              <a:t>万万次的斗转星移,如何刻录下一个个儿女渐渐长大的足迹,还有母亲的血泪和汗滴。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⑦渐次地,她的儿女乘着她那用善良、勤苦织成的爱的伞,找到自己生根发芽的一片片土地。她的脚,不怎</a:t>
            </a:r>
            <a:br>
              <a:rPr dirty="0"/>
            </a:br>
            <a:r>
              <a:rPr lang="zh-CN" altLang="en-US" sz="1417" kern="0" dirty="0">
                <a:solidFill>
                  <a:srgbClr val="000000"/>
                </a:solidFill>
                <a:latin typeface="Times New Roman" pitchFamily="65" charset="-122"/>
                <a:ea typeface="宋体" pitchFamily="65" charset="-122"/>
              </a:rPr>
              <a:t>么好用了——移动缓慢,脚步蹒跚,但她的心,还是不断地牵挂,就像那天,风在楼下,母亲在楼下。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⑧如今,母亲已去,留一棵蒲公英在这冬日里与我面对。我伏下身,看着那泛黄的叶片,眼就情不自禁地盈满</a:t>
            </a:r>
            <a:br>
              <a:rPr dirty="0"/>
            </a:br>
            <a:r>
              <a:rPr lang="zh-CN" altLang="en-US" sz="1417" kern="0" dirty="0">
                <a:solidFill>
                  <a:srgbClr val="000000"/>
                </a:solidFill>
                <a:latin typeface="Times New Roman" pitchFamily="65" charset="-122"/>
                <a:ea typeface="宋体" pitchFamily="65" charset="-122"/>
              </a:rPr>
              <a:t>了泪。我伸出手指,沿着叶脉轻抚,与你对话。你知道,你知道你碰到了我心最柔软的角落,它在疼吗?在我</a:t>
            </a:r>
            <a:br>
              <a:rPr dirty="0"/>
            </a:br>
            <a:r>
              <a:rPr lang="zh-CN" altLang="en-US" sz="1417" kern="0" dirty="0">
                <a:solidFill>
                  <a:srgbClr val="000000"/>
                </a:solidFill>
                <a:latin typeface="Times New Roman" pitchFamily="65" charset="-122"/>
                <a:ea typeface="宋体" pitchFamily="65" charset="-122"/>
              </a:rPr>
              <a:t>疼惜的泪光里,我看到你透着如铁的刚强与坚毅,打着爱的“旗语”,温暖着我层层叠叠的孤寂。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⑨一阵风吹过,蒲公英的叶子触碰着我的手指,散着阳光融融的暖意,如轻柔的爱抚,久久不去。</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(选自《海燕》2015年9期,有删改)</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“嗯,好的,谢谢您啦。”姑娘甜甜地应了一声。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列车员开始检姑娘的票,奇怪地问:“你不是有座吗?怎么不坐?”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姑娘微笑着悄悄向老大爷的方向努努嘴:“70多岁的老人家了,一直站着会吃不消的。让他知道了,他就该</a:t>
            </a:r>
            <a:br>
              <a:rPr dirty="0"/>
            </a:br>
            <a:r>
              <a:rPr lang="zh-CN" altLang="en-US" sz="1417" kern="0" dirty="0">
                <a:solidFill>
                  <a:srgbClr val="000000"/>
                </a:solidFill>
                <a:latin typeface="Times New Roman" pitchFamily="65" charset="-122"/>
                <a:ea typeface="宋体" pitchFamily="65" charset="-122"/>
              </a:rPr>
              <a:t>坐不踏实了。”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列车员回头瞅了瞅睡着的老大爷,小声说:“跟我去餐车吧,我帮你找个座。”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跟前的几个人听到了,赞叹着给姑娘让出了一条道。</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一辆轿车从度假村出来后,在乡村的泥道上抛锚了,一身名牌的车主焦急地对围观的人喊着:“谁愿意帮我</a:t>
            </a:r>
            <a:br>
              <a:rPr dirty="0"/>
            </a:br>
            <a:r>
              <a:rPr lang="zh-CN" altLang="en-US" sz="1417" kern="0" dirty="0">
                <a:solidFill>
                  <a:srgbClr val="000000"/>
                </a:solidFill>
                <a:latin typeface="Times New Roman" pitchFamily="65" charset="-122"/>
                <a:ea typeface="宋体" pitchFamily="65" charset="-122"/>
              </a:rPr>
              <a:t>爬进车底锁一下螺丝啊?”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原来车子的油管出了问题,漏出来的油已经流到地面,而那里离最近的加油站有上百公里,难怪他急得像热</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94071"/>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根据要求回答问题。(4分,每小题2分)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①“叶子的边缘已露出萎黄的老态,但还是透着铁一般的绿。”为什么用“铁”来修饰“绿”?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②“我的心不由得疼了一下。”“我”为什么心疼?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根据本文的行文思路,9个段落,应该分为几个部分,请用“/”隔开。(正确之外,每画错一处倒扣1分,直至</a:t>
            </a:r>
            <a:br>
              <a:rPr dirty="0"/>
            </a:br>
            <a:r>
              <a:rPr lang="zh-CN" altLang="en-US" sz="1417" kern="0" dirty="0">
                <a:solidFill>
                  <a:srgbClr val="000000"/>
                </a:solidFill>
                <a:latin typeface="Times New Roman" pitchFamily="65" charset="-122"/>
                <a:ea typeface="宋体" pitchFamily="65" charset="-122"/>
              </a:rPr>
              <a:t>扣完为止)(4分)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 ② ③ ④ ⑤ ⑥ ⑦ ⑧ 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本文由蒲公英联想到母亲,他们的品质有怎样的共同点?请简要归纳。(4分)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文章最后两段在全文中有怎样的作用?试简要分析。(6分)</a:t>
            </a:r>
            <a:endParaRPr lang="zh-CN" altLang="en-US" dirty="0"/>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①用“铁”来形容“绿”,表明“绿”得深重、热烈,表现了蒲公英生命的顽强与坚毅。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②由蒲公英联想到母亲,为母亲的艰辛而心疼。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①“叶子的边缘已露出萎黄的老态”,说明蒲公英的生命走向尾声,但还透着代表生命力的“绿”,</a:t>
            </a:r>
            <a:br>
              <a:rPr dirty="0"/>
            </a:br>
            <a:r>
              <a:rPr lang="zh-CN" altLang="en-US" sz="1417" kern="0" dirty="0">
                <a:solidFill>
                  <a:srgbClr val="000000"/>
                </a:solidFill>
                <a:latin typeface="Times New Roman" pitchFamily="65" charset="-122"/>
                <a:ea typeface="宋体" pitchFamily="65" charset="-122"/>
              </a:rPr>
              <a:t>而且是“铁”绿,体现了蒲公英强大的生命力。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②作者通过描写蒲公英在生命的最后展示生命力的景象引出对母亲的回忆,母亲就像眼前的蒲公英一样,</a:t>
            </a:r>
            <a:br>
              <a:rPr dirty="0"/>
            </a:br>
            <a:r>
              <a:rPr lang="zh-CN" altLang="en-US" sz="1417" kern="0" dirty="0">
                <a:solidFill>
                  <a:srgbClr val="000000"/>
                </a:solidFill>
                <a:latin typeface="Times New Roman" pitchFamily="65" charset="-122"/>
                <a:ea typeface="宋体" pitchFamily="65" charset="-122"/>
              </a:rPr>
              <a:t>一生操劳,即便在年老的时候,还时刻想着为儿女做点什么。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①②/③④⑤⑥⑦/⑧⑨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①②段描述眼前看到的蒲公英,③—⑦段是文章的主要内容,对母亲的回忆,⑧⑨段由回忆母亲又回</a:t>
            </a:r>
            <a:br>
              <a:rPr dirty="0"/>
            </a:br>
            <a:r>
              <a:rPr lang="zh-CN" altLang="en-US" sz="1417" kern="0" dirty="0">
                <a:solidFill>
                  <a:srgbClr val="000000"/>
                </a:solidFill>
                <a:latin typeface="Times New Roman" pitchFamily="65" charset="-122"/>
                <a:ea typeface="宋体" pitchFamily="65" charset="-122"/>
              </a:rPr>
              <a:t>到眼前的蒲公英,首尾呼应,升华主题。</a:t>
            </a:r>
            <a:endParaRPr lang="zh-CN" altLang="en-US" dirty="0"/>
          </a:p>
        </p:txBody>
      </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①生命力顽强。②对子女有无限爱意。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“我”由眼前的蒲公英联想到母亲,是因为母亲与蒲公英有着相同的精神品质。蒲公英在生命的</a:t>
            </a:r>
            <a:br>
              <a:rPr dirty="0"/>
            </a:br>
            <a:r>
              <a:rPr lang="zh-CN" altLang="en-US" sz="1417" kern="0" dirty="0">
                <a:solidFill>
                  <a:srgbClr val="000000"/>
                </a:solidFill>
                <a:latin typeface="Times New Roman" pitchFamily="65" charset="-122"/>
                <a:ea typeface="宋体" pitchFamily="65" charset="-122"/>
              </a:rPr>
              <a:t>尽头还焕发出顽强的绿意,母亲白发苍苍还为“我”寻找消炎败火的婆婆丁,这体现了母亲和蒲公英一样,</a:t>
            </a:r>
            <a:br>
              <a:rPr dirty="0"/>
            </a:br>
            <a:r>
              <a:rPr lang="zh-CN" altLang="en-US" sz="1417" kern="0" dirty="0">
                <a:solidFill>
                  <a:srgbClr val="000000"/>
                </a:solidFill>
                <a:latin typeface="Times New Roman" pitchFamily="65" charset="-122"/>
                <a:ea typeface="宋体" pitchFamily="65" charset="-122"/>
              </a:rPr>
              <a:t>有着顽强的生命力;蒲公英把叶贴向地面,是为了让蒲公英种子更好地成熟之后再飘飞,再落地生根。母亲</a:t>
            </a:r>
            <a:br>
              <a:rPr dirty="0"/>
            </a:br>
            <a:r>
              <a:rPr lang="zh-CN" altLang="en-US" sz="1417" kern="0" dirty="0">
                <a:solidFill>
                  <a:srgbClr val="000000"/>
                </a:solidFill>
                <a:latin typeface="Times New Roman" pitchFamily="65" charset="-122"/>
                <a:ea typeface="宋体" pitchFamily="65" charset="-122"/>
              </a:rPr>
              <a:t>步履蹒跚了,还去寻找能给孩子消除不适的良方。这都体现了母亲和蒲公英对子女深沉的爱意。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内容上的作用:由回忆母亲回到眼前的蒲公英,与蒲公英对话,袒露内心的情感,表达了对母亲深深</a:t>
            </a:r>
            <a:br>
              <a:rPr dirty="0"/>
            </a:br>
            <a:r>
              <a:rPr lang="zh-CN" altLang="en-US" sz="1417" kern="0" dirty="0">
                <a:solidFill>
                  <a:srgbClr val="000000"/>
                </a:solidFill>
                <a:latin typeface="Times New Roman" pitchFamily="65" charset="-122"/>
                <a:ea typeface="宋体" pitchFamily="65" charset="-122"/>
              </a:rPr>
              <a:t>的思念。结构上的作用:与开头相照应,升华主旨,赞美母亲刚强坚毅、无私奉献的品质。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本题考查分析文段作用的能力。分析文段的作用从两方面着手:内容和结构。分析内容上的作用,</a:t>
            </a:r>
            <a:br>
              <a:rPr dirty="0"/>
            </a:br>
            <a:r>
              <a:rPr lang="zh-CN" altLang="en-US" sz="1417" kern="0" dirty="0">
                <a:solidFill>
                  <a:srgbClr val="000000"/>
                </a:solidFill>
                <a:latin typeface="Times New Roman" pitchFamily="65" charset="-122"/>
                <a:ea typeface="宋体" pitchFamily="65" charset="-122"/>
              </a:rPr>
              <a:t>在概括内容的基础上揣摩其表达的情感;分析结构上的作用,结合文本题材类别与该段在文本中的位置,分</a:t>
            </a:r>
            <a:br>
              <a:rPr dirty="0"/>
            </a:br>
            <a:r>
              <a:rPr lang="zh-CN" altLang="en-US" sz="1417" kern="0" dirty="0">
                <a:solidFill>
                  <a:srgbClr val="000000"/>
                </a:solidFill>
                <a:latin typeface="Times New Roman" pitchFamily="65" charset="-122"/>
                <a:ea typeface="宋体" pitchFamily="65" charset="-122"/>
              </a:rPr>
              <a:t>析其在谋篇布局、主题升华上的作用。</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r>
              <a:rPr lang="zh-CN" altLang="en-US" sz="1417" kern="0" dirty="0">
                <a:solidFill>
                  <a:srgbClr val="000000"/>
                </a:solidFill>
                <a:latin typeface="Times New Roman" pitchFamily="65" charset="-122"/>
                <a:ea typeface="宋体" pitchFamily="65" charset="-122"/>
              </a:rPr>
              <a:t>2016张家界,17—20)阅读下文,完成1—4题。(12分)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锄</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卢海娟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①磨得发亮的小三角形铁板,连接一个曲线玲珑的颈部,再配上细圆纤长的木把,这就是锄。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②仲夏,三五把锄高挂在房檐下的横木上,锄板乌黑、巨大,锄把雪白的是新锄;锄板发亮、细瘦,锄把油亮</a:t>
            </a:r>
            <a:br>
              <a:rPr dirty="0"/>
            </a:br>
            <a:r>
              <a:rPr lang="zh-CN" altLang="en-US" sz="1417" kern="0" dirty="0">
                <a:solidFill>
                  <a:srgbClr val="000000"/>
                </a:solidFill>
                <a:latin typeface="Times New Roman" pitchFamily="65" charset="-122"/>
                <a:ea typeface="宋体" pitchFamily="65" charset="-122"/>
              </a:rPr>
              <a:t>泛黄的是老锄。从春到夏,它们一直被农人扛在肩上,或是握在手中,它们既是卫士也是杀手,一直游走在日</a:t>
            </a:r>
            <a:br>
              <a:rPr dirty="0"/>
            </a:br>
            <a:r>
              <a:rPr lang="zh-CN" altLang="en-US" sz="1417" kern="0" dirty="0">
                <a:solidFill>
                  <a:srgbClr val="000000"/>
                </a:solidFill>
                <a:latin typeface="Times New Roman" pitchFamily="65" charset="-122"/>
                <a:ea typeface="宋体" pitchFamily="65" charset="-122"/>
              </a:rPr>
              <a:t>渐蓬勃的田垄上。把锄向前一递,再向后一拽,田垄被揪起薄薄的一层,疯长的野草瞬间便失去了依托,与土</a:t>
            </a:r>
            <a:br>
              <a:rPr dirty="0"/>
            </a:br>
            <a:r>
              <a:rPr lang="zh-CN" altLang="en-US" sz="1417" kern="0" dirty="0">
                <a:solidFill>
                  <a:srgbClr val="000000"/>
                </a:solidFill>
                <a:latin typeface="Times New Roman" pitchFamily="65" charset="-122"/>
                <a:ea typeface="宋体" pitchFamily="65" charset="-122"/>
              </a:rPr>
              <a:t>地剥离开去。</a:t>
            </a:r>
            <a:r>
              <a:rPr lang="zh-CN" altLang="en-US" sz="1417" u="sng" kern="0" dirty="0">
                <a:solidFill>
                  <a:srgbClr val="000000"/>
                </a:solidFill>
                <a:latin typeface="Times New Roman" pitchFamily="65" charset="-122"/>
                <a:ea typeface="宋体" pitchFamily="65" charset="-122"/>
              </a:rPr>
              <a:t>野草被铲除,田里的土也被松过,爱撒娇的庄稼们像是被搔到了痒痒穴,一个个笑逐颜开,很带</a:t>
            </a:r>
            <a:br>
              <a:rPr dirty="0"/>
            </a:br>
            <a:r>
              <a:rPr lang="zh-CN" altLang="en-US" sz="1417" u="sng" kern="0" dirty="0">
                <a:solidFill>
                  <a:srgbClr val="000000"/>
                </a:solidFill>
                <a:latin typeface="Times New Roman" pitchFamily="65" charset="-122"/>
                <a:ea typeface="宋体" pitchFamily="65" charset="-122"/>
              </a:rPr>
              <a:t>劲地向上长,向上长。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③铲头遍地时,庄稼们还是可爱的小宝宝,很享受农人像伺候小孩子一样的精心侍弄;铲二遍地时,庄稼们</a:t>
            </a:r>
            <a:endParaRPr lang="zh-CN" altLang="en-US" dirty="0"/>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已长成了风华正茂的少年,英姿飒爽的,努力聚集起生命的能量。那些对庄稼呵护有加的农人有时会把他</a:t>
            </a:r>
            <a:br>
              <a:rPr dirty="0"/>
            </a:br>
            <a:r>
              <a:rPr lang="zh-CN" altLang="en-US" sz="1417" kern="0" dirty="0">
                <a:solidFill>
                  <a:srgbClr val="000000"/>
                </a:solidFill>
                <a:latin typeface="Times New Roman" pitchFamily="65" charset="-122"/>
                <a:ea typeface="宋体" pitchFamily="65" charset="-122"/>
              </a:rPr>
              <a:t>们的土地铲上三遍。大半年的时间,他们扛一把锄头,飘进雾里;又扛一把锄头,戴月归来兮。一杆纤细、</a:t>
            </a:r>
            <a:br>
              <a:rPr dirty="0"/>
            </a:br>
            <a:r>
              <a:rPr lang="zh-CN" altLang="en-US" sz="1417" kern="0" dirty="0">
                <a:solidFill>
                  <a:srgbClr val="000000"/>
                </a:solidFill>
                <a:latin typeface="Times New Roman" pitchFamily="65" charset="-122"/>
                <a:ea typeface="宋体" pitchFamily="65" charset="-122"/>
              </a:rPr>
              <a:t>令人敬重的锄,把农人和庄稼紧紧地联系起来,农人的日子就像庄稼一样,在季节里欣欣向荣,单纯而又明</a:t>
            </a:r>
            <a:br>
              <a:rPr dirty="0"/>
            </a:br>
            <a:r>
              <a:rPr lang="zh-CN" altLang="en-US" sz="1417" kern="0" dirty="0">
                <a:solidFill>
                  <a:srgbClr val="000000"/>
                </a:solidFill>
                <a:latin typeface="Times New Roman" pitchFamily="65" charset="-122"/>
                <a:ea typeface="宋体" pitchFamily="65" charset="-122"/>
              </a:rPr>
              <a:t>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④曾经,锄是少年的我们手中最为痛恨却又不得不整日握紧的农具,我还记得铲二遍地时玉米长得一人多</a:t>
            </a:r>
            <a:br>
              <a:rPr dirty="0"/>
            </a:br>
            <a:r>
              <a:rPr lang="zh-CN" altLang="en-US" sz="1417" kern="0" dirty="0">
                <a:solidFill>
                  <a:srgbClr val="000000"/>
                </a:solidFill>
                <a:latin typeface="Times New Roman" pitchFamily="65" charset="-122"/>
                <a:ea typeface="宋体" pitchFamily="65" charset="-122"/>
              </a:rPr>
              <a:t>高,掣着锄,穿行在玉米的方阵中,玉米叶拉伤了赤裸的手臂、脖颈,汗水浸湿了头发、衣服,闷热、痛楚,劳</a:t>
            </a:r>
            <a:br>
              <a:rPr dirty="0"/>
            </a:br>
            <a:r>
              <a:rPr lang="zh-CN" altLang="en-US" sz="1417" kern="0" dirty="0">
                <a:solidFill>
                  <a:srgbClr val="000000"/>
                </a:solidFill>
                <a:latin typeface="Times New Roman" pitchFamily="65" charset="-122"/>
                <a:ea typeface="宋体" pitchFamily="65" charset="-122"/>
              </a:rPr>
              <a:t>动的艰辛让我几乎落泪。而且,每天一大早就要去除草,露珠打湿了衣裳,我总是会长出满身的荨麻疹,奇痒</a:t>
            </a:r>
            <a:br>
              <a:rPr dirty="0"/>
            </a:br>
            <a:r>
              <a:rPr lang="zh-CN" altLang="en-US" sz="1417" kern="0" dirty="0">
                <a:solidFill>
                  <a:srgbClr val="000000"/>
                </a:solidFill>
                <a:latin typeface="Times New Roman" pitchFamily="65" charset="-122"/>
                <a:ea typeface="宋体" pitchFamily="65" charset="-122"/>
              </a:rPr>
              <a:t>无比。那时,</a:t>
            </a:r>
            <a:r>
              <a:rPr lang="zh-CN" altLang="en-US" sz="1417" u="sng" kern="0" dirty="0">
                <a:solidFill>
                  <a:srgbClr val="000000"/>
                </a:solidFill>
                <a:latin typeface="Times New Roman" pitchFamily="65" charset="-122"/>
                <a:ea typeface="宋体" pitchFamily="65" charset="-122"/>
              </a:rPr>
              <a:t>锄就是刑具,让岁月暗无天日,让少年的心遍布茧花,受尽磨砺。</a:t>
            </a:r>
            <a:r>
              <a:rPr lang="zh-CN" altLang="en-US" sz="1417" kern="0" dirty="0">
                <a:solidFill>
                  <a:srgbClr val="000000"/>
                </a:solidFill>
                <a:latin typeface="Times New Roman" pitchFamily="65" charset="-122"/>
                <a:ea typeface="宋体" pitchFamily="65" charset="-122"/>
              </a:rPr>
              <a:t>像许多孩子一样,就是为了彻</a:t>
            </a:r>
            <a:br>
              <a:rPr dirty="0"/>
            </a:br>
            <a:r>
              <a:rPr lang="zh-CN" altLang="en-US" sz="1417" kern="0" dirty="0">
                <a:solidFill>
                  <a:srgbClr val="000000"/>
                </a:solidFill>
                <a:latin typeface="Times New Roman" pitchFamily="65" charset="-122"/>
                <a:ea typeface="宋体" pitchFamily="65" charset="-122"/>
              </a:rPr>
              <a:t>底摆脱锄,我才拼命读书,决心跳出农门。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⑤“田园几换主,梦归犹荷锄。”如今,房檐下再没有谁会把锄挂上横杆,农具都住在气派的仓房里,</a:t>
            </a:r>
            <a:r>
              <a:rPr lang="zh-CN" altLang="en-US" sz="1417" u="sng" kern="0" dirty="0">
                <a:solidFill>
                  <a:srgbClr val="000000"/>
                </a:solidFill>
                <a:latin typeface="Times New Roman" pitchFamily="65" charset="-122"/>
                <a:ea typeface="宋体" pitchFamily="65" charset="-122"/>
              </a:rPr>
              <a:t>偶尔</a:t>
            </a:r>
            <a:br>
              <a:rPr dirty="0"/>
            </a:br>
            <a:r>
              <a:rPr lang="zh-CN" altLang="en-US" sz="1417" u="sng" kern="0" dirty="0">
                <a:solidFill>
                  <a:srgbClr val="000000"/>
                </a:solidFill>
                <a:latin typeface="Times New Roman" pitchFamily="65" charset="-122"/>
                <a:ea typeface="宋体" pitchFamily="65" charset="-122"/>
              </a:rPr>
              <a:t>的,也会看到一把老旧的锄孤零零地待在落满蛛网的一隅,锄板锈迹斑斑,锄把灰暗枯朽。</a:t>
            </a:r>
            <a:r>
              <a:rPr lang="zh-CN" altLang="en-US" sz="1417" kern="0" dirty="0">
                <a:solidFill>
                  <a:srgbClr val="000000"/>
                </a:solidFill>
                <a:latin typeface="Times New Roman" pitchFamily="65" charset="-122"/>
                <a:ea typeface="宋体" pitchFamily="65" charset="-122"/>
              </a:rPr>
              <a:t>就算田里长了草,</a:t>
            </a:r>
            <a:endParaRPr lang="zh-CN" altLang="en-US"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4480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也全然没有锄什么事了,农人看中的是五花八门的农药、除草剂,这是个属于科学技术的时代,那个需要农</a:t>
            </a:r>
            <a:br>
              <a:rPr dirty="0"/>
            </a:br>
            <a:r>
              <a:rPr lang="zh-CN" altLang="en-US" sz="1417" kern="0" dirty="0">
                <a:solidFill>
                  <a:srgbClr val="000000"/>
                </a:solidFill>
                <a:latin typeface="Times New Roman" pitchFamily="65" charset="-122"/>
                <a:ea typeface="宋体" pitchFamily="65" charset="-122"/>
              </a:rPr>
              <a:t>人身体力行、手工操作的家伙已无法跟上时代的步伐,注定要被淘汰。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⑥扣了薄膜的田不需要锄。使用塑料,可以把不知好歹的小草晒死,憋死,庄稼们大可以无忧生长。倘若根</a:t>
            </a:r>
            <a:br>
              <a:rPr dirty="0"/>
            </a:br>
            <a:r>
              <a:rPr lang="zh-CN" altLang="en-US" sz="1417" kern="0" dirty="0">
                <a:solidFill>
                  <a:srgbClr val="000000"/>
                </a:solidFill>
                <a:latin typeface="Times New Roman" pitchFamily="65" charset="-122"/>
                <a:ea typeface="宋体" pitchFamily="65" charset="-122"/>
              </a:rPr>
              <a:t>系呼吸困难,无法吸收足够的养分,那也不必努力向下长,色彩斑斓、味道刺鼻的肥就在地表,绝对能做到对</a:t>
            </a:r>
            <a:br>
              <a:rPr dirty="0"/>
            </a:br>
            <a:r>
              <a:rPr lang="zh-CN" altLang="en-US" sz="1417" kern="0" dirty="0">
                <a:solidFill>
                  <a:srgbClr val="000000"/>
                </a:solidFill>
                <a:latin typeface="Times New Roman" pitchFamily="65" charset="-122"/>
                <a:ea typeface="宋体" pitchFamily="65" charset="-122"/>
              </a:rPr>
              <a:t>庄稼进行按需分配。庄稼们没有了扎下根茎吸收来自土地的极少养分的艰辛,变成了轻浮懒散的富二</a:t>
            </a:r>
            <a:br>
              <a:rPr dirty="0"/>
            </a:br>
            <a:r>
              <a:rPr lang="zh-CN" altLang="en-US" sz="1417" kern="0" dirty="0">
                <a:solidFill>
                  <a:srgbClr val="000000"/>
                </a:solidFill>
                <a:latin typeface="Times New Roman" pitchFamily="65" charset="-122"/>
                <a:ea typeface="宋体" pitchFamily="65" charset="-122"/>
              </a:rPr>
              <a:t>代、富三代,它们一个个长得肥头大耳,膘肥体壮,却再没有了从前的滋味,倒是满载着农药和除草剂的毒素</a:t>
            </a:r>
            <a:br>
              <a:rPr dirty="0"/>
            </a:br>
            <a:r>
              <a:rPr lang="zh-CN" altLang="en-US" sz="1417" kern="0" dirty="0">
                <a:solidFill>
                  <a:srgbClr val="000000"/>
                </a:solidFill>
                <a:latin typeface="Times New Roman" pitchFamily="65" charset="-122"/>
                <a:ea typeface="宋体" pitchFamily="65" charset="-122"/>
              </a:rPr>
              <a:t>残留,让以食为天的“民”顾虑重重。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⑦是的,没有了锄,庄稼们一样会战胜野草,连年丰收,粮食储备得大仓满小仓流;没有了锄,少年们仍然会像</a:t>
            </a:r>
            <a:br>
              <a:rPr dirty="0"/>
            </a:br>
            <a:r>
              <a:rPr lang="zh-CN" altLang="en-US" sz="1417" kern="0" dirty="0">
                <a:solidFill>
                  <a:srgbClr val="000000"/>
                </a:solidFill>
                <a:latin typeface="Times New Roman" pitchFamily="65" charset="-122"/>
                <a:ea typeface="宋体" pitchFamily="65" charset="-122"/>
              </a:rPr>
              <a:t>庄稼一样一茬一茬地长大,走出乡村,走向各地。锄成了落后时代的代言,只有在极偏远的地方,我们的父辈</a:t>
            </a:r>
            <a:br>
              <a:rPr dirty="0"/>
            </a:br>
            <a:r>
              <a:rPr lang="zh-CN" altLang="en-US" sz="1417" kern="0" dirty="0">
                <a:solidFill>
                  <a:srgbClr val="000000"/>
                </a:solidFill>
                <a:latin typeface="Times New Roman" pitchFamily="65" charset="-122"/>
                <a:ea typeface="宋体" pitchFamily="65" charset="-122"/>
              </a:rPr>
              <a:t>偶尔还会荷一把锄,去自家的小菜园侍弄一畦绿色的蔬菜,那是些不够肥壮不够饱满的植物,只有它们还停</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留在我们的记忆里,一如岁月里锈迹斑斑被人遗忘的锄。</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(选自《当代美文》2016年第3期)</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91985"/>
            <a:ext cx="8505000" cy="3664154"/>
            <a:chOff x="720000" y="891985"/>
            <a:chExt cx="8505000" cy="3664154"/>
          </a:xfrm>
        </p:grpSpPr>
        <p:sp>
          <p:nvSpPr>
            <p:cNvPr id="2" name="TextBox 2"/>
            <p:cNvSpPr txBox="1"/>
            <p:nvPr/>
          </p:nvSpPr>
          <p:spPr>
            <a:xfrm>
              <a:off x="720000" y="891985"/>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请用简洁的语言概括作者对“锄”的三种情感态度。(3分)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结合语境,赏析下列语句。(4分)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(1)野草被铲除,田里的土也被松过,爱撒娇的庄稼们像是被搔到了痒痒穴,一个个笑逐颜开,很带劲地向上</a:t>
              </a:r>
              <a:br>
                <a:rPr dirty="0"/>
              </a:br>
              <a:r>
                <a:rPr lang="zh-CN" altLang="en-US" sz="1417" kern="0" dirty="0">
                  <a:solidFill>
                    <a:srgbClr val="000000"/>
                  </a:solidFill>
                  <a:latin typeface="Times New Roman" pitchFamily="65" charset="-122"/>
                  <a:ea typeface="宋体" pitchFamily="65" charset="-122"/>
                </a:rPr>
                <a:t>长,向上长。(从修辞角度)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(2)偶尔的,也会看到一把老旧的锄孤零零地待在落满蛛网的一隅,锄板锈迹斑斑,锄把灰暗枯朽。(从词语</a:t>
              </a:r>
              <a:br>
                <a:rPr dirty="0"/>
              </a:br>
              <a:r>
                <a:rPr lang="zh-CN" altLang="en-US" sz="1417" kern="0" dirty="0">
                  <a:solidFill>
                    <a:srgbClr val="000000"/>
                  </a:solidFill>
                  <a:latin typeface="Times New Roman" pitchFamily="65" charset="-122"/>
                  <a:ea typeface="宋体" pitchFamily="65" charset="-122"/>
                </a:rPr>
                <a:t>的角度)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请按照例句仿写一个句子。(2分)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例句:锄</a:t>
              </a:r>
              <a:r>
                <a:rPr lang="zh-CN" altLang="en-US" sz="1417" u="sng" kern="0" dirty="0">
                  <a:solidFill>
                    <a:srgbClr val="000000"/>
                  </a:solidFill>
                  <a:latin typeface="Times New Roman" pitchFamily="65" charset="-122"/>
                  <a:ea typeface="宋体" pitchFamily="65" charset="-122"/>
                </a:rPr>
                <a:t>就是</a:t>
              </a:r>
              <a:r>
                <a:rPr lang="zh-CN" altLang="en-US" sz="1417" kern="0" dirty="0">
                  <a:solidFill>
                    <a:srgbClr val="000000"/>
                  </a:solidFill>
                  <a:latin typeface="Times New Roman" pitchFamily="65" charset="-122"/>
                  <a:ea typeface="宋体" pitchFamily="65" charset="-122"/>
                </a:rPr>
                <a:t>刑具,</a:t>
              </a:r>
              <a:r>
                <a:rPr lang="zh-CN" altLang="en-US" sz="1417" u="sng" kern="0" dirty="0">
                  <a:solidFill>
                    <a:srgbClr val="000000"/>
                  </a:solidFill>
                  <a:latin typeface="Times New Roman" pitchFamily="65" charset="-122"/>
                  <a:ea typeface="宋体" pitchFamily="65" charset="-122"/>
                </a:rPr>
                <a:t>让</a:t>
              </a:r>
              <a:r>
                <a:rPr lang="zh-CN" altLang="en-US" sz="1417" kern="0" dirty="0">
                  <a:solidFill>
                    <a:srgbClr val="000000"/>
                  </a:solidFill>
                  <a:latin typeface="Times New Roman" pitchFamily="65" charset="-122"/>
                  <a:ea typeface="宋体" pitchFamily="65" charset="-122"/>
                </a:rPr>
                <a:t>岁月暗无天日,</a:t>
              </a:r>
              <a:r>
                <a:rPr lang="zh-CN" altLang="en-US" sz="1417" u="sng" kern="0" dirty="0">
                  <a:solidFill>
                    <a:srgbClr val="000000"/>
                  </a:solidFill>
                  <a:latin typeface="Times New Roman" pitchFamily="65" charset="-122"/>
                  <a:ea typeface="宋体" pitchFamily="65" charset="-122"/>
                </a:rPr>
                <a:t>让</a:t>
              </a:r>
              <a:r>
                <a:rPr lang="zh-CN" altLang="en-US" sz="1417" kern="0" dirty="0">
                  <a:solidFill>
                    <a:srgbClr val="000000"/>
                  </a:solidFill>
                  <a:latin typeface="Times New Roman" pitchFamily="65" charset="-122"/>
                  <a:ea typeface="宋体" pitchFamily="65" charset="-122"/>
                </a:rPr>
                <a:t>少年的心遍布茧花,受尽磨砺。</a:t>
              </a:r>
              <a:endParaRPr lang="zh-CN" altLang="en-US" dirty="0"/>
            </a:p>
          </p:txBody>
        </p:sp>
        <p:sp>
          <p:nvSpPr>
            <p:cNvPr id="3" name="TextBox 2"/>
            <p:cNvSpPr txBox="1"/>
            <p:nvPr/>
          </p:nvSpPr>
          <p:spPr>
            <a:xfrm>
              <a:off x="720000" y="393917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如今,庄稼们“长得肥头大耳,膘肥体壮,却再没有了从前的滋味”,引发了你怎样的思考?你觉得科学技</a:t>
              </a:r>
              <a:br>
                <a:rPr dirty="0"/>
              </a:br>
              <a:r>
                <a:rPr lang="zh-CN" altLang="en-US" sz="1417" kern="0" dirty="0">
                  <a:solidFill>
                    <a:srgbClr val="000000"/>
                  </a:solidFill>
                  <a:latin typeface="Times New Roman" pitchFamily="65" charset="-122"/>
                  <a:ea typeface="宋体" pitchFamily="65" charset="-122"/>
                </a:rPr>
                <a:t>术应该快速发展还是放缓脚步,或者你还有其他看法?请简要陈述你的观点及理由。(3分)</a:t>
              </a:r>
              <a:endParaRPr lang="zh-CN" altLang="en-US" dirty="0"/>
            </a:p>
          </p:txBody>
        </p:sp>
      </p:gr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632"/>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七、</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提示:紧扣“敬重,痛恨,怀念”即可。(每个要点1分,共3分)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从原文的阐述中感知作者的情感。“把锄向前一递,再向后一拽,田垄被揪起薄薄的一层,疯长的野</a:t>
            </a:r>
            <a:br>
              <a:rPr dirty="0"/>
            </a:br>
            <a:r>
              <a:rPr lang="zh-CN" altLang="en-US" sz="1417" kern="0" dirty="0">
                <a:solidFill>
                  <a:srgbClr val="000000"/>
                </a:solidFill>
                <a:latin typeface="Times New Roman" pitchFamily="65" charset="-122"/>
                <a:ea typeface="宋体" pitchFamily="65" charset="-122"/>
              </a:rPr>
              <a:t>草瞬间便失去了依托,与土地剥离开去”,这里有对“锄”的威力的敬重;“那时,锄就是刑具,让岁月暗无</a:t>
            </a:r>
            <a:br>
              <a:rPr dirty="0"/>
            </a:br>
            <a:r>
              <a:rPr lang="zh-CN" altLang="en-US" sz="1417" kern="0" dirty="0">
                <a:solidFill>
                  <a:srgbClr val="000000"/>
                </a:solidFill>
                <a:latin typeface="Times New Roman" pitchFamily="65" charset="-122"/>
                <a:ea typeface="宋体" pitchFamily="65" charset="-122"/>
              </a:rPr>
              <a:t>天日,让少年的心遍布茧花,受尽磨砺”,这里有对“锄”的痛恨;“那是些不够肥壮不够饱满的植物,只有</a:t>
            </a:r>
            <a:br>
              <a:rPr dirty="0"/>
            </a:br>
            <a:r>
              <a:rPr lang="zh-CN" altLang="en-US" sz="1417" kern="0" dirty="0">
                <a:solidFill>
                  <a:srgbClr val="000000"/>
                </a:solidFill>
                <a:latin typeface="Times New Roman" pitchFamily="65" charset="-122"/>
                <a:ea typeface="宋体" pitchFamily="65" charset="-122"/>
              </a:rPr>
              <a:t>它们还停留在我们的记忆里,一如岁月里锈迹斑斑被人遗忘的锄”,这里有对“锄”的怀念。</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a:t>
            </a:r>
            <a:r>
              <a:rPr lang="zh-CN" altLang="en-US" sz="1417" kern="0" dirty="0">
                <a:solidFill>
                  <a:srgbClr val="000000"/>
                </a:solidFill>
                <a:latin typeface="Times New Roman" pitchFamily="65" charset="-122"/>
                <a:ea typeface="宋体" pitchFamily="65" charset="-122"/>
              </a:rPr>
              <a:t>　文本中没有现成的直接抒发对锄的情感的词句,找到原文当中包含了对锄情感的句子,概括得</a:t>
            </a:r>
            <a:br>
              <a:rPr dirty="0"/>
            </a:br>
            <a:r>
              <a:rPr lang="zh-CN" altLang="en-US" sz="1417" kern="0" dirty="0">
                <a:solidFill>
                  <a:srgbClr val="000000"/>
                </a:solidFill>
                <a:latin typeface="Times New Roman" pitchFamily="65" charset="-122"/>
                <a:ea typeface="宋体" pitchFamily="65" charset="-122"/>
              </a:rPr>
              <a:t>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(1)运用拟人、反复的修辞手法,生动形象地写出了庄稼在野草被铲除以后愉快、轻松、自由生</a:t>
            </a:r>
            <a:br>
              <a:rPr dirty="0"/>
            </a:br>
            <a:r>
              <a:rPr lang="zh-CN" altLang="en-US" sz="1417" kern="0" dirty="0">
                <a:solidFill>
                  <a:srgbClr val="000000"/>
                </a:solidFill>
                <a:latin typeface="Times New Roman" pitchFamily="65" charset="-122"/>
                <a:ea typeface="宋体" pitchFamily="65" charset="-122"/>
              </a:rPr>
              <a:t>长的情态。(意对即可,2分)</a:t>
            </a:r>
            <a:endParaRPr lang="zh-CN" altLang="en-US" dirty="0"/>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(2)“老旧”“孤零零”“锈迹斑斑”“灰暗枯朽”等词语表明锄已很久没用,已经退出了历史舞台,与前</a:t>
            </a:r>
            <a:br>
              <a:rPr dirty="0"/>
            </a:br>
            <a:r>
              <a:rPr lang="zh-CN" altLang="en-US" sz="1417" kern="0" dirty="0">
                <a:solidFill>
                  <a:srgbClr val="000000"/>
                </a:solidFill>
                <a:latin typeface="Times New Roman" pitchFamily="65" charset="-122"/>
                <a:ea typeface="宋体" pitchFamily="65" charset="-122"/>
              </a:rPr>
              <a:t>文锄挂在屋檐下的横杆上的状态形成对比,透露出作者内心的失落与伤感。(意对即可,2分)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(1)本题考查学生对修辞手法作用的鉴赏能力。“爱撒娇”“笑逐颜开”赋予庄稼以人的情态动</a:t>
            </a:r>
            <a:br>
              <a:rPr dirty="0"/>
            </a:br>
            <a:r>
              <a:rPr lang="zh-CN" altLang="en-US" sz="1417" kern="0" dirty="0">
                <a:solidFill>
                  <a:srgbClr val="000000"/>
                </a:solidFill>
                <a:latin typeface="Times New Roman" pitchFamily="65" charset="-122"/>
                <a:ea typeface="宋体" pitchFamily="65" charset="-122"/>
              </a:rPr>
              <a:t>作,采用了拟人的修辞手法;“向上长”陈述两遍,采用了反复的修辞手法。具体作用要根据拟人、反复修</a:t>
            </a:r>
            <a:br>
              <a:rPr dirty="0"/>
            </a:br>
            <a:r>
              <a:rPr lang="zh-CN" altLang="en-US" sz="1417" kern="0" dirty="0">
                <a:solidFill>
                  <a:srgbClr val="000000"/>
                </a:solidFill>
                <a:latin typeface="Times New Roman" pitchFamily="65" charset="-122"/>
                <a:ea typeface="宋体" pitchFamily="65" charset="-122"/>
              </a:rPr>
              <a:t>辞的作用及具体语境去分析。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(2)本题考查学生对词语的赏析能力。“老旧”“孤零零”“锈迹斑斑”“灰暗枯朽”等词描绘的是锄</a:t>
            </a:r>
            <a:br>
              <a:rPr dirty="0"/>
            </a:br>
            <a:r>
              <a:rPr lang="zh-CN" altLang="en-US" sz="1417" kern="0" dirty="0">
                <a:solidFill>
                  <a:srgbClr val="000000"/>
                </a:solidFill>
                <a:latin typeface="Times New Roman" pitchFamily="65" charset="-122"/>
                <a:ea typeface="宋体" pitchFamily="65" charset="-122"/>
              </a:rPr>
              <a:t>现在的状态,和之前锄的“乌黑”“雪白”“发亮”形成对比,突出“锄”现在的处境,流露出作者内心的</a:t>
            </a:r>
            <a:br>
              <a:rPr dirty="0"/>
            </a:br>
            <a:r>
              <a:rPr lang="zh-CN" altLang="en-US" sz="1417" kern="0" dirty="0">
                <a:solidFill>
                  <a:srgbClr val="000000"/>
                </a:solidFill>
                <a:latin typeface="Times New Roman" pitchFamily="65" charset="-122"/>
                <a:ea typeface="宋体" pitchFamily="65" charset="-122"/>
              </a:rPr>
              <a:t>感慨。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审题技巧　</a:t>
            </a:r>
            <a:r>
              <a:rPr lang="zh-CN" altLang="en-US" sz="1417" kern="0" dirty="0">
                <a:solidFill>
                  <a:srgbClr val="000000"/>
                </a:solidFill>
                <a:latin typeface="Times New Roman" pitchFamily="65" charset="-122"/>
                <a:ea typeface="宋体" pitchFamily="65" charset="-122"/>
              </a:rPr>
              <a:t>赏析句子有很多角度,注意第(1)题已限定了范围是从修辞角度;第(2)题已限定是从词语角度。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答题规范    </a:t>
            </a:r>
            <a:r>
              <a:rPr lang="zh-CN" altLang="en-US" sz="1417" kern="0" dirty="0">
                <a:solidFill>
                  <a:srgbClr val="000000"/>
                </a:solidFill>
                <a:latin typeface="Times New Roman" pitchFamily="65" charset="-122"/>
                <a:ea typeface="宋体" pitchFamily="65" charset="-122"/>
              </a:rPr>
              <a:t>对于修辞手法的赏析,可以按照答题模式作答:采用了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的修辞方法+写出了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(内容)+表</a:t>
            </a:r>
            <a:endParaRPr lang="zh-CN" altLang="en-US" dirty="0"/>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达了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(情感)。对于词语的赏析,答题模式可以为: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(词语)+写出了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(内容)+表达了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(情感)。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(示例)友情就是春光,让年华丰盈美好,让孤寂的心充满希望,遍布温暖。(修辞手法1分,内容合</a:t>
            </a:r>
            <a:br>
              <a:rPr dirty="0"/>
            </a:br>
            <a:r>
              <a:rPr lang="zh-CN" altLang="en-US" sz="1417" kern="0" dirty="0">
                <a:solidFill>
                  <a:srgbClr val="000000"/>
                </a:solidFill>
                <a:latin typeface="Times New Roman" pitchFamily="65" charset="-122"/>
                <a:ea typeface="宋体" pitchFamily="65" charset="-122"/>
              </a:rPr>
              <a:t>理、语句通顺1分)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“锄就是刑具”采用了暗喻的修辞手法。“暗无天日”“遍布茧花”“受尽磨砺”即体现了“刑</a:t>
            </a:r>
            <a:br>
              <a:rPr dirty="0"/>
            </a:br>
            <a:r>
              <a:rPr lang="zh-CN" altLang="en-US" sz="1417" kern="0" dirty="0">
                <a:solidFill>
                  <a:srgbClr val="000000"/>
                </a:solidFill>
                <a:latin typeface="Times New Roman" pitchFamily="65" charset="-122"/>
                <a:ea typeface="宋体" pitchFamily="65" charset="-122"/>
              </a:rPr>
              <a:t>具”带来的影响。仿写时要注意以上几点,要运用暗喻的修辞,突出所列举事物带来的影响。</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这是一道仿写题。先探讨例句的特点,该题例句采用了暗喻的修辞手法,比喻词为“是”,主体</a:t>
            </a:r>
            <a:br>
              <a:rPr dirty="0"/>
            </a:br>
            <a:r>
              <a:rPr lang="zh-CN" altLang="en-US" sz="1417" kern="0" dirty="0">
                <a:solidFill>
                  <a:srgbClr val="000000"/>
                </a:solidFill>
                <a:latin typeface="Times New Roman" pitchFamily="65" charset="-122"/>
                <a:ea typeface="宋体" pitchFamily="65" charset="-122"/>
              </a:rPr>
              <a:t>部分为两个句式相同的句子“让</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怎么样”,注意陈述的对象与陈述的内容意境相符。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(示例)科学技术应该放缓脚步。因为科学技术的发展虽然给我们带来很多的便利,但也带来了一</a:t>
            </a:r>
            <a:br>
              <a:rPr dirty="0"/>
            </a:br>
            <a:r>
              <a:rPr lang="zh-CN" altLang="en-US" sz="1417" kern="0" dirty="0">
                <a:solidFill>
                  <a:srgbClr val="000000"/>
                </a:solidFill>
                <a:latin typeface="Times New Roman" pitchFamily="65" charset="-122"/>
                <a:ea typeface="宋体" pitchFamily="65" charset="-122"/>
              </a:rPr>
              <a:t>些问题和困扰,有的目前甚至还无法解决。如电脑病毒的干扰,同学迷恋网游,毒西瓜、毒馒头等有害食品</a:t>
            </a:r>
            <a:br>
              <a:rPr dirty="0"/>
            </a:br>
            <a:r>
              <a:rPr lang="zh-CN" altLang="en-US" sz="1417" kern="0" dirty="0">
                <a:solidFill>
                  <a:srgbClr val="000000"/>
                </a:solidFill>
                <a:latin typeface="Times New Roman" pitchFamily="65" charset="-122"/>
                <a:ea typeface="宋体" pitchFamily="65" charset="-122"/>
              </a:rPr>
              <a:t>出现,化肥农药的副作用等。因此,应该放缓脚步,解决问题。(言之成理即可。观点陈述清楚1分,理由充</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锅上的蚂蚁。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他身旁的女子鼓惑道:“重赏之下,必有勇夫!”于是他赶紧掏出一张大钞:“谁帮我锁紧,这钱就是他的</a:t>
            </a:r>
            <a:br>
              <a:rPr dirty="0"/>
            </a:br>
            <a:r>
              <a:rPr lang="zh-CN" altLang="en-US" sz="1417" kern="0" dirty="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围观的人群里有个小伙子动了一下,却被他的同伴拉住说:“别相信有钱人的话!”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这时只见一个小孩子走了过去,说:“我来吧!”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操作很简单,小孩在那人的指挥下不到一分钟就锁好了螺丝。爬出来后他就用期待的眼神看着那人,男人</a:t>
            </a:r>
            <a:br>
              <a:rPr dirty="0"/>
            </a:br>
            <a:r>
              <a:rPr lang="zh-CN" altLang="en-US" sz="1417" kern="0" dirty="0">
                <a:solidFill>
                  <a:srgbClr val="000000"/>
                </a:solidFill>
                <a:latin typeface="Times New Roman" pitchFamily="65" charset="-122"/>
                <a:ea typeface="宋体" pitchFamily="65" charset="-122"/>
              </a:rPr>
              <a:t>刚想把钞票递给小孩,却被女人呵斥:“你还真打算给他啊?给他一点零钱就好了!”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于是男人从女人手里接过零钱后递给小孩,小孩摇了摇头。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听见人群中的嘘声,男人只好拿出大钞,小孩子竟然还是摇头,男人有些生气了:“你嫌少?再嫌,钱都不给你</a:t>
            </a:r>
            <a:br>
              <a:rPr dirty="0"/>
            </a:br>
            <a:r>
              <a:rPr lang="zh-CN" altLang="en-US" sz="1417" kern="0" dirty="0">
                <a:solidFill>
                  <a:srgbClr val="000000"/>
                </a:solidFill>
                <a:latin typeface="Times New Roman" pitchFamily="65" charset="-122"/>
                <a:ea typeface="宋体" pitchFamily="65" charset="-122"/>
              </a:rPr>
              <a:t>了。”</a:t>
            </a:r>
            <a:endParaRPr lang="zh-CN" altLang="en-US" dirty="0"/>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分、语句通顺2分)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庄稼“长得肥头大耳,膘肥体壮,却再没有了从前的滋味”是因为用了五花八门的“农药和除草</a:t>
            </a:r>
            <a:br>
              <a:rPr dirty="0"/>
            </a:br>
            <a:r>
              <a:rPr lang="zh-CN" altLang="en-US" sz="1417" kern="0" dirty="0">
                <a:solidFill>
                  <a:srgbClr val="000000"/>
                </a:solidFill>
                <a:latin typeface="Times New Roman" pitchFamily="65" charset="-122"/>
                <a:ea typeface="宋体" pitchFamily="65" charset="-122"/>
              </a:rPr>
              <a:t>剂”,从表面看,科技减轻了农人们的负担、加快了庄稼的生长,但是庄稼早没了应该有的滋味,由此可以得</a:t>
            </a:r>
            <a:br>
              <a:rPr dirty="0"/>
            </a:br>
            <a:r>
              <a:rPr lang="zh-CN" altLang="en-US" sz="1417" kern="0" dirty="0">
                <a:solidFill>
                  <a:srgbClr val="000000"/>
                </a:solidFill>
                <a:latin typeface="Times New Roman" pitchFamily="65" charset="-122"/>
                <a:ea typeface="宋体" pitchFamily="65" charset="-122"/>
              </a:rPr>
              <a:t>出科技有利也有弊。生活中利弊互存的科技现象不少,随便拿出一个分析其利弊,表达自己的观点、立场,</a:t>
            </a:r>
            <a:br>
              <a:rPr dirty="0"/>
            </a:br>
            <a:r>
              <a:rPr lang="zh-CN" altLang="en-US" sz="1417" kern="0" dirty="0">
                <a:solidFill>
                  <a:srgbClr val="000000"/>
                </a:solidFill>
                <a:latin typeface="Times New Roman" pitchFamily="65" charset="-122"/>
                <a:ea typeface="宋体" pitchFamily="65" charset="-122"/>
              </a:rPr>
              <a:t>言之有理即可。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审题技巧</a:t>
            </a:r>
            <a:r>
              <a:rPr lang="zh-CN" altLang="en-US" sz="1417" kern="0" dirty="0">
                <a:solidFill>
                  <a:srgbClr val="000000"/>
                </a:solidFill>
                <a:latin typeface="Times New Roman" pitchFamily="65" charset="-122"/>
                <a:ea typeface="宋体" pitchFamily="65" charset="-122"/>
              </a:rPr>
              <a:t>　本题是开放性试题,但限定了考生答题的范围:对于科学技术发展的态度及理由。</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r>
              <a:rPr lang="zh-CN" altLang="en-US" sz="1417" kern="0" dirty="0">
                <a:solidFill>
                  <a:srgbClr val="000000"/>
                </a:solidFill>
                <a:latin typeface="Times New Roman" pitchFamily="65" charset="-122"/>
                <a:ea typeface="宋体" pitchFamily="65" charset="-122"/>
              </a:rPr>
              <a:t>(2020新疆,17—20)阅读下文,完成各题。(18分)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擦星星的人</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王伟锋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①那是一个没有月亮的晚上,晚自习放学后,我孤单一人坐在空荡荡的教室里,抬眼望去,窗外满天的星星都</a:t>
            </a:r>
            <a:br>
              <a:rPr dirty="0"/>
            </a:br>
            <a:r>
              <a:rPr lang="zh-CN" altLang="en-US" sz="1417" kern="0" dirty="0">
                <a:solidFill>
                  <a:srgbClr val="000000"/>
                </a:solidFill>
                <a:latin typeface="Times New Roman" pitchFamily="65" charset="-122"/>
                <a:ea typeface="宋体" pitchFamily="65" charset="-122"/>
              </a:rPr>
              <a:t>在冲着我眨眼睛。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②我好想出去看星星,只是潘老师交给我的任务还没有动笔呢——写一份不少于500字的书面检查。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③个头瘦小、身子单薄而面孔严肃的班主任潘老师是教数学的,偏偏我感到最难学的便是数学应用题。</a:t>
            </a:r>
            <a:br>
              <a:rPr dirty="0"/>
            </a:br>
            <a:r>
              <a:rPr lang="zh-CN" altLang="en-US" sz="1417" kern="0" dirty="0">
                <a:solidFill>
                  <a:srgbClr val="000000"/>
                </a:solidFill>
                <a:latin typeface="Times New Roman" pitchFamily="65" charset="-122"/>
                <a:ea typeface="宋体" pitchFamily="65" charset="-122"/>
              </a:rPr>
              <a:t>我越学越差,越差越怕,渐渐产生了厌学情绪。我逃课跑去山上挖蝎子,不幸被潘老师抓住,狠批一通。最</a:t>
            </a:r>
            <a:br>
              <a:rPr dirty="0"/>
            </a:br>
            <a:r>
              <a:rPr lang="zh-CN" altLang="en-US" sz="1417" kern="0" dirty="0">
                <a:solidFill>
                  <a:srgbClr val="000000"/>
                </a:solidFill>
                <a:latin typeface="Times New Roman" pitchFamily="65" charset="-122"/>
                <a:ea typeface="宋体" pitchFamily="65" charset="-122"/>
              </a:rPr>
              <a:t>后,他脸一沉,说:“检查写完送到我办公室!我一会儿通知你爸,晚上在我这里补课。”可是检查怎么都凑</a:t>
            </a:r>
            <a:br>
              <a:rPr dirty="0"/>
            </a:br>
            <a:r>
              <a:rPr lang="zh-CN" altLang="en-US" sz="1417" kern="0" dirty="0">
                <a:solidFill>
                  <a:srgbClr val="000000"/>
                </a:solidFill>
                <a:latin typeface="Times New Roman" pitchFamily="65" charset="-122"/>
                <a:ea typeface="宋体" pitchFamily="65" charset="-122"/>
              </a:rPr>
              <a:t>不够字数,我磨磨蹭蹭地来到潘老师的办公室,准备挨批。潘老师不在,我松了口气,拿出作业本开始做作</a:t>
            </a:r>
            <a:endParaRPr lang="zh-CN" altLang="en-US" dirty="0"/>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业,解那些可恨的应用题。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④一会儿,潘老师回来,看到我老老实实在解题目,就什么都没说,坐下来批改作业,批累了,他也会抬头凝神</a:t>
            </a:r>
            <a:br>
              <a:rPr dirty="0"/>
            </a:br>
            <a:r>
              <a:rPr lang="zh-CN" altLang="en-US" sz="1417" kern="0" dirty="0">
                <a:solidFill>
                  <a:srgbClr val="000000"/>
                </a:solidFill>
                <a:latin typeface="Times New Roman" pitchFamily="65" charset="-122"/>
                <a:ea typeface="宋体" pitchFamily="65" charset="-122"/>
              </a:rPr>
              <a:t>看一会窗外的星空。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⑤等他忙完,我的作业也写完了。他看过后,脸上竟然难得地浮现出笑容,说:“做得不错嘛!很聪明的孩子,</a:t>
            </a:r>
            <a:br>
              <a:rPr dirty="0"/>
            </a:br>
            <a:r>
              <a:rPr lang="zh-CN" altLang="en-US" sz="1417" kern="0" dirty="0">
                <a:solidFill>
                  <a:srgbClr val="000000"/>
                </a:solidFill>
                <a:latin typeface="Times New Roman" pitchFamily="65" charset="-122"/>
                <a:ea typeface="宋体" pitchFamily="65" charset="-122"/>
              </a:rPr>
              <a:t>不过有一道题搞错了。”然后,仔细地给我讲解,一遍不行就两遍,直讲到我听懂为止。潘老师的办公室里</a:t>
            </a:r>
            <a:br>
              <a:rPr dirty="0"/>
            </a:br>
            <a:r>
              <a:rPr lang="zh-CN" altLang="en-US" sz="1417" kern="0" dirty="0">
                <a:solidFill>
                  <a:srgbClr val="000000"/>
                </a:solidFill>
                <a:latin typeface="Times New Roman" pitchFamily="65" charset="-122"/>
                <a:ea typeface="宋体" pitchFamily="65" charset="-122"/>
              </a:rPr>
              <a:t>放着一张小床,有时候批作业、备课晚了,他就直接睡在办公室。或许是忘记了,他竟没有再提要我交检查</a:t>
            </a:r>
            <a:br>
              <a:rPr dirty="0"/>
            </a:br>
            <a:r>
              <a:rPr lang="zh-CN" altLang="en-US" sz="1417" kern="0" dirty="0">
                <a:solidFill>
                  <a:srgbClr val="000000"/>
                </a:solidFill>
                <a:latin typeface="Times New Roman" pitchFamily="65" charset="-122"/>
                <a:ea typeface="宋体" pitchFamily="65" charset="-122"/>
              </a:rPr>
              <a:t>的事情。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⑥天色更暗了,潘老师泡了一碗方便面给我,说:“饿了吧,赶紧吃!”回想起来,那碗泡面味道实在不错。那</a:t>
            </a:r>
            <a:br>
              <a:rPr dirty="0"/>
            </a:br>
            <a:r>
              <a:rPr lang="zh-CN" altLang="en-US" sz="1417" kern="0" dirty="0">
                <a:solidFill>
                  <a:srgbClr val="000000"/>
                </a:solidFill>
                <a:latin typeface="Times New Roman" pitchFamily="65" charset="-122"/>
                <a:ea typeface="宋体" pitchFamily="65" charset="-122"/>
              </a:rPr>
              <a:t>年头,泡面在乡下也不易得,我狼吞虎咽,还没品出味道就见了底儿。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⑦从那之后,不知道为什么,我不再怕潘老师,也不再逃课了。潘老师总是在放学后给我补课,看我狼吞虎咽</a:t>
            </a:r>
            <a:endParaRPr lang="zh-CN" altLang="en-US" dirty="0"/>
          </a:p>
        </p:txBody>
      </p:sp>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1994"/>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地吃泡面,我则看着他聚精会神地批改作业。渐渐地,我从那些应用题中体会到了乐趣,期末考试成绩也大</a:t>
            </a:r>
            <a:br>
              <a:rPr dirty="0"/>
            </a:br>
            <a:r>
              <a:rPr lang="zh-CN" altLang="en-US" sz="1417" kern="0" dirty="0">
                <a:solidFill>
                  <a:srgbClr val="000000"/>
                </a:solidFill>
                <a:latin typeface="Times New Roman" pitchFamily="65" charset="-122"/>
                <a:ea typeface="宋体" pitchFamily="65" charset="-122"/>
              </a:rPr>
              <a:t>有起色。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⑧潘老师他从不缺课。记得深秋时节的一天,大雨如注,上午第三节课,踏着铃声,他匆匆赶来,裤腿挽得老</a:t>
            </a:r>
            <a:br>
              <a:rPr dirty="0"/>
            </a:br>
            <a:r>
              <a:rPr lang="zh-CN" altLang="en-US" sz="1417" kern="0" dirty="0">
                <a:solidFill>
                  <a:srgbClr val="000000"/>
                </a:solidFill>
                <a:latin typeface="Times New Roman" pitchFamily="65" charset="-122"/>
                <a:ea typeface="宋体" pitchFamily="65" charset="-122"/>
              </a:rPr>
              <a:t>高,裤子上溅满了黑黝黝的泥巴,黄胶鞋里不时“吧唧吧唧”朝外冒泥浆,或许是刚从田里赶来。他在讲台</a:t>
            </a:r>
            <a:br>
              <a:rPr dirty="0"/>
            </a:br>
            <a:r>
              <a:rPr lang="zh-CN" altLang="en-US" sz="1417" kern="0" dirty="0">
                <a:solidFill>
                  <a:srgbClr val="000000"/>
                </a:solidFill>
                <a:latin typeface="Times New Roman" pitchFamily="65" charset="-122"/>
                <a:ea typeface="宋体" pitchFamily="65" charset="-122"/>
              </a:rPr>
              <a:t>上边走边讲,不时哈气搓手。我发现,</a:t>
            </a:r>
            <a:r>
              <a:rPr lang="zh-CN" altLang="en-US" sz="1417" u="sng" kern="0" dirty="0">
                <a:solidFill>
                  <a:srgbClr val="000000"/>
                </a:solidFill>
                <a:latin typeface="Times New Roman" pitchFamily="65" charset="-122"/>
                <a:ea typeface="宋体" pitchFamily="65" charset="-122"/>
              </a:rPr>
              <a:t>他的衣服甚是单薄,又湿湿地贴在身上,手指冻得甚至难以握住细小的</a:t>
            </a:r>
            <a:br>
              <a:rPr dirty="0"/>
            </a:br>
            <a:r>
              <a:rPr lang="zh-CN" altLang="en-US" sz="1417" u="sng" kern="0" dirty="0">
                <a:solidFill>
                  <a:srgbClr val="000000"/>
                </a:solidFill>
                <a:latin typeface="Times New Roman" pitchFamily="65" charset="-122"/>
                <a:ea typeface="宋体" pitchFamily="65" charset="-122"/>
              </a:rPr>
              <a:t>粉笔头</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⑨那堂课,我无心听讲,一直盼望着下课铃快些响起,这样,潘老师就能去办公室换换湿衣服和鞋子。我都能</a:t>
            </a:r>
            <a:br>
              <a:rPr dirty="0"/>
            </a:br>
            <a:r>
              <a:rPr lang="zh-CN" altLang="en-US" sz="1417" kern="0" dirty="0">
                <a:solidFill>
                  <a:srgbClr val="000000"/>
                </a:solidFill>
                <a:latin typeface="Times New Roman" pitchFamily="65" charset="-122"/>
                <a:ea typeface="宋体" pitchFamily="65" charset="-122"/>
              </a:rPr>
              <a:t>感觉到他身上的冷。要知道,潘老师已是50多岁的人了。他坚持把那节课上完了,下课铃响,布置完作业,才</a:t>
            </a:r>
            <a:br>
              <a:rPr dirty="0"/>
            </a:br>
            <a:r>
              <a:rPr lang="zh-CN" altLang="en-US" sz="1417" kern="0" dirty="0">
                <a:solidFill>
                  <a:srgbClr val="000000"/>
                </a:solidFill>
                <a:latin typeface="Times New Roman" pitchFamily="65" charset="-122"/>
                <a:ea typeface="宋体" pitchFamily="65" charset="-122"/>
              </a:rPr>
              <a:t>踩着泥泞的黄胶鞋,匆匆而去</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多年后,我大学毕业,在外辗转漂泊,也做了老师。课堂上,我始终不敢忘记潘老师对这方讲台的郑重,从</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不缺课,从不迟到,也从不放弃任何一个很淘气的孩子。在我心里,他是永远的恩师。</a:t>
            </a:r>
            <a:endParaRPr lang="zh-CN" altLang="en-US" dirty="0"/>
          </a:p>
        </p:txBody>
      </p:sp>
      <p:pic>
        <p:nvPicPr>
          <p:cNvPr id="3" name="图片 3" descr="textimage21.jpeg"/>
          <p:cNvPicPr>
            <a:picLocks noChangeAspect="1"/>
          </p:cNvPicPr>
          <p:nvPr/>
        </p:nvPicPr>
        <p:blipFill>
          <a:blip r:embed="rId4" cstate="print"/>
          <a:stretch>
            <a:fillRect/>
          </a:stretch>
        </p:blipFill>
        <p:spPr>
          <a:xfrm>
            <a:off x="720000" y="4128182"/>
            <a:ext cx="190500" cy="200025"/>
          </a:xfrm>
          <a:prstGeom prst="rect">
            <a:avLst/>
          </a:prstGeom>
        </p:spPr>
      </p:pic>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某天,有老同学打来电话告诉我,潘老师去世了,走时被病痛折磨得全身只剩下一把骨头。我走进阳台,</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默默地遥望星空。窗外的星星,时隐时现。让我想起来多年前在潘老师办公室的那一晚,想起那好吃的泡</a:t>
            </a:r>
            <a:br>
              <a:rPr dirty="0"/>
            </a:br>
            <a:r>
              <a:rPr lang="zh-CN" altLang="en-US" sz="1417" kern="0" dirty="0">
                <a:solidFill>
                  <a:srgbClr val="000000"/>
                </a:solidFill>
                <a:latin typeface="Times New Roman" pitchFamily="65" charset="-122"/>
                <a:ea typeface="宋体" pitchFamily="65" charset="-122"/>
              </a:rPr>
              <a:t>面</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那夜,我梦到了星空,上面繁星点点,也梦到了潘老师,他还是那么瘦削单薄,满身粉笔尘,他使劲擦着什</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么。</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“潘老师,您干什么呀?”我问。</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“擦星星呀!”潘老师停下来,回身说,“瞧,那颗星星,还有那颗,灰扑扑的,我得去把它们擦亮!”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(摘自《教师博览》2020年第3期,有删改)</a:t>
            </a:r>
            <a:endParaRPr lang="zh-CN" altLang="en-US" dirty="0"/>
          </a:p>
        </p:txBody>
      </p:sp>
      <p:pic>
        <p:nvPicPr>
          <p:cNvPr id="3" name="图片 3" descr="textimage22.jpeg"/>
          <p:cNvPicPr>
            <a:picLocks noChangeAspect="1"/>
          </p:cNvPicPr>
          <p:nvPr/>
        </p:nvPicPr>
        <p:blipFill>
          <a:blip r:embed="rId4"/>
          <a:stretch>
            <a:fillRect/>
          </a:stretch>
        </p:blipFill>
        <p:spPr>
          <a:xfrm>
            <a:off x="720000" y="976588"/>
            <a:ext cx="190500" cy="200024"/>
          </a:xfrm>
          <a:prstGeom prst="rect">
            <a:avLst/>
          </a:prstGeom>
        </p:spPr>
      </p:pic>
      <p:pic>
        <p:nvPicPr>
          <p:cNvPr id="4" name="图片 4" descr="textimage23.jpeg"/>
          <p:cNvPicPr>
            <a:picLocks noChangeAspect="1"/>
          </p:cNvPicPr>
          <p:nvPr/>
        </p:nvPicPr>
        <p:blipFill>
          <a:blip r:embed="rId5" cstate="print"/>
          <a:stretch>
            <a:fillRect/>
          </a:stretch>
        </p:blipFill>
        <p:spPr>
          <a:xfrm>
            <a:off x="720000" y="1977389"/>
            <a:ext cx="190500" cy="200025"/>
          </a:xfrm>
          <a:prstGeom prst="rect">
            <a:avLst/>
          </a:prstGeom>
        </p:spPr>
      </p:pic>
      <p:pic>
        <p:nvPicPr>
          <p:cNvPr id="5" name="图片 5" descr="textimage24.jpeg"/>
          <p:cNvPicPr>
            <a:picLocks noChangeAspect="1"/>
          </p:cNvPicPr>
          <p:nvPr/>
        </p:nvPicPr>
        <p:blipFill>
          <a:blip r:embed="rId6" cstate="print"/>
          <a:stretch>
            <a:fillRect/>
          </a:stretch>
        </p:blipFill>
        <p:spPr>
          <a:xfrm>
            <a:off x="720000" y="2650589"/>
            <a:ext cx="190500" cy="200025"/>
          </a:xfrm>
          <a:prstGeom prst="rect">
            <a:avLst/>
          </a:prstGeom>
        </p:spPr>
      </p:pic>
      <p:pic>
        <p:nvPicPr>
          <p:cNvPr id="6" name="图片 6" descr="textimage25.jpeg"/>
          <p:cNvPicPr>
            <a:picLocks noChangeAspect="1"/>
          </p:cNvPicPr>
          <p:nvPr/>
        </p:nvPicPr>
        <p:blipFill>
          <a:blip r:embed="rId7" cstate="print"/>
          <a:stretch>
            <a:fillRect/>
          </a:stretch>
        </p:blipFill>
        <p:spPr>
          <a:xfrm>
            <a:off x="720000" y="2996189"/>
            <a:ext cx="190500" cy="200025"/>
          </a:xfrm>
          <a:prstGeom prst="rect">
            <a:avLst/>
          </a:prstGeom>
        </p:spPr>
      </p:pic>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026965"/>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阅读全文,体会“我”对潘老师的感情变化,完成下面的填空。(6分)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我</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潘老师→我</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潘老师→我</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潘老师→我感念潘老师</a:t>
            </a:r>
            <a:endParaRPr lang="zh-CN" altLang="en-US" sz="1600"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概括文中的潘老师是一个怎样的老师。(4分)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从描写的角度赏析第⑧段画线句子。(4分)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他的衣服甚是单薄,又湿湿地贴在身上,手指冻得甚至难以握住细小的粉笔头。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结合全文,说说题目“擦星星的人”好在哪里。(4分)</a:t>
            </a:r>
            <a:endParaRPr lang="zh-CN" altLang="en-US" dirty="0"/>
          </a:p>
        </p:txBody>
      </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八、</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抵触(害怕)　接受(不再怕)　心疼(关心)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本题考查梳理情感脉络的能力。由第③段中“个头瘦小、身子单薄而面孔严肃的班主任潘老师是</a:t>
            </a:r>
            <a:br>
              <a:rPr dirty="0"/>
            </a:br>
            <a:r>
              <a:rPr lang="zh-CN" altLang="en-US" sz="1417" kern="0" dirty="0">
                <a:solidFill>
                  <a:srgbClr val="000000"/>
                </a:solidFill>
                <a:latin typeface="Times New Roman" pitchFamily="65" charset="-122"/>
                <a:ea typeface="宋体" pitchFamily="65" charset="-122"/>
              </a:rPr>
              <a:t>教数学的”“我越学越差,越差越怕”“我磨磨蹭蹭地来到潘老师的办公室,准备挨批”等语句可得出:</a:t>
            </a:r>
            <a:br>
              <a:rPr dirty="0"/>
            </a:br>
            <a:r>
              <a:rPr lang="zh-CN" altLang="en-US" sz="1417" kern="0" dirty="0">
                <a:solidFill>
                  <a:srgbClr val="000000"/>
                </a:solidFill>
                <a:latin typeface="Times New Roman" pitchFamily="65" charset="-122"/>
                <a:ea typeface="宋体" pitchFamily="65" charset="-122"/>
              </a:rPr>
              <a:t>“我”抵触潘老师。由第⑤段中“然后,仔细地给我讲解,一遍不行就两遍,直讲到我听懂为止”,第⑦段中</a:t>
            </a:r>
            <a:br>
              <a:rPr dirty="0"/>
            </a:br>
            <a:r>
              <a:rPr lang="zh-CN" altLang="en-US" sz="1417" kern="0" dirty="0">
                <a:solidFill>
                  <a:srgbClr val="000000"/>
                </a:solidFill>
                <a:latin typeface="Times New Roman" pitchFamily="65" charset="-122"/>
                <a:ea typeface="宋体" pitchFamily="65" charset="-122"/>
              </a:rPr>
              <a:t>“从那之后,不知道为什么,我不再怕潘老师</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我则看着他聚精会神地批改作业”等语句可得出:“我”</a:t>
            </a:r>
            <a:br>
              <a:rPr dirty="0"/>
            </a:br>
            <a:r>
              <a:rPr lang="zh-CN" altLang="en-US" sz="1417" kern="0" dirty="0">
                <a:solidFill>
                  <a:srgbClr val="000000"/>
                </a:solidFill>
                <a:latin typeface="Times New Roman" pitchFamily="65" charset="-122"/>
                <a:ea typeface="宋体" pitchFamily="65" charset="-122"/>
              </a:rPr>
              <a:t>接受潘老师。由第⑨段中“那堂课,我无心听讲,一直盼望着下课铃快些响起”“我都能感觉到他身上的</a:t>
            </a:r>
            <a:br>
              <a:rPr dirty="0"/>
            </a:br>
            <a:r>
              <a:rPr lang="zh-CN" altLang="en-US" sz="1417" kern="0" dirty="0">
                <a:solidFill>
                  <a:srgbClr val="000000"/>
                </a:solidFill>
                <a:latin typeface="Times New Roman" pitchFamily="65" charset="-122"/>
                <a:ea typeface="宋体" pitchFamily="65" charset="-122"/>
              </a:rPr>
              <a:t>冷”可得出:“我”心疼潘老师。第⑩段至文末的内容写的是“我”感念潘老师。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热爱教学,关爱学生;认真执著,一丝不苟;外表严厉,内心宽容;生活简朴,大方无私;耐心细致,不厌</a:t>
            </a:r>
            <a:br>
              <a:rPr dirty="0"/>
            </a:br>
            <a:r>
              <a:rPr lang="zh-CN" altLang="en-US" sz="1417" kern="0" dirty="0">
                <a:solidFill>
                  <a:srgbClr val="000000"/>
                </a:solidFill>
                <a:latin typeface="Times New Roman" pitchFamily="65" charset="-122"/>
                <a:ea typeface="宋体" pitchFamily="65" charset="-122"/>
              </a:rPr>
              <a:t>其烦;公正平等,一视同仁。(答出1点得1分,答出任意4点即可)</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本题考查分析人物形象的能力。分析人物形象,要仔细研读文本,从行为事件和人物描写等方面入</a:t>
            </a:r>
            <a:br>
              <a:rPr dirty="0"/>
            </a:br>
            <a:r>
              <a:rPr lang="zh-CN" altLang="en-US" sz="1417" kern="0" dirty="0">
                <a:solidFill>
                  <a:srgbClr val="000000"/>
                </a:solidFill>
                <a:latin typeface="Times New Roman" pitchFamily="65" charset="-122"/>
                <a:ea typeface="宋体" pitchFamily="65" charset="-122"/>
              </a:rPr>
              <a:t>手。由对潘老师“从不缺课,从不迟到”的描述和“潘老师的办公室里放着一张小床,有时候批作业、备</a:t>
            </a:r>
            <a:br>
              <a:rPr dirty="0"/>
            </a:br>
            <a:r>
              <a:rPr lang="zh-CN" altLang="en-US" sz="1417" kern="0" dirty="0">
                <a:solidFill>
                  <a:srgbClr val="000000"/>
                </a:solidFill>
                <a:latin typeface="Times New Roman" pitchFamily="65" charset="-122"/>
                <a:ea typeface="宋体" pitchFamily="65" charset="-122"/>
              </a:rPr>
              <a:t>课晚了,他就直接睡在办公室”这一细节描写,可见潘老师热爱教学,十分敬业;由补课到天黑后潘老师泡</a:t>
            </a:r>
            <a:br>
              <a:rPr dirty="0"/>
            </a:br>
            <a:r>
              <a:rPr lang="zh-CN" altLang="en-US" sz="1417" kern="0" dirty="0">
                <a:solidFill>
                  <a:srgbClr val="000000"/>
                </a:solidFill>
                <a:latin typeface="Times New Roman" pitchFamily="65" charset="-122"/>
                <a:ea typeface="宋体" pitchFamily="65" charset="-122"/>
              </a:rPr>
              <a:t>了当时在乡下也不易得的方便面给“我”这件事,可见潘老师关爱学生;由对潘老师冒着大雨赶来上课,穿</a:t>
            </a:r>
            <a:br>
              <a:rPr dirty="0"/>
            </a:br>
            <a:r>
              <a:rPr lang="zh-CN" altLang="en-US" sz="1417" kern="0" dirty="0">
                <a:solidFill>
                  <a:srgbClr val="000000"/>
                </a:solidFill>
                <a:latin typeface="Times New Roman" pitchFamily="65" charset="-122"/>
                <a:ea typeface="宋体" pitchFamily="65" charset="-122"/>
              </a:rPr>
              <a:t>着湿透的衣服和鞋子坚持上完课这件事,可见潘老师认真执著,一丝不苟;由“个头瘦小、身子单薄而面孔</a:t>
            </a:r>
            <a:br>
              <a:rPr dirty="0"/>
            </a:br>
            <a:r>
              <a:rPr lang="zh-CN" altLang="en-US" sz="1417" kern="0" dirty="0">
                <a:solidFill>
                  <a:srgbClr val="000000"/>
                </a:solidFill>
                <a:latin typeface="Times New Roman" pitchFamily="65" charset="-122"/>
                <a:ea typeface="宋体" pitchFamily="65" charset="-122"/>
              </a:rPr>
              <a:t>严肃的班主任潘老师是教数学的”的外貌描写和“我逃课跑去山上挖蝎子,不幸被潘老师抓住,狠批一</a:t>
            </a:r>
            <a:br>
              <a:rPr dirty="0"/>
            </a:br>
            <a:r>
              <a:rPr lang="zh-CN" altLang="en-US" sz="1417" kern="0" dirty="0">
                <a:solidFill>
                  <a:srgbClr val="000000"/>
                </a:solidFill>
                <a:latin typeface="Times New Roman" pitchFamily="65" charset="-122"/>
                <a:ea typeface="宋体" pitchFamily="65" charset="-122"/>
              </a:rPr>
              <a:t>通”这件事,可见潘老师外表严厉,但是当“我”完成了作业后,“他竟没有再提要我交检查的事情”,从中</a:t>
            </a:r>
            <a:br>
              <a:rPr dirty="0"/>
            </a:br>
            <a:r>
              <a:rPr lang="zh-CN" altLang="en-US" sz="1417" kern="0" dirty="0">
                <a:solidFill>
                  <a:srgbClr val="000000"/>
                </a:solidFill>
                <a:latin typeface="Times New Roman" pitchFamily="65" charset="-122"/>
                <a:ea typeface="宋体" pitchFamily="65" charset="-122"/>
              </a:rPr>
              <a:t>能看出他内心宽容;由对潘老师简朴穿着的描述和经常让“我”吃“在乡下也不易得”的泡面,可见潘老</a:t>
            </a:r>
            <a:br>
              <a:rPr dirty="0"/>
            </a:br>
            <a:r>
              <a:rPr lang="zh-CN" altLang="en-US" sz="1417" kern="0" dirty="0">
                <a:solidFill>
                  <a:srgbClr val="000000"/>
                </a:solidFill>
                <a:latin typeface="Times New Roman" pitchFamily="65" charset="-122"/>
                <a:ea typeface="宋体" pitchFamily="65" charset="-122"/>
              </a:rPr>
              <a:t>师自己生活简朴,却对学生大方无私;由对潘老师“仔细地给我讲解,一遍不行就两遍,直讲到我听懂为</a:t>
            </a:r>
            <a:br>
              <a:rPr dirty="0"/>
            </a:br>
            <a:r>
              <a:rPr lang="zh-CN" altLang="en-US" sz="1417" kern="0" dirty="0">
                <a:solidFill>
                  <a:srgbClr val="000000"/>
                </a:solidFill>
                <a:latin typeface="Times New Roman" pitchFamily="65" charset="-122"/>
                <a:ea typeface="宋体" pitchFamily="65" charset="-122"/>
              </a:rPr>
              <a:t>止”这件事,可见潘老师对学生耐心细致,不厌其烦;由对潘老师“从不放弃任何一个很淘气的孩子”的描</a:t>
            </a:r>
            <a:br>
              <a:rPr dirty="0"/>
            </a:br>
            <a:r>
              <a:rPr lang="zh-CN" altLang="en-US" sz="1417" kern="0" dirty="0">
                <a:solidFill>
                  <a:srgbClr val="000000"/>
                </a:solidFill>
                <a:latin typeface="Times New Roman" pitchFamily="65" charset="-122"/>
                <a:ea typeface="宋体" pitchFamily="65" charset="-122"/>
              </a:rPr>
              <a:t>述,可见潘老师公平公正,对学生一视同仁。</a:t>
            </a:r>
            <a:endParaRPr lang="zh-CN" altLang="en-US" dirty="0"/>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运用外貌、动作的描写(答细节描写亦可),(1分)写出了潘老师被雨淋透,手指冻僵的情形,(1分)突</a:t>
            </a:r>
            <a:br>
              <a:rPr dirty="0"/>
            </a:br>
            <a:r>
              <a:rPr lang="zh-CN" altLang="en-US" sz="1417" kern="0" dirty="0">
                <a:solidFill>
                  <a:srgbClr val="000000"/>
                </a:solidFill>
                <a:latin typeface="Times New Roman" pitchFamily="65" charset="-122"/>
                <a:ea typeface="宋体" pitchFamily="65" charset="-122"/>
              </a:rPr>
              <a:t>出表现了潘老师从不缺课,从不迟到的敬业精神,(1分)体现出“我”对潘老师的关心。(1分)(意思接近即</a:t>
            </a:r>
            <a:br>
              <a:rPr dirty="0"/>
            </a:br>
            <a:r>
              <a:rPr lang="zh-CN" altLang="en-US" sz="1417" kern="0" dirty="0">
                <a:solidFill>
                  <a:srgbClr val="000000"/>
                </a:solidFill>
                <a:latin typeface="Times New Roman" pitchFamily="65" charset="-122"/>
                <a:ea typeface="宋体" pitchFamily="65" charset="-122"/>
              </a:rPr>
              <a:t>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本题考查语句赏析能力。题目要求从“描写的角度”进行赏析。“他的衣服甚是单薄,又湿湿地</a:t>
            </a:r>
            <a:br>
              <a:rPr dirty="0"/>
            </a:br>
            <a:r>
              <a:rPr lang="zh-CN" altLang="en-US" sz="1417" kern="0" dirty="0">
                <a:solidFill>
                  <a:srgbClr val="000000"/>
                </a:solidFill>
                <a:latin typeface="Times New Roman" pitchFamily="65" charset="-122"/>
                <a:ea typeface="宋体" pitchFamily="65" charset="-122"/>
              </a:rPr>
              <a:t>贴在身上”是外貌描写,“手指冻得甚至难以握住细小的粉笔头”是动作描写,这里的外貌描写和动作描</a:t>
            </a:r>
            <a:br>
              <a:rPr dirty="0"/>
            </a:br>
            <a:r>
              <a:rPr lang="zh-CN" altLang="en-US" sz="1417" kern="0" dirty="0">
                <a:solidFill>
                  <a:srgbClr val="000000"/>
                </a:solidFill>
                <a:latin typeface="Times New Roman" pitchFamily="65" charset="-122"/>
                <a:ea typeface="宋体" pitchFamily="65" charset="-122"/>
              </a:rPr>
              <a:t>写表现的又是生活中的细节,即细节描写。整句话写的是潘老师衣着单薄,又淋了雨,手指冻僵,却仍然不顾</a:t>
            </a:r>
            <a:br>
              <a:rPr dirty="0"/>
            </a:br>
            <a:r>
              <a:rPr lang="zh-CN" altLang="en-US" sz="1417" kern="0" dirty="0">
                <a:solidFill>
                  <a:srgbClr val="000000"/>
                </a:solidFill>
                <a:latin typeface="Times New Roman" pitchFamily="65" charset="-122"/>
                <a:ea typeface="宋体" pitchFamily="65" charset="-122"/>
              </a:rPr>
              <a:t>寒冷,坚持为学生上课的情景,既表现了潘老师对学生认真负责的敬业精神,又流露出“我”心疼老师的感</a:t>
            </a:r>
            <a:br>
              <a:rPr dirty="0"/>
            </a:br>
            <a:r>
              <a:rPr lang="zh-CN" altLang="en-US" sz="1417" kern="0" dirty="0">
                <a:solidFill>
                  <a:srgbClr val="000000"/>
                </a:solidFill>
                <a:latin typeface="Times New Roman" pitchFamily="65" charset="-122"/>
                <a:ea typeface="宋体" pitchFamily="65" charset="-122"/>
              </a:rPr>
              <a:t>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　</a:t>
            </a:r>
            <a:r>
              <a:rPr lang="zh-CN" altLang="en-US" sz="1417" kern="0" dirty="0">
                <a:solidFill>
                  <a:srgbClr val="000000"/>
                </a:solidFill>
                <a:latin typeface="Times New Roman" pitchFamily="65" charset="-122"/>
                <a:ea typeface="宋体" pitchFamily="65" charset="-122"/>
              </a:rPr>
              <a:t>此题要求从描写的角度赏析语句,容易出现的疏漏是仅仅指出句子使用了什么样的描写方法,</a:t>
            </a:r>
            <a:br>
              <a:rPr dirty="0"/>
            </a:br>
            <a:r>
              <a:rPr lang="zh-CN" altLang="en-US" sz="1417" kern="0" dirty="0">
                <a:solidFill>
                  <a:srgbClr val="000000"/>
                </a:solidFill>
                <a:latin typeface="Times New Roman" pitchFamily="65" charset="-122"/>
                <a:ea typeface="宋体" pitchFamily="65" charset="-122"/>
              </a:rPr>
              <a:t>而缺乏对情感方面的分析,这样的赏析是不全面的。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巧用比喻,突出人物形象;运用象征手法,暗含了文章的主旨;是贯穿全文的线索;表达了作者对教</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2885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育者的赞美之情;新颖别致,设置悬念,激发了读者的阅读兴趣。(答出1点得1分,答出任意4点即可)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本题考查对标题的赏析能力。标题通常有概括文章主要内容、作为行文线索、点明文章主旨、设</a:t>
            </a:r>
            <a:br>
              <a:rPr dirty="0"/>
            </a:br>
            <a:r>
              <a:rPr lang="zh-CN" altLang="en-US" sz="1417" kern="0" dirty="0">
                <a:solidFill>
                  <a:srgbClr val="000000"/>
                </a:solidFill>
                <a:latin typeface="Times New Roman" pitchFamily="65" charset="-122"/>
                <a:ea typeface="宋体" pitchFamily="65" charset="-122"/>
              </a:rPr>
              <a:t>置悬念、吸引读者的阅读兴趣等作用。“擦星星的人”使用了比喻的修辞手法,交代了本文刻画的主要</a:t>
            </a:r>
            <a:br>
              <a:rPr dirty="0"/>
            </a:br>
            <a:r>
              <a:rPr lang="zh-CN" altLang="en-US" sz="1417" kern="0" dirty="0">
                <a:solidFill>
                  <a:srgbClr val="000000"/>
                </a:solidFill>
                <a:latin typeface="Times New Roman" pitchFamily="65" charset="-122"/>
                <a:ea typeface="宋体" pitchFamily="65" charset="-122"/>
              </a:rPr>
              <a:t>人物是潘老师,突出了人物形象;“擦星星”含蓄地表现了潘老师一心为学生成长而奉献的精神品质,表达</a:t>
            </a:r>
            <a:br>
              <a:rPr dirty="0"/>
            </a:br>
            <a:r>
              <a:rPr lang="zh-CN" altLang="en-US" sz="1417" kern="0" dirty="0">
                <a:solidFill>
                  <a:srgbClr val="000000"/>
                </a:solidFill>
                <a:latin typeface="Times New Roman" pitchFamily="65" charset="-122"/>
                <a:ea typeface="宋体" pitchFamily="65" charset="-122"/>
              </a:rPr>
              <a:t>了作者对教育者的赞美、崇敬之情,运用象征手法,点明了文章主旨。同时,“擦星星的人”作为文章线索</a:t>
            </a:r>
            <a:br>
              <a:rPr dirty="0"/>
            </a:br>
            <a:r>
              <a:rPr lang="zh-CN" altLang="en-US" sz="1417" kern="0" dirty="0">
                <a:solidFill>
                  <a:srgbClr val="000000"/>
                </a:solidFill>
                <a:latin typeface="Times New Roman" pitchFamily="65" charset="-122"/>
                <a:ea typeface="宋体" pitchFamily="65" charset="-122"/>
              </a:rPr>
              <a:t>贯穿全篇,文章首尾都出现了“星星”的内容,标题与文章首尾形成照应。此外,“擦星星的人”这个标题</a:t>
            </a:r>
            <a:br>
              <a:rPr dirty="0"/>
            </a:br>
            <a:r>
              <a:rPr lang="zh-CN" altLang="en-US" sz="1417" kern="0" dirty="0">
                <a:solidFill>
                  <a:srgbClr val="000000"/>
                </a:solidFill>
                <a:latin typeface="Times New Roman" pitchFamily="65" charset="-122"/>
                <a:ea typeface="宋体" pitchFamily="65" charset="-122"/>
              </a:rPr>
              <a:t>非常新颖别致,给人耳目一新的感觉,能吸引读者的阅读兴趣。根据以上分析进行概括即可。</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765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“不,我没有嫌少,我们老师说,帮助人时不要报酬的!”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男人很纳闷:“那你怎么还不走?”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小孩说:“我在等你跟我说谢谢。”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(摘自2020年《情感读本》,有改动)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概括三则故事的情节内容,填写下表。(2分,每空1分)</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3815484558"/>
              </p:ext>
            </p:extLst>
          </p:nvPr>
        </p:nvGraphicFramePr>
        <p:xfrm>
          <a:off x="720000" y="2885177"/>
          <a:ext cx="7740000" cy="1582458"/>
        </p:xfrm>
        <a:graphic>
          <a:graphicData uri="http://schemas.openxmlformats.org/drawingml/2006/table">
            <a:tbl>
              <a:tblPr/>
              <a:tblGrid>
                <a:gridCol w="1259712">
                  <a:extLst>
                    <a:ext uri="{9D8B030D-6E8A-4147-A177-3AD203B41FA5}">
                      <a16:colId xmlns:a16="http://schemas.microsoft.com/office/drawing/2014/main" val="20000"/>
                    </a:ext>
                  </a:extLst>
                </a:gridCol>
                <a:gridCol w="2610288">
                  <a:extLst>
                    <a:ext uri="{9D8B030D-6E8A-4147-A177-3AD203B41FA5}">
                      <a16:colId xmlns:a16="http://schemas.microsoft.com/office/drawing/2014/main" val="20001"/>
                    </a:ext>
                  </a:extLst>
                </a:gridCol>
                <a:gridCol w="1278144">
                  <a:extLst>
                    <a:ext uri="{9D8B030D-6E8A-4147-A177-3AD203B41FA5}">
                      <a16:colId xmlns:a16="http://schemas.microsoft.com/office/drawing/2014/main" val="20002"/>
                    </a:ext>
                  </a:extLst>
                </a:gridCol>
                <a:gridCol w="2591856">
                  <a:extLst>
                    <a:ext uri="{9D8B030D-6E8A-4147-A177-3AD203B41FA5}">
                      <a16:colId xmlns:a16="http://schemas.microsoft.com/office/drawing/2014/main" val="20003"/>
                    </a:ext>
                  </a:extLst>
                </a:gridCol>
              </a:tblGrid>
              <a:tr h="471600">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内容</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故事一</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故事二</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故事三</a:t>
                      </a:r>
                    </a:p>
                  </a:txBody>
                  <a:tcPr marL="45720" marR="45720"/>
                </a:tc>
                <a:extLst>
                  <a:ext uri="{0D108BD9-81ED-4DB2-BD59-A6C34878D82A}">
                    <a16:rowId xmlns:a16="http://schemas.microsoft.com/office/drawing/2014/main" val="10000"/>
                  </a:ext>
                </a:extLst>
              </a:tr>
              <a:tr h="639258">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主要矛盾冲突</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老大想找老二借钱却担心借不到</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车主悬赏修车却无人响应</a:t>
                      </a:r>
                    </a:p>
                  </a:txBody>
                  <a:tcPr marL="45720" marR="45720"/>
                </a:tc>
                <a:extLst>
                  <a:ext uri="{0D108BD9-81ED-4DB2-BD59-A6C34878D82A}">
                    <a16:rowId xmlns:a16="http://schemas.microsoft.com/office/drawing/2014/main" val="10001"/>
                  </a:ext>
                </a:extLst>
              </a:tr>
              <a:tr h="471600">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化解人</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列车员</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小孩</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r>
              <a:rPr lang="zh-CN" altLang="en-US" sz="1417" kern="0" dirty="0">
                <a:solidFill>
                  <a:srgbClr val="000000"/>
                </a:solidFill>
                <a:latin typeface="Times New Roman" pitchFamily="65" charset="-122"/>
                <a:ea typeface="宋体" pitchFamily="65" charset="-122"/>
              </a:rPr>
              <a:t>(2018湖北黄冈,29—32)阅读下面的小说,完成1—4题。(14分)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爷爷的黄豆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王琼华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爷爷是染布的。他爱吃黄豆出了名。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在镇子西头,爷爷十七岁那年刷刷地架起了好几口大染锅。这吃饭的手艺是“偷”来的。爷爷从小喜欢</a:t>
            </a:r>
            <a:br>
              <a:rPr dirty="0"/>
            </a:br>
            <a:r>
              <a:rPr lang="zh-CN" altLang="en-US" sz="1417" kern="0" dirty="0">
                <a:solidFill>
                  <a:srgbClr val="000000"/>
                </a:solidFill>
                <a:latin typeface="Times New Roman" pitchFamily="65" charset="-122"/>
                <a:ea typeface="宋体" pitchFamily="65" charset="-122"/>
              </a:rPr>
              <a:t>跑进大染坊找老板的儿子玩耍。有时老板的儿子跟私塾先生念书,爷爷便蹲在一旁,直愣愣地盯着热气腾</a:t>
            </a:r>
            <a:br>
              <a:rPr dirty="0"/>
            </a:br>
            <a:r>
              <a:rPr lang="zh-CN" altLang="en-US" sz="1417" kern="0" dirty="0">
                <a:solidFill>
                  <a:srgbClr val="000000"/>
                </a:solidFill>
                <a:latin typeface="Times New Roman" pitchFamily="65" charset="-122"/>
                <a:ea typeface="宋体" pitchFamily="65" charset="-122"/>
              </a:rPr>
              <a:t>腾的大染锅。爷爷蹲着看染布时,就从兜里摸出几粒炒熟的黄豆塞到嘴里嚼,这样一蹲就是一两个时辰。</a:t>
            </a:r>
            <a:br>
              <a:rPr dirty="0"/>
            </a:br>
            <a:r>
              <a:rPr lang="zh-CN" altLang="en-US" sz="1417" kern="0" dirty="0">
                <a:solidFill>
                  <a:srgbClr val="000000"/>
                </a:solidFill>
                <a:latin typeface="Times New Roman" pitchFamily="65" charset="-122"/>
                <a:ea typeface="宋体" pitchFamily="65" charset="-122"/>
              </a:rPr>
              <a:t>“呆瓜!”染布师傅往往这么笑话爷爷。当爷爷染出第一锅布时,大家才知道爷爷并不呆。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那年,家里遭了大灾,爷爷架起几口大锅开始染布。开业那天,镇子里所有人都听到爷爷一边敲锣一边喊话,</a:t>
            </a:r>
            <a:br>
              <a:rPr dirty="0"/>
            </a:br>
            <a:r>
              <a:rPr lang="zh-CN" altLang="en-US" sz="1417" kern="0" dirty="0">
                <a:solidFill>
                  <a:srgbClr val="000000"/>
                </a:solidFill>
                <a:latin typeface="Times New Roman" pitchFamily="65" charset="-122"/>
                <a:ea typeface="宋体" pitchFamily="65" charset="-122"/>
              </a:rPr>
              <a:t>开张头半个月染布不收钱,染坏了一赔二。爷爷没钱请帮工,自己把麻绳往肚子上一勒,一把黄豆往嘴巴里</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688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一塞,一边香甜地嚼着,一边搅动大染锅。当爷爷嚼完三四把黄豆时,青布便染成了。青色衬着爷爷额头的</a:t>
            </a:r>
            <a:br>
              <a:rPr dirty="0"/>
            </a:br>
            <a:r>
              <a:rPr lang="zh-CN" altLang="en-US" sz="1417" kern="0" dirty="0">
                <a:solidFill>
                  <a:srgbClr val="000000"/>
                </a:solidFill>
                <a:latin typeface="Times New Roman" pitchFamily="65" charset="-122"/>
                <a:ea typeface="宋体" pitchFamily="65" charset="-122"/>
              </a:rPr>
              <a:t>汗珠,沉稳得像傍晚袭来的夜幕。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后来,爷爷的技艺越来越精湛,生意越做越大。于是,成了镇子里最大的染坊。那名声像染布匠拿搅锅棍敲</a:t>
            </a:r>
            <a:br>
              <a:rPr dirty="0"/>
            </a:br>
            <a:r>
              <a:rPr lang="zh-CN" altLang="en-US" sz="1417" kern="0" dirty="0">
                <a:solidFill>
                  <a:srgbClr val="000000"/>
                </a:solidFill>
                <a:latin typeface="Times New Roman" pitchFamily="65" charset="-122"/>
                <a:ea typeface="宋体" pitchFamily="65" charset="-122"/>
              </a:rPr>
              <a:t>锅一样,咣咣当当响得很。在嚼着一把又一把黄豆时,爷爷兜里也开始响着咣咣当当的银元声。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有了钱,除了每天有滋有味地多嚼几把黄豆,还娶了奶奶。</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在我的记忆里,爷爷一谈到自己就笑呵呵,一谈到父亲就唉声叹气。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闲时,爷爷经常是一边慢慢地嚼着黄豆一边跟我聊天,像在咀嚼他的一生。他说,父亲是一个“倒钱筒”。</a:t>
            </a:r>
            <a:br>
              <a:rPr dirty="0"/>
            </a:br>
            <a:r>
              <a:rPr lang="zh-CN" altLang="en-US" sz="1417" kern="0" dirty="0">
                <a:solidFill>
                  <a:srgbClr val="000000"/>
                </a:solidFill>
                <a:latin typeface="Times New Roman" pitchFamily="65" charset="-122"/>
                <a:ea typeface="宋体" pitchFamily="65" charset="-122"/>
              </a:rPr>
              <a:t>父亲是爷爷的独苗,奶奶宠着他,惯着他。听爷爷说,父亲才十岁,就开始进大烟馆。没钱,就赊账。烟馆老</a:t>
            </a:r>
            <a:br>
              <a:rPr dirty="0"/>
            </a:br>
            <a:r>
              <a:rPr lang="zh-CN" altLang="en-US" sz="1417" kern="0" dirty="0">
                <a:solidFill>
                  <a:srgbClr val="000000"/>
                </a:solidFill>
                <a:latin typeface="Times New Roman" pitchFamily="65" charset="-122"/>
                <a:ea typeface="宋体" pitchFamily="65" charset="-122"/>
              </a:rPr>
              <a:t>板拿着赊账本来讨钱时,爷爷才明白是怎么一回事。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父亲就像一棵荒野的树那样疯长。</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我十岁那年,三天三夜,父亲跟人赌输了。大染坊被抵了赌债。那一天爷爷没有嚼他的黄豆,唉声叹气,一脸</a:t>
            </a:r>
            <a:br/>
            <a:r>
              <a:rPr lang="zh-CN" altLang="en-US" sz="1417" kern="0" dirty="0">
                <a:solidFill>
                  <a:srgbClr val="000000"/>
                </a:solidFill>
                <a:latin typeface="Times New Roman" pitchFamily="65" charset="-122"/>
                <a:ea typeface="宋体" pitchFamily="65" charset="-122"/>
              </a:rPr>
              <a:t>乌云。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搬出大染坊时,爷爷习惯性地掏出黄豆,迟疑了一下,爷爷这回没有把黄豆塞进嘴巴,而是把黄豆一路撒在地</a:t>
            </a:r>
            <a:br/>
            <a:r>
              <a:rPr lang="zh-CN" altLang="en-US" sz="1417" kern="0" dirty="0">
                <a:solidFill>
                  <a:srgbClr val="000000"/>
                </a:solidFill>
                <a:latin typeface="Times New Roman" pitchFamily="65" charset="-122"/>
                <a:ea typeface="宋体" pitchFamily="65" charset="-122"/>
              </a:rPr>
              <a:t>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没几年,爷爷病得不行了。父亲依然整天不着家,爷爷的安危只是他耳边刮过的一阵微风。</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临终前的那个晚上,爷爷示意我到他跟前,他手中攥着一个小布袋,打开来,是些黄豆。昏暗的灯光下,豆子</a:t>
            </a:r>
            <a:br/>
            <a:r>
              <a:rPr lang="zh-CN" altLang="en-US" sz="1417" kern="0" dirty="0">
                <a:solidFill>
                  <a:srgbClr val="000000"/>
                </a:solidFill>
                <a:latin typeface="Times New Roman" pitchFamily="65" charset="-122"/>
                <a:ea typeface="宋体" pitchFamily="65" charset="-122"/>
              </a:rPr>
              <a:t>显得金灿灿的,爷爷说,这辈子只剩下这点黄豆了。他的声音很轻,连他旁边油灯的火苗都没有动一下。他</a:t>
            </a:r>
            <a:br/>
            <a:r>
              <a:rPr lang="zh-CN" altLang="en-US" sz="1417" kern="0" dirty="0">
                <a:solidFill>
                  <a:srgbClr val="000000"/>
                </a:solidFill>
                <a:latin typeface="Times New Roman" pitchFamily="65" charset="-122"/>
                <a:ea typeface="宋体" pitchFamily="65" charset="-122"/>
              </a:rPr>
              <a:t>颤巍巍地拈出一颗豆子,习惯性地放入口中,又想嚼它。不知是黄豆太硬还是爷爷老了,牙口不行,他没嚼</a:t>
            </a:r>
            <a:br/>
            <a:r>
              <a:rPr lang="zh-CN" altLang="en-US" sz="1417" kern="0" dirty="0">
                <a:solidFill>
                  <a:srgbClr val="000000"/>
                </a:solidFill>
                <a:latin typeface="Times New Roman" pitchFamily="65" charset="-122"/>
                <a:ea typeface="宋体" pitchFamily="65" charset="-122"/>
              </a:rPr>
              <a:t>动,又把豆子放入袋中。</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他叹叹气,说这辈子就爱这黄豆,人走了带上它,也算来这世上留个念想。他慈爱地对我说,如果你长大了真</a:t>
            </a:r>
            <a:endParaRPr lang="zh-CN" altLang="en-US"/>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活不下去,可以再到爷爷这里来拿这黄豆吃。不过,你要是争气,最好就别来扰我了。他语气中满是沮丧。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我愣愣的,不太明白,点了点头。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第二天早晨,爷爷走了,手里紧紧攥着那小袋嚼不动的黄豆。邻居帮忙葬了爷爷后,父亲才回来。没人怪他,</a:t>
            </a:r>
            <a:br>
              <a:rPr dirty="0"/>
            </a:br>
            <a:r>
              <a:rPr lang="zh-CN" altLang="en-US" sz="1417" kern="0" dirty="0">
                <a:solidFill>
                  <a:srgbClr val="000000"/>
                </a:solidFill>
                <a:latin typeface="Times New Roman" pitchFamily="65" charset="-122"/>
                <a:ea typeface="宋体" pitchFamily="65" charset="-122"/>
              </a:rPr>
              <a:t>他在邻里眼中只是一个能够看得见的影子。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父亲长号着,声音凄厉,如同塌了脊梁。大家都知道他为什么哭。整整两天两夜,他雇了好几个人把小院子</a:t>
            </a:r>
            <a:br>
              <a:rPr dirty="0"/>
            </a:br>
            <a:r>
              <a:rPr lang="zh-CN" altLang="en-US" sz="1417" kern="0" dirty="0">
                <a:solidFill>
                  <a:srgbClr val="000000"/>
                </a:solidFill>
                <a:latin typeface="Times New Roman" pitchFamily="65" charset="-122"/>
                <a:ea typeface="宋体" pitchFamily="65" charset="-122"/>
              </a:rPr>
              <a:t>掏了一遍又一遍,最后连瓦背也全掀掉了,还是没有找到传说中爷爷那几坨金子。他疯了。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后来,一个金匠跟我说爷爷确实有几坨金子。不过,爷爷临终前偷偷让他把它们打成了一颗颗金珠子。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我蓦然明白,爷爷那小袋黄豆是什么了。爷爷给我留了一笔活命钱。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这笔活命钱,我一直没有拿,</a:t>
            </a:r>
            <a:r>
              <a:rPr lang="zh-CN" altLang="en-US" sz="1417" u="sng" kern="0" dirty="0">
                <a:solidFill>
                  <a:srgbClr val="000000"/>
                </a:solidFill>
                <a:latin typeface="Times New Roman" pitchFamily="65" charset="-122"/>
                <a:ea typeface="宋体" pitchFamily="65" charset="-122"/>
              </a:rPr>
              <a:t>爷爷给予我的财富远比那些金珠子还要金贵。</a:t>
            </a:r>
            <a:endParaRPr lang="zh-CN" altLang="en-US" dirty="0"/>
          </a:p>
        </p:txBody>
      </p:sp>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83865"/>
            <a:ext cx="8505000" cy="4129464"/>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现在我有了自己的企业,人们称我是什么“著名企业家”。不久前,一次慈善大会上,我说了,死后捐出全部</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财产。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为什么这么做?有记者问我,我一时语塞,眼前浮现出爷爷那小袋最后的黄豆。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(根据王琼华《最后一碗黄豆》删改)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下列对这篇小说内容和表现手法的分析,不正确的一项是(2分)(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A.小说以第一人称的方式叙事,叙写了祖孙三代人的人生故事,语言平实,感情真挚,情节发展脉络清晰。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B.小说中的“父亲”赌钱输掉染坊,“爷爷”搬家那一天“没有嚼他的黄豆”,表现了“爷爷”对生活彻</a:t>
            </a:r>
            <a:br>
              <a:rPr dirty="0"/>
            </a:br>
            <a:r>
              <a:rPr lang="zh-CN" altLang="en-US" sz="1417" kern="0" dirty="0">
                <a:solidFill>
                  <a:srgbClr val="000000"/>
                </a:solidFill>
                <a:latin typeface="Times New Roman" pitchFamily="65" charset="-122"/>
                <a:ea typeface="宋体" pitchFamily="65" charset="-122"/>
              </a:rPr>
              <a:t>底绝望的心情。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C.小说中的“我”明明知道金珠子在哪里,但他坚决不取用,这与“父亲”的所作所为形成了鲜明的对</a:t>
            </a:r>
            <a:br>
              <a:rPr dirty="0"/>
            </a:br>
            <a:r>
              <a:rPr lang="zh-CN" altLang="en-US" sz="1417" kern="0" dirty="0">
                <a:solidFill>
                  <a:srgbClr val="000000"/>
                </a:solidFill>
                <a:latin typeface="Times New Roman" pitchFamily="65" charset="-122"/>
                <a:ea typeface="宋体" pitchFamily="65" charset="-122"/>
              </a:rPr>
              <a:t>比。</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D.作者综合运用动作描写、语言描写等多种手法,尤其擅长于捕捉典型的细节,将人物个性刻画得鲜明突出。</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小说中画横线的语段在全文中起什么作用?请从结构和内容两方面加以分析。(4分)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结合全文,请简要分析“爷爷”的个性特征。(4分)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小说中说“爷爷给予我的财富远比那些金珠子还要金贵”,“爷爷给予我的财富”具体指的是什么?请</a:t>
            </a:r>
            <a:br>
              <a:rPr dirty="0"/>
            </a:br>
            <a:r>
              <a:rPr lang="zh-CN" altLang="en-US" sz="1417" kern="0" dirty="0">
                <a:solidFill>
                  <a:srgbClr val="000000"/>
                </a:solidFill>
                <a:latin typeface="Times New Roman" pitchFamily="65" charset="-122"/>
                <a:ea typeface="宋体" pitchFamily="65" charset="-122"/>
              </a:rPr>
              <a:t>写两条你读这篇小说所收获的人生感悟。(4分)</a:t>
            </a:r>
            <a:endParaRPr lang="zh-CN" altLang="en-US" dirty="0"/>
          </a:p>
        </p:txBody>
      </p:sp>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九、</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B</a:t>
            </a:r>
            <a:r>
              <a:rPr lang="zh-CN" altLang="en-US" sz="1417" kern="0" dirty="0">
                <a:solidFill>
                  <a:srgbClr val="000000"/>
                </a:solidFill>
                <a:latin typeface="Times New Roman" pitchFamily="65" charset="-122"/>
                <a:ea typeface="宋体" pitchFamily="65" charset="-122"/>
              </a:rPr>
              <a:t>　本题考查对小说的综合鉴赏能力。小说写大染坊被抵赌债那一天“爷爷没有嚼他的黄豆,唉</a:t>
            </a:r>
            <a:br>
              <a:rPr dirty="0"/>
            </a:br>
            <a:r>
              <a:rPr lang="zh-CN" altLang="en-US" sz="1417" kern="0" dirty="0">
                <a:solidFill>
                  <a:srgbClr val="000000"/>
                </a:solidFill>
                <a:latin typeface="Times New Roman" pitchFamily="65" charset="-122"/>
                <a:ea typeface="宋体" pitchFamily="65" charset="-122"/>
              </a:rPr>
              <a:t>声叹气,一脸乌云”,反映出“爷爷”对儿子败家异常气愤和痛苦的心理,“对生活彻底绝望”言过其实。</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结构上:这一段是个过渡段,起承上启下的作用。(2分)内容上:这一段是全文叙事的转折点,上文写</a:t>
            </a:r>
            <a:br>
              <a:rPr dirty="0"/>
            </a:br>
            <a:r>
              <a:rPr lang="zh-CN" altLang="en-US" sz="1417" kern="0" dirty="0">
                <a:solidFill>
                  <a:srgbClr val="000000"/>
                </a:solidFill>
                <a:latin typeface="Times New Roman" pitchFamily="65" charset="-122"/>
                <a:ea typeface="宋体" pitchFamily="65" charset="-122"/>
              </a:rPr>
              <a:t>爷爷创业的成功,下文开始写到父亲,写了父亲的败家给爷爷带来的伤痛。(2分)(结构、内容分析各2分。</a:t>
            </a:r>
            <a:br>
              <a:rPr dirty="0"/>
            </a:br>
            <a:r>
              <a:rPr lang="zh-CN" altLang="en-US" sz="1417" kern="0" dirty="0">
                <a:solidFill>
                  <a:srgbClr val="000000"/>
                </a:solidFill>
                <a:latin typeface="Times New Roman" pitchFamily="65" charset="-122"/>
                <a:ea typeface="宋体" pitchFamily="65" charset="-122"/>
              </a:rPr>
              <a:t>共4分)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本题考查对语段作用的分析能力。画线语段中“爷爷一谈到自己就笑呵呵”照应了上文爷爷创业</a:t>
            </a:r>
            <a:br>
              <a:rPr dirty="0"/>
            </a:br>
            <a:r>
              <a:rPr lang="zh-CN" altLang="en-US" sz="1417" kern="0" dirty="0">
                <a:solidFill>
                  <a:srgbClr val="000000"/>
                </a:solidFill>
                <a:latin typeface="Times New Roman" pitchFamily="65" charset="-122"/>
                <a:ea typeface="宋体" pitchFamily="65" charset="-122"/>
              </a:rPr>
              <a:t>的成功,“一谈到父亲就唉声叹气”引出了下文父亲的败家经历,所以画线语段起承上启下的过渡作用。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失分警示　语段作用一定要从结构和内容两个方面分析,否则将失分。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①聪明好学,技艺精湛。他“偷学”染布,无师自通,而且技艺越来越精湛,善于经营,生意越做越</a:t>
            </a:r>
            <a:endParaRPr lang="zh-CN" altLang="en-US" dirty="0"/>
          </a:p>
        </p:txBody>
      </p:sp>
    </p:spTree>
    <p:custDataLst>
      <p:custData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大。②吃苦耐劳,勤奋苦干。他刚开染布坊,没钱请帮工,全靠自己挥汗如雨地苦干。③生活简朴,专注执</a:t>
            </a:r>
            <a:br>
              <a:rPr dirty="0"/>
            </a:br>
            <a:r>
              <a:rPr lang="zh-CN" altLang="en-US" sz="1417" kern="0" dirty="0">
                <a:solidFill>
                  <a:srgbClr val="000000"/>
                </a:solidFill>
                <a:latin typeface="Times New Roman" pitchFamily="65" charset="-122"/>
                <a:ea typeface="宋体" pitchFamily="65" charset="-122"/>
              </a:rPr>
              <a:t>著。他有了钱仍旧过普通人的生活,只是每天有滋有味地多嚼几把黄豆;他对生意过于专注执著,忽视了对</a:t>
            </a:r>
            <a:br>
              <a:rPr dirty="0"/>
            </a:br>
            <a:r>
              <a:rPr lang="zh-CN" altLang="en-US" sz="1417" kern="0" dirty="0">
                <a:solidFill>
                  <a:srgbClr val="000000"/>
                </a:solidFill>
                <a:latin typeface="Times New Roman" pitchFamily="65" charset="-122"/>
                <a:ea typeface="宋体" pitchFamily="65" charset="-122"/>
              </a:rPr>
              <a:t>于儿子的教育。④慈爱温和,内心顽强。他经常跟孙子聊天,希望孙子“争气”,临死给孙子留“活命</a:t>
            </a:r>
            <a:br>
              <a:rPr dirty="0"/>
            </a:br>
            <a:r>
              <a:rPr lang="zh-CN" altLang="en-US" sz="1417" kern="0" dirty="0">
                <a:solidFill>
                  <a:srgbClr val="000000"/>
                </a:solidFill>
                <a:latin typeface="Times New Roman" pitchFamily="65" charset="-122"/>
                <a:ea typeface="宋体" pitchFamily="65" charset="-122"/>
              </a:rPr>
              <a:t>钱”;他对溺爱儿子的妻子、败家的儿子尽管失望,对生活并不绝望。(概括符合人物主要性格且能结合文</a:t>
            </a:r>
            <a:br>
              <a:rPr dirty="0"/>
            </a:br>
            <a:r>
              <a:rPr lang="zh-CN" altLang="en-US" sz="1417" kern="0" dirty="0">
                <a:solidFill>
                  <a:srgbClr val="000000"/>
                </a:solidFill>
                <a:latin typeface="Times New Roman" pitchFamily="65" charset="-122"/>
                <a:ea typeface="宋体" pitchFamily="65" charset="-122"/>
              </a:rPr>
              <a:t>章分析,每答对一点给1分,只有主要性格的概括没有结合文章分析只能得0.5分。共4分。大意正确即可)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本题考查对人物形象的分析能力。从全文来看,爷爷的优秀品质很多,如聪明好学,这主要体现在</a:t>
            </a:r>
            <a:br>
              <a:rPr dirty="0"/>
            </a:br>
            <a:r>
              <a:rPr lang="zh-CN" altLang="en-US" sz="1417" kern="0" dirty="0">
                <a:solidFill>
                  <a:srgbClr val="000000"/>
                </a:solidFill>
                <a:latin typeface="Times New Roman" pitchFamily="65" charset="-122"/>
                <a:ea typeface="宋体" pitchFamily="65" charset="-122"/>
              </a:rPr>
              <a:t>“偷艺”上;吃苦耐劳,体现在开染坊不请帮工,全靠自己一人经营;等等。分析时要结合文章具体内容,不</a:t>
            </a:r>
            <a:br>
              <a:rPr dirty="0"/>
            </a:br>
            <a:r>
              <a:rPr lang="zh-CN" altLang="en-US" sz="1417" kern="0" dirty="0">
                <a:solidFill>
                  <a:srgbClr val="000000"/>
                </a:solidFill>
                <a:latin typeface="Times New Roman" pitchFamily="65" charset="-122"/>
                <a:ea typeface="宋体" pitchFamily="65" charset="-122"/>
              </a:rPr>
              <a:t>能只是列举性格特点。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解题思路</a:t>
            </a:r>
            <a:r>
              <a:rPr lang="zh-CN" altLang="en-US" sz="1417" kern="0" dirty="0">
                <a:solidFill>
                  <a:srgbClr val="000000"/>
                </a:solidFill>
                <a:latin typeface="Times New Roman" pitchFamily="65" charset="-122"/>
                <a:ea typeface="宋体" pitchFamily="65" charset="-122"/>
              </a:rPr>
              <a:t>　分析人物形象四步法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(1)总体把握小说人物形象特点,确定作者的感情倾向,是褒还是贬,是颂扬还是讽刺。</a:t>
            </a:r>
            <a:endParaRPr lang="zh-CN" altLang="en-US" dirty="0"/>
          </a:p>
        </p:txBody>
      </p:sp>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93775"/>
            <a:ext cx="8505000" cy="40909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(2)画出小说中关于这个人物言行的语句,以及作者的议论或者作品中其他人物对这个人物的评价性语句。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(3)看运用了什么手法,在此基础上进行归纳概括。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(4)选择恰当的词句表述。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爷爷给予“我”的财富指的是精神财富,(1分)具体指爷爷的精神品质对“我”的影响以及爷爷</a:t>
            </a:r>
            <a:br>
              <a:rPr dirty="0"/>
            </a:br>
            <a:r>
              <a:rPr lang="zh-CN" altLang="en-US" sz="1417" kern="0" dirty="0">
                <a:solidFill>
                  <a:srgbClr val="000000"/>
                </a:solidFill>
                <a:latin typeface="Times New Roman" pitchFamily="65" charset="-122"/>
                <a:ea typeface="宋体" pitchFamily="65" charset="-122"/>
              </a:rPr>
              <a:t>的人生经验和教训给“我”的启示,尤其是对物质财富要有清醒认识。(1分)(提示:文中“精神财富”的</a:t>
            </a:r>
            <a:br>
              <a:rPr dirty="0"/>
            </a:br>
            <a:r>
              <a:rPr lang="zh-CN" altLang="en-US" sz="1417" kern="0" dirty="0">
                <a:solidFill>
                  <a:srgbClr val="000000"/>
                </a:solidFill>
                <a:latin typeface="Times New Roman" pitchFamily="65" charset="-122"/>
                <a:ea typeface="宋体" pitchFamily="65" charset="-122"/>
              </a:rPr>
              <a:t>内涵主要从与“我”聊天、咀嚼人生以及临终嘱咐中概括出来。共2分)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人生感悟:①精神财富的传承比物质财富更为重要,精神的力量才能真正改变人生;②幸福生活是靠自己的</a:t>
            </a:r>
            <a:br>
              <a:rPr dirty="0"/>
            </a:br>
            <a:r>
              <a:rPr lang="zh-CN" altLang="en-US" sz="1417" kern="0" dirty="0">
                <a:solidFill>
                  <a:srgbClr val="000000"/>
                </a:solidFill>
                <a:latin typeface="Times New Roman" pitchFamily="65" charset="-122"/>
                <a:ea typeface="宋体" pitchFamily="65" charset="-122"/>
              </a:rPr>
              <a:t>奋斗得来的;③真正的爱不是溺爱,是要帮助他树立正确的价值观,重视精神品质的养成;④单纯的物质财</a:t>
            </a:r>
            <a:br>
              <a:rPr dirty="0"/>
            </a:br>
            <a:r>
              <a:rPr lang="zh-CN" altLang="en-US" sz="1417" kern="0" dirty="0">
                <a:solidFill>
                  <a:srgbClr val="000000"/>
                </a:solidFill>
                <a:latin typeface="Times New Roman" pitchFamily="65" charset="-122"/>
                <a:ea typeface="宋体" pitchFamily="65" charset="-122"/>
              </a:rPr>
              <a:t>富并不会让人幸福,相反可能带来生活中的不幸;⑤人的健康成长需要长辈的正确教育、引导;⑥人要善于</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吸取经验教训</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成就梦想。</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答出两条</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大意正确即可。相同角度的感悟分两点表述的只能得</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其他概括</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若能切合文本内涵照样给分。共</a:t>
            </a:r>
            <a:r>
              <a:rPr lang="en-US" altLang="zh-CN" sz="1417"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分</a:t>
            </a:r>
            <a:r>
              <a:rPr lang="en-US" altLang="zh-CN" sz="1417" kern="0" dirty="0">
                <a:solidFill>
                  <a:srgbClr val="000000"/>
                </a:solidFill>
                <a:latin typeface="Times New Roman" pitchFamily="65" charset="-122"/>
                <a:ea typeface="宋体" pitchFamily="65" charset="-122"/>
              </a:rPr>
              <a:t>)</a:t>
            </a:r>
            <a:endParaRPr lang="zh-CN" altLang="en-US"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427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从全文来看,爷爷给予“我”的最重要的财富是他奋斗一生的宝贵经验,这是非常难得的精神财</a:t>
            </a:r>
            <a:br>
              <a:rPr dirty="0"/>
            </a:br>
            <a:r>
              <a:rPr lang="zh-CN" altLang="en-US" sz="1417" kern="0" dirty="0">
                <a:solidFill>
                  <a:srgbClr val="000000"/>
                </a:solidFill>
                <a:latin typeface="Times New Roman" pitchFamily="65" charset="-122"/>
                <a:ea typeface="宋体" pitchFamily="65" charset="-122"/>
              </a:rPr>
              <a:t>富。人生感悟可从下面几个角度切入:从爷爷的角度,可以悟到“幸福生活是靠自己的奋斗得来的”“真</a:t>
            </a:r>
            <a:br>
              <a:rPr dirty="0"/>
            </a:br>
            <a:r>
              <a:rPr lang="zh-CN" altLang="en-US" sz="1417" kern="0" dirty="0">
                <a:solidFill>
                  <a:srgbClr val="000000"/>
                </a:solidFill>
                <a:latin typeface="Times New Roman" pitchFamily="65" charset="-122"/>
                <a:ea typeface="宋体" pitchFamily="65" charset="-122"/>
              </a:rPr>
              <a:t>正的爱不是溺爱,是要帮助他树立正确的价值观,重视精神品质的养成”;从“我”的角度,可以悟到“精</a:t>
            </a:r>
            <a:br>
              <a:rPr dirty="0"/>
            </a:br>
            <a:r>
              <a:rPr lang="zh-CN" altLang="en-US" sz="1417" kern="0" dirty="0">
                <a:solidFill>
                  <a:srgbClr val="000000"/>
                </a:solidFill>
                <a:latin typeface="Times New Roman" pitchFamily="65" charset="-122"/>
                <a:ea typeface="宋体" pitchFamily="65" charset="-122"/>
              </a:rPr>
              <a:t>神财富的传承比物质财富更为重要,精神的力量才能真正改变人生”“人要善于吸取经验教训,成就梦</a:t>
            </a:r>
            <a:br>
              <a:rPr dirty="0"/>
            </a:br>
            <a:r>
              <a:rPr lang="zh-CN" altLang="en-US" sz="1417" kern="0" dirty="0">
                <a:solidFill>
                  <a:srgbClr val="000000"/>
                </a:solidFill>
                <a:latin typeface="Times New Roman" pitchFamily="65" charset="-122"/>
                <a:ea typeface="宋体" pitchFamily="65" charset="-122"/>
              </a:rPr>
              <a:t>想”;从父亲的角度,可以悟到“单纯的物质财富并不会让人幸福,相反可能带来生活中的不幸”“人的健</a:t>
            </a:r>
            <a:br>
              <a:rPr dirty="0"/>
            </a:br>
            <a:r>
              <a:rPr lang="zh-CN" altLang="en-US" sz="1417" kern="0" dirty="0">
                <a:solidFill>
                  <a:srgbClr val="000000"/>
                </a:solidFill>
                <a:latin typeface="Times New Roman" pitchFamily="65" charset="-122"/>
                <a:ea typeface="宋体" pitchFamily="65" charset="-122"/>
              </a:rPr>
              <a:t>康成长需要长辈的正确教育、引导”等。</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解题指导　</a:t>
            </a:r>
            <a:r>
              <a:rPr lang="zh-CN" altLang="en-US" sz="1417" kern="0" dirty="0">
                <a:solidFill>
                  <a:srgbClr val="000000"/>
                </a:solidFill>
                <a:latin typeface="Times New Roman" pitchFamily="65" charset="-122"/>
                <a:ea typeface="宋体" pitchFamily="65" charset="-122"/>
              </a:rPr>
              <a:t>感悟类试题答题步骤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(1)审清试题,明确方向。</a:t>
            </a:r>
            <a:endParaRPr lang="zh-CN" altLang="en-US" dirty="0"/>
          </a:p>
        </p:txBody>
      </p:sp>
      <p:sp>
        <p:nvSpPr>
          <p:cNvPr id="3" name="TextBox 2"/>
          <p:cNvSpPr txBox="1"/>
          <p:nvPr/>
        </p:nvSpPr>
        <p:spPr>
          <a:xfrm>
            <a:off x="720000" y="3627445"/>
            <a:ext cx="8505000" cy="10008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(2)研读原文,确定内容。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(3)结合文章,生发感受。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(4)简明概括,表述到位。</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770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请从描写角度赏析“故事一”中画横线的句子。(4分)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老大点支烟,狠狠地抽几口,烟雾缭绕,罩着老大那张愁苦的脸。</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故事三的结尾有何妙处?(4分)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标题“善的回音壁”的含义是什么?请你结合文中的三个故事,参考下面的链接材料,谈谈我们应该如何</a:t>
            </a:r>
            <a:br>
              <a:rPr dirty="0"/>
            </a:br>
            <a:r>
              <a:rPr lang="zh-CN" altLang="en-US" sz="1417" kern="0" dirty="0">
                <a:solidFill>
                  <a:srgbClr val="000000"/>
                </a:solidFill>
                <a:latin typeface="Times New Roman" pitchFamily="65" charset="-122"/>
                <a:ea typeface="宋体" pitchFamily="65" charset="-122"/>
              </a:rPr>
              <a:t>弘扬与践行“善”的美德。(8分)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    在《核心价值指标体系》中关于“品德修养”指标内涵的解读为:社会主义核心价值观需从</a:t>
            </a:r>
            <a:br>
              <a:rPr dirty="0"/>
            </a:br>
            <a:r>
              <a:rPr lang="zh-CN" altLang="en-US" sz="1417" kern="0" dirty="0">
                <a:solidFill>
                  <a:srgbClr val="000000"/>
                </a:solidFill>
                <a:latin typeface="Times New Roman" pitchFamily="65" charset="-122"/>
                <a:ea typeface="宋体" pitchFamily="65" charset="-122"/>
              </a:rPr>
              <a:t>个人、家庭、社会和国家层面培养与践行,弘扬大爱大德大情怀。遵守社会公德和职业道德,崇尚家庭美</a:t>
            </a:r>
            <a:br>
              <a:rPr dirty="0"/>
            </a:br>
            <a:r>
              <a:rPr lang="zh-CN" altLang="en-US" sz="1417" kern="0" dirty="0">
                <a:solidFill>
                  <a:srgbClr val="000000"/>
                </a:solidFill>
                <a:latin typeface="Times New Roman" pitchFamily="65" charset="-122"/>
                <a:ea typeface="宋体" pitchFamily="65" charset="-122"/>
              </a:rPr>
              <a:t>德,培育个人品德。理性面对当代社会经济、文化、科技、环境等方面的伦理问题与伦理冲突,自尊自信,</a:t>
            </a:r>
            <a:br>
              <a:rPr dirty="0"/>
            </a:br>
            <a:r>
              <a:rPr lang="zh-CN" altLang="en-US" sz="1417" kern="0" dirty="0">
                <a:solidFill>
                  <a:srgbClr val="000000"/>
                </a:solidFill>
                <a:latin typeface="Times New Roman" pitchFamily="65" charset="-122"/>
                <a:ea typeface="宋体" pitchFamily="65" charset="-122"/>
              </a:rPr>
              <a:t>意志坚强。</a:t>
            </a:r>
            <a:endParaRPr lang="zh-CN" altLang="en-US" dirty="0"/>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r>
              <a:rPr lang="zh-CN" altLang="en-US" sz="1417" kern="0" dirty="0">
                <a:solidFill>
                  <a:srgbClr val="000000"/>
                </a:solidFill>
                <a:latin typeface="Times New Roman" pitchFamily="65" charset="-122"/>
                <a:ea typeface="宋体" pitchFamily="65" charset="-122"/>
              </a:rPr>
              <a:t>(2017福建,10—14)阅读下面的文字,完成1—5题。(22分)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一棵小白杨</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朱金平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①“一棵呀小白杨,长在哨所旁。根儿深、干儿壮,守望着北疆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②一路听着这首耳熟能详的军旅歌曲,我们的越野吉普车向着西北边陲的小白杨哨所奔去。那个在歌声</a:t>
            </a:r>
            <a:br>
              <a:rPr dirty="0"/>
            </a:br>
            <a:r>
              <a:rPr lang="zh-CN" altLang="en-US" sz="1417" kern="0" dirty="0">
                <a:solidFill>
                  <a:srgbClr val="000000"/>
                </a:solidFill>
                <a:latin typeface="Times New Roman" pitchFamily="65" charset="-122"/>
                <a:ea typeface="宋体" pitchFamily="65" charset="-122"/>
              </a:rPr>
              <a:t>中被传唱了多年的北疆哨所,最标准的名称是:塔斯提边防连。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③远远望去,矗立在一座山岗上的小白杨哨所,在逶迤高耸的雪山映衬下显得那么不起眼。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④身着迷彩服的哨所四班长王克怀,见面就给我们敬了一个标准的军礼。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⑤十八岁那年,新兵训练刚结束,他就和十八位新战友乘坐一辆卡车,唱着那首脍炙人口的《小白杨》,向边</a:t>
            </a:r>
            <a:br>
              <a:rPr dirty="0"/>
            </a:br>
            <a:r>
              <a:rPr lang="zh-CN" altLang="en-US" sz="1417" kern="0" dirty="0">
                <a:solidFill>
                  <a:srgbClr val="000000"/>
                </a:solidFill>
                <a:latin typeface="Times New Roman" pitchFamily="65" charset="-122"/>
                <a:ea typeface="宋体" pitchFamily="65" charset="-122"/>
              </a:rPr>
              <a:t>防线上的小白杨哨所驶去。哨所矗立在一座陡峭的山顶上,四周的积雪还没有融化,卡车喘着气怎么也上</a:t>
            </a:r>
            <a:endParaRPr lang="zh-CN" altLang="en-US" dirty="0"/>
          </a:p>
        </p:txBody>
      </p:sp>
    </p:spTree>
    <p:custDataLst>
      <p:custData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不去。大家下车使劲去推,车子还是爬不动,无奈中他们又返回了营部。三天后,他们再次出发,谁知融化的</a:t>
            </a:r>
            <a:br>
              <a:rPr dirty="0"/>
            </a:br>
            <a:r>
              <a:rPr lang="zh-CN" altLang="en-US" sz="1417" kern="0" dirty="0">
                <a:solidFill>
                  <a:srgbClr val="000000"/>
                </a:solidFill>
                <a:latin typeface="Times New Roman" pitchFamily="65" charset="-122"/>
                <a:ea typeface="宋体" pitchFamily="65" charset="-122"/>
              </a:rPr>
              <a:t>冰雪在山下通往哨所的小路上划出一道七八米宽的口子,冰块和着泥水汹涌奔流,载着他们的卡车又打道</a:t>
            </a:r>
            <a:br>
              <a:rPr dirty="0"/>
            </a:br>
            <a:r>
              <a:rPr lang="zh-CN" altLang="en-US" sz="1417" kern="0" dirty="0">
                <a:solidFill>
                  <a:srgbClr val="000000"/>
                </a:solidFill>
                <a:latin typeface="Times New Roman" pitchFamily="65" charset="-122"/>
                <a:ea typeface="宋体" pitchFamily="65" charset="-122"/>
              </a:rPr>
              <a:t>回府了。</a:t>
            </a:r>
            <a:r>
              <a:rPr lang="zh-CN" altLang="en-US" sz="1417" u="sng" kern="0" dirty="0">
                <a:solidFill>
                  <a:srgbClr val="000000"/>
                </a:solidFill>
                <a:latin typeface="Times New Roman" pitchFamily="65" charset="-122"/>
                <a:ea typeface="宋体" pitchFamily="65" charset="-122"/>
              </a:rPr>
              <a:t>一周之后,他们才终于越过一路坎坷,登上了哨所。</a:t>
            </a:r>
            <a:r>
              <a:rPr lang="zh-CN" altLang="en-US" sz="1417" kern="0" dirty="0">
                <a:solidFill>
                  <a:srgbClr val="000000"/>
                </a:solidFill>
                <a:latin typeface="Times New Roman" pitchFamily="65" charset="-122"/>
                <a:ea typeface="宋体" pitchFamily="65" charset="-122"/>
              </a:rPr>
              <a:t>此时,连队在冬天里已被冻裂的水管还没来得</a:t>
            </a:r>
            <a:br>
              <a:rPr dirty="0"/>
            </a:br>
            <a:r>
              <a:rPr lang="zh-CN" altLang="en-US" sz="1417" kern="0" dirty="0">
                <a:solidFill>
                  <a:srgbClr val="000000"/>
                </a:solidFill>
                <a:latin typeface="Times New Roman" pitchFamily="65" charset="-122"/>
                <a:ea typeface="宋体" pitchFamily="65" charset="-122"/>
              </a:rPr>
              <a:t>及维修,他们上来做的第一件事就是到十里外的河里挑水回来用。洗脸、洗衣服,都是冰凉的雪水,小伙子</a:t>
            </a:r>
            <a:br>
              <a:rPr dirty="0"/>
            </a:br>
            <a:r>
              <a:rPr lang="zh-CN" altLang="en-US" sz="1417" kern="0" dirty="0">
                <a:solidFill>
                  <a:srgbClr val="000000"/>
                </a:solidFill>
                <a:latin typeface="Times New Roman" pitchFamily="65" charset="-122"/>
                <a:ea typeface="宋体" pitchFamily="65" charset="-122"/>
              </a:rPr>
              <a:t>们的手很快就被冻肿了。大雪封山,连队官兵吃不上新鲜蔬菜。面对这样艰苦的环境,王克怀起初一颗火</a:t>
            </a:r>
            <a:br>
              <a:rPr dirty="0"/>
            </a:br>
            <a:r>
              <a:rPr lang="zh-CN" altLang="en-US" sz="1417" kern="0" dirty="0">
                <a:solidFill>
                  <a:srgbClr val="000000"/>
                </a:solidFill>
                <a:latin typeface="Times New Roman" pitchFamily="65" charset="-122"/>
                <a:ea typeface="宋体" pitchFamily="65" charset="-122"/>
              </a:rPr>
              <a:t>热的心似乎被冰水浇凉了。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⑥连队组织新兵来到那棵小白杨下进行革命传统教育,要求大家向哨所的前辈学习,以苦为荣、乐守边</a:t>
            </a:r>
            <a:br>
              <a:rPr dirty="0"/>
            </a:br>
            <a:r>
              <a:rPr lang="zh-CN" altLang="en-US" sz="1417" kern="0" dirty="0">
                <a:solidFill>
                  <a:srgbClr val="000000"/>
                </a:solidFill>
                <a:latin typeface="Times New Roman" pitchFamily="65" charset="-122"/>
                <a:ea typeface="宋体" pitchFamily="65" charset="-122"/>
              </a:rPr>
              <a:t>疆。王克怀看到那棵名闻天下、参天而立的小白杨,浑身充满了力量。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⑦打枪,是每个军人的基本功。但边防连主要的职责是站岗、巡逻、执勤,对打枪的要求并没有步兵连那</a:t>
            </a:r>
            <a:br>
              <a:rPr dirty="0"/>
            </a:br>
            <a:r>
              <a:rPr lang="zh-CN" altLang="en-US" sz="1417" kern="0" dirty="0">
                <a:solidFill>
                  <a:srgbClr val="000000"/>
                </a:solidFill>
                <a:latin typeface="Times New Roman" pitchFamily="65" charset="-122"/>
                <a:ea typeface="宋体" pitchFamily="65" charset="-122"/>
              </a:rPr>
              <a:t>么高。可王克怀不这么想:既然来当兵,就要当一个精武的兵。2014年5月,边防团组织各连进行步枪射击</a:t>
            </a:r>
            <a:br>
              <a:rPr dirty="0"/>
            </a:br>
            <a:r>
              <a:rPr lang="zh-CN" altLang="en-US" sz="1417" kern="0" dirty="0">
                <a:solidFill>
                  <a:srgbClr val="000000"/>
                </a:solidFill>
                <a:latin typeface="Times New Roman" pitchFamily="65" charset="-122"/>
                <a:ea typeface="宋体" pitchFamily="65" charset="-122"/>
              </a:rPr>
              <a:t>考核,王克怀与战友一起进行一百米射击考核。随着一阵枪响,报靶员抑制不住内心的激动,举靶高喊:</a:t>
            </a:r>
            <a:endParaRPr lang="zh-CN" altLang="en-US" dirty="0"/>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“王克怀,五十环!”小白杨哨所自1962年组建以来,在正式考核时还没有人打出过五十环。</a:t>
            </a:r>
            <a:r>
              <a:rPr lang="zh-CN" altLang="en-US" sz="1417" u="sng" kern="0" dirty="0">
                <a:solidFill>
                  <a:srgbClr val="000000"/>
                </a:solidFill>
                <a:latin typeface="Times New Roman" pitchFamily="65" charset="-122"/>
                <a:ea typeface="宋体" pitchFamily="65" charset="-122"/>
              </a:rPr>
              <a:t>考核组长、团</a:t>
            </a:r>
            <a:br/>
            <a:r>
              <a:rPr lang="zh-CN" altLang="en-US" sz="1417" u="sng" kern="0" dirty="0">
                <a:solidFill>
                  <a:srgbClr val="000000"/>
                </a:solidFill>
                <a:latin typeface="Times New Roman" pitchFamily="65" charset="-122"/>
                <a:ea typeface="宋体" pitchFamily="65" charset="-122"/>
              </a:rPr>
              <a:t>政委带人现场反复验靶,确认王克怀这一成绩。</a:t>
            </a:r>
            <a:r>
              <a:rPr lang="zh-CN" altLang="en-US" sz="1417" kern="0" dirty="0">
                <a:solidFill>
                  <a:srgbClr val="000000"/>
                </a:solidFill>
                <a:latin typeface="Times New Roman" pitchFamily="65" charset="-122"/>
                <a:ea typeface="宋体" pitchFamily="65" charset="-122"/>
              </a:rPr>
              <a:t>领导当即给王克怀戴上了大红花,一片喜悦的红云飞过小</a:t>
            </a:r>
            <a:br/>
            <a:r>
              <a:rPr lang="zh-CN" altLang="en-US" sz="1417" kern="0" dirty="0">
                <a:solidFill>
                  <a:srgbClr val="000000"/>
                </a:solidFill>
                <a:latin typeface="Times New Roman" pitchFamily="65" charset="-122"/>
                <a:ea typeface="宋体" pitchFamily="65" charset="-122"/>
              </a:rPr>
              <a:t>伙子的脸颊。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⑧作为一个优秀班长,王克怀认识到“一花独放不是春”。他把自己的射击经验耐心地教给班里的全体</a:t>
            </a:r>
            <a:br/>
            <a:r>
              <a:rPr lang="zh-CN" altLang="en-US" sz="1417" kern="0" dirty="0">
                <a:solidFill>
                  <a:srgbClr val="000000"/>
                </a:solidFill>
                <a:latin typeface="Times New Roman" pitchFamily="65" charset="-122"/>
                <a:ea typeface="宋体" pitchFamily="65" charset="-122"/>
              </a:rPr>
              <a:t>战士。他带领的四班在上级组织的一次次射击比赛中名列前茅。</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⑨几年后,王克怀当爸爸了。为了能靠爱人更近一点,他的妻子放弃了收入不菲的工作,带着孩子搬到离哨</a:t>
            </a:r>
            <a:br/>
            <a:r>
              <a:rPr lang="zh-CN" altLang="en-US" sz="1417" kern="0" dirty="0">
                <a:solidFill>
                  <a:srgbClr val="000000"/>
                </a:solidFill>
                <a:latin typeface="Times New Roman" pitchFamily="65" charset="-122"/>
                <a:ea typeface="宋体" pitchFamily="65" charset="-122"/>
              </a:rPr>
              <a:t>所六十多公里远的县城,与人合租了一套民房住下,这样,母子俩几个月就能和王克怀见上一次面。</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⑩三岁多的儿子,也在不知不觉中,受到父亲和军营的熏陶,对哨所有种天然的亲密感。一天早上,刚来哨所</a:t>
            </a:r>
            <a:br/>
            <a:r>
              <a:rPr lang="zh-CN" altLang="en-US" sz="1417" kern="0" dirty="0">
                <a:solidFill>
                  <a:srgbClr val="000000"/>
                </a:solidFill>
                <a:latin typeface="Times New Roman" pitchFamily="65" charset="-122"/>
                <a:ea typeface="宋体" pitchFamily="65" charset="-122"/>
              </a:rPr>
              <a:t>的儿子,听到起床的哨音,像爸爸一样,咚的一下跳下床,光着一双小脚就冲出门,要跟着爸爸出操,妈妈再拉</a:t>
            </a:r>
            <a:br/>
            <a:r>
              <a:rPr lang="zh-CN" altLang="en-US" sz="1417" kern="0" dirty="0">
                <a:solidFill>
                  <a:srgbClr val="000000"/>
                </a:solidFill>
                <a:latin typeface="Times New Roman" pitchFamily="65" charset="-122"/>
                <a:ea typeface="宋体" pitchFamily="65" charset="-122"/>
              </a:rPr>
              <a:t>也不行。于是,在连队出操的队伍后面,跟着一根“小尾巴”,嘴里还喊着“一二一”的口令。</a:t>
            </a:r>
            <a:endParaRPr lang="zh-CN" altLang="en-US"/>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王克怀的父亲是一个从不流泪的铁汉子,当看到儿子在那样艰苦的环境里驻守边防的一个个镜头,不禁</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老泪纵横:“没想到这娃子,在部队里变得那么能干、那么有出息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还是部队锻炼人、出息人啊!”</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离开哨所前,我们去参观那棵小白杨。</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1982年,连里一个战士探亲带回十棵小白杨,栽种在哨所旁,最终成活了这一棵。如今,这棵小白杨已经</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长成大白杨。其洁白的身躯挺立在天地间,一根根枝杈向上蓬勃地伸展着,显得那么伟岸、质朴、纯洁。</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这棵高大的白杨树旁,还生长着一棵个头稍矮的白杨。指导员说这是那棵白杨树根上冒出来的子母</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树。</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看着眼前普通而实在是不平凡的小白杨,《小白杨》优美的歌声仿佛在耳边再次响起,“一棵呀小白杨,</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长在哨所旁。根儿深、干儿壮,守望着北疆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(摘编自2017年5月10日《人民日报》)</a:t>
            </a:r>
            <a:endParaRPr lang="zh-CN" altLang="en-US"/>
          </a:p>
        </p:txBody>
      </p:sp>
      <p:pic>
        <p:nvPicPr>
          <p:cNvPr id="3" name="图片 3" descr="textimage26.jpeg"/>
          <p:cNvPicPr>
            <a:picLocks noChangeAspect="1"/>
          </p:cNvPicPr>
          <p:nvPr/>
        </p:nvPicPr>
        <p:blipFill>
          <a:blip r:embed="rId4"/>
          <a:stretch>
            <a:fillRect/>
          </a:stretch>
        </p:blipFill>
        <p:spPr>
          <a:xfrm>
            <a:off x="720000" y="905150"/>
            <a:ext cx="190500" cy="200024"/>
          </a:xfrm>
          <a:prstGeom prst="rect">
            <a:avLst/>
          </a:prstGeom>
        </p:spPr>
      </p:pic>
      <p:pic>
        <p:nvPicPr>
          <p:cNvPr id="4" name="图片 4" descr="textimage27.jpeg"/>
          <p:cNvPicPr>
            <a:picLocks noChangeAspect="1"/>
          </p:cNvPicPr>
          <p:nvPr/>
        </p:nvPicPr>
        <p:blipFill>
          <a:blip r:embed="rId5" cstate="print"/>
          <a:stretch>
            <a:fillRect/>
          </a:stretch>
        </p:blipFill>
        <p:spPr>
          <a:xfrm>
            <a:off x="720000" y="1578351"/>
            <a:ext cx="190500" cy="200025"/>
          </a:xfrm>
          <a:prstGeom prst="rect">
            <a:avLst/>
          </a:prstGeom>
        </p:spPr>
      </p:pic>
      <p:pic>
        <p:nvPicPr>
          <p:cNvPr id="5" name="图片 5" descr="textimage28.jpeg"/>
          <p:cNvPicPr>
            <a:picLocks noChangeAspect="1"/>
          </p:cNvPicPr>
          <p:nvPr/>
        </p:nvPicPr>
        <p:blipFill>
          <a:blip r:embed="rId6" cstate="print"/>
          <a:stretch>
            <a:fillRect/>
          </a:stretch>
        </p:blipFill>
        <p:spPr>
          <a:xfrm>
            <a:off x="720000" y="1923951"/>
            <a:ext cx="190500" cy="200025"/>
          </a:xfrm>
          <a:prstGeom prst="rect">
            <a:avLst/>
          </a:prstGeom>
        </p:spPr>
      </p:pic>
      <p:pic>
        <p:nvPicPr>
          <p:cNvPr id="6" name="图片 6" descr="textimage29.jpeg"/>
          <p:cNvPicPr>
            <a:picLocks noChangeAspect="1"/>
          </p:cNvPicPr>
          <p:nvPr/>
        </p:nvPicPr>
        <p:blipFill>
          <a:blip r:embed="rId7" cstate="print"/>
          <a:stretch>
            <a:fillRect/>
          </a:stretch>
        </p:blipFill>
        <p:spPr>
          <a:xfrm>
            <a:off x="720000" y="2597151"/>
            <a:ext cx="190500" cy="200025"/>
          </a:xfrm>
          <a:prstGeom prst="rect">
            <a:avLst/>
          </a:prstGeom>
        </p:spPr>
      </p:pic>
      <p:pic>
        <p:nvPicPr>
          <p:cNvPr id="7" name="图片 7" descr="textimage30.jpeg"/>
          <p:cNvPicPr>
            <a:picLocks noChangeAspect="1"/>
          </p:cNvPicPr>
          <p:nvPr/>
        </p:nvPicPr>
        <p:blipFill>
          <a:blip r:embed="rId8" cstate="print"/>
          <a:stretch>
            <a:fillRect/>
          </a:stretch>
        </p:blipFill>
        <p:spPr>
          <a:xfrm>
            <a:off x="720000" y="3270351"/>
            <a:ext cx="190500" cy="200025"/>
          </a:xfrm>
          <a:prstGeom prst="rect">
            <a:avLst/>
          </a:prstGeom>
        </p:spPr>
      </p:pic>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33531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下列对文章的理解和概括,</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A.王克怀是中国千千万万不畏艰难、忠于祖国的边防军人群体形象的典型代表。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B.王克怀认识到“一花独放不是春”,带领的四班在射击比赛中一次次名列前茅。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C.文章材料安排详略得当,如,妻子的事迹详写,战士探亲带回小白杨的事略写。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D.受到小白杨精神的触动,“我们”被深深地感染,离别前专门去参观那棵小白杨。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王克怀从一名新兵成长为一名优秀班长,其间经历了怎样的心理变化?请简要概括。(3分)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阅读文中画线的句子,按要求回答问题。(6分)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(1)“一周之后,他们</a:t>
            </a:r>
            <a:r>
              <a:rPr lang="zh-CN" altLang="en-US" sz="1417" u="sng" kern="0" dirty="0">
                <a:solidFill>
                  <a:srgbClr val="000000"/>
                </a:solidFill>
                <a:latin typeface="Times New Roman" pitchFamily="65" charset="-122"/>
                <a:ea typeface="宋体" pitchFamily="65" charset="-122"/>
              </a:rPr>
              <a:t>才终于</a:t>
            </a:r>
            <a:r>
              <a:rPr lang="zh-CN" altLang="en-US" sz="1417" kern="0" dirty="0">
                <a:solidFill>
                  <a:srgbClr val="000000"/>
                </a:solidFill>
                <a:latin typeface="Times New Roman" pitchFamily="65" charset="-122"/>
                <a:ea typeface="宋体" pitchFamily="65" charset="-122"/>
              </a:rPr>
              <a:t>越过一路坎坷,登上了哨所”句子中,加点词有什么作用?请简要说明。(3分)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(2)“考核组长、团政委带人现场</a:t>
            </a:r>
            <a:r>
              <a:rPr lang="zh-CN" altLang="en-US" sz="1417" u="sng" kern="0" dirty="0">
                <a:solidFill>
                  <a:srgbClr val="000000"/>
                </a:solidFill>
                <a:latin typeface="Times New Roman" pitchFamily="65" charset="-122"/>
                <a:ea typeface="宋体" pitchFamily="65" charset="-122"/>
              </a:rPr>
              <a:t>反复</a:t>
            </a:r>
            <a:r>
              <a:rPr lang="zh-CN" altLang="en-US" sz="1417" kern="0" dirty="0">
                <a:solidFill>
                  <a:srgbClr val="000000"/>
                </a:solidFill>
                <a:latin typeface="Times New Roman" pitchFamily="65" charset="-122"/>
                <a:ea typeface="宋体" pitchFamily="65" charset="-122"/>
              </a:rPr>
              <a:t>验靶,确认王克怀这一成绩”句子中,加点词的含义是什么?请简要</a:t>
            </a:r>
            <a:br>
              <a:rPr dirty="0"/>
            </a:br>
            <a:r>
              <a:rPr lang="zh-CN" altLang="en-US" sz="1417" kern="0" dirty="0">
                <a:solidFill>
                  <a:srgbClr val="000000"/>
                </a:solidFill>
                <a:latin typeface="Times New Roman" pitchFamily="65" charset="-122"/>
                <a:ea typeface="宋体" pitchFamily="65" charset="-122"/>
              </a:rPr>
              <a:t>概括。(3分)</a:t>
            </a:r>
            <a:endParaRPr lang="zh-CN" altLang="en-US" dirty="0"/>
          </a:p>
        </p:txBody>
      </p:sp>
      <p:sp>
        <p:nvSpPr>
          <p:cNvPr id="3" name="TextBox 2"/>
          <p:cNvSpPr txBox="1"/>
          <p:nvPr/>
        </p:nvSpPr>
        <p:spPr>
          <a:xfrm>
            <a:off x="720000" y="4107465"/>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文章写王克怀儿子的举动,有什么作用?请简要分析。(4分)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文章以“一棵小白杨”为标题,有什么寓意?请结合全文简要概述。(6分)</a:t>
            </a:r>
            <a:endParaRPr lang="zh-CN" altLang="en-US" dirty="0"/>
          </a:p>
        </p:txBody>
      </p:sp>
    </p:spTree>
    <p:custDataLst>
      <p:custData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作答此题,首先要通读文章,了解全文的内容、人物、主旨和写法等。C.“妻子的事迹”是在</a:t>
            </a:r>
            <a:br>
              <a:rPr dirty="0"/>
            </a:br>
            <a:r>
              <a:rPr lang="zh-CN" altLang="en-US" sz="1417" kern="0" dirty="0">
                <a:solidFill>
                  <a:srgbClr val="000000"/>
                </a:solidFill>
                <a:latin typeface="Times New Roman" pitchFamily="65" charset="-122"/>
                <a:ea typeface="宋体" pitchFamily="65" charset="-122"/>
              </a:rPr>
              <a:t>第⑨段,是略写。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刚到哨所,面对艰苦环境,火热的心变凉了;在小白杨树下接受革命传统教育后,感到充满力量;射</a:t>
            </a:r>
            <a:br>
              <a:rPr dirty="0"/>
            </a:br>
            <a:r>
              <a:rPr lang="zh-CN" altLang="en-US" sz="1417" kern="0" dirty="0">
                <a:solidFill>
                  <a:srgbClr val="000000"/>
                </a:solidFill>
                <a:latin typeface="Times New Roman" pitchFamily="65" charset="-122"/>
                <a:ea typeface="宋体" pitchFamily="65" charset="-122"/>
              </a:rPr>
              <a:t>击考核获得优异成绩,心怀喜悦。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本题考查理清文章思路的能力。文章第⑤段交代王克怀“十八岁那年”新兵训练结束,前往哨</a:t>
            </a:r>
            <a:br>
              <a:rPr dirty="0"/>
            </a:br>
            <a:r>
              <a:rPr lang="zh-CN" altLang="en-US" sz="1417" kern="0" dirty="0">
                <a:solidFill>
                  <a:srgbClr val="000000"/>
                </a:solidFill>
                <a:latin typeface="Times New Roman" pitchFamily="65" charset="-122"/>
                <a:ea typeface="宋体" pitchFamily="65" charset="-122"/>
              </a:rPr>
              <a:t>所。一路坎坷,到达哨所后,那里艰苦的环境让王克怀“一颗火热的心似乎被冰水浇凉了”。第⑥段写新</a:t>
            </a:r>
            <a:br>
              <a:rPr dirty="0"/>
            </a:br>
            <a:r>
              <a:rPr lang="zh-CN" altLang="en-US" sz="1417" kern="0" dirty="0">
                <a:solidFill>
                  <a:srgbClr val="000000"/>
                </a:solidFill>
                <a:latin typeface="Times New Roman" pitchFamily="65" charset="-122"/>
                <a:ea typeface="宋体" pitchFamily="65" charset="-122"/>
              </a:rPr>
              <a:t>兵在那棵小白杨下接受革命传统教育,王克怀“浑身充满了力量”。第⑦段写考核时王克怀打出五十环</a:t>
            </a:r>
            <a:br>
              <a:rPr dirty="0"/>
            </a:br>
            <a:r>
              <a:rPr lang="zh-CN" altLang="en-US" sz="1417" kern="0" dirty="0">
                <a:solidFill>
                  <a:srgbClr val="000000"/>
                </a:solidFill>
                <a:latin typeface="Times New Roman" pitchFamily="65" charset="-122"/>
                <a:ea typeface="宋体" pitchFamily="65" charset="-122"/>
              </a:rPr>
              <a:t>的成绩,领导给他戴上大红花,他心怀喜悦。解答此题要梳理第⑤段到第⑦段王克怀的心理变化。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(1)“才”和“终于”两个词(副词)连用,强化了他们路程的不易,突出了驻守塔斯提哨所边防军</a:t>
            </a:r>
            <a:endParaRPr lang="zh-CN" altLang="en-US" dirty="0"/>
          </a:p>
        </p:txBody>
      </p:sp>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4102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人的感人形象。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(2)“反复”是一遍又一遍的意思。这一射击成绩是哨所从未有过的,难以相信,因此多次验证,加以确认。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(意思答对即可)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本题考查理解词语含义的能力。作答此题,一定要依据具体的语境赏析词语。(1)“才”“终于”</a:t>
            </a:r>
            <a:br>
              <a:rPr dirty="0"/>
            </a:br>
            <a:r>
              <a:rPr lang="zh-CN" altLang="en-US" sz="1417" kern="0" dirty="0">
                <a:solidFill>
                  <a:srgbClr val="000000"/>
                </a:solidFill>
                <a:latin typeface="Times New Roman" pitchFamily="65" charset="-122"/>
                <a:ea typeface="宋体" pitchFamily="65" charset="-122"/>
              </a:rPr>
              <a:t>连用,与前句中的“一周”呼应,写出时间之久和过程的不易。同时,结合第⑤段中描写前往哨所路上的艰</a:t>
            </a:r>
            <a:br>
              <a:rPr dirty="0"/>
            </a:br>
            <a:r>
              <a:rPr lang="zh-CN" altLang="en-US" sz="1417" kern="0" dirty="0">
                <a:solidFill>
                  <a:srgbClr val="000000"/>
                </a:solidFill>
                <a:latin typeface="Times New Roman" pitchFamily="65" charset="-122"/>
                <a:ea typeface="宋体" pitchFamily="65" charset="-122"/>
              </a:rPr>
              <a:t>辛的语句分析,加点词表现了哨所边防军人坚韧顽强的性格特点。(2)“反复”一词写出验靶的次数多,验</a:t>
            </a:r>
            <a:br>
              <a:rPr dirty="0"/>
            </a:br>
            <a:r>
              <a:rPr lang="zh-CN" altLang="en-US" sz="1417" kern="0" dirty="0">
                <a:solidFill>
                  <a:srgbClr val="000000"/>
                </a:solidFill>
                <a:latin typeface="Times New Roman" pitchFamily="65" charset="-122"/>
                <a:ea typeface="宋体" pitchFamily="65" charset="-122"/>
              </a:rPr>
              <a:t>靶的目的是确认王克怀的成绩,结合“在正式考核时还没有人打出过五十环”一句,便可知“反复”说明</a:t>
            </a:r>
            <a:br>
              <a:rPr dirty="0"/>
            </a:br>
            <a:r>
              <a:rPr lang="zh-CN" altLang="en-US" sz="1417" kern="0" dirty="0">
                <a:solidFill>
                  <a:srgbClr val="000000"/>
                </a:solidFill>
                <a:latin typeface="Times New Roman" pitchFamily="65" charset="-122"/>
                <a:ea typeface="宋体" pitchFamily="65" charset="-122"/>
              </a:rPr>
              <a:t>王克怀的成绩前所未有,让人难以相信。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儿子的举动是受到父亲和军营的熏陶,侧面表现部队能锻炼人,出息人。(意思答对即可)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本题考查分析文章内容表达效果的能力。文章第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段写了王克怀儿子“听到起床的哨音,像爸爸</a:t>
            </a:r>
            <a:endParaRPr lang="zh-CN" altLang="en-US" dirty="0"/>
          </a:p>
        </p:txBody>
      </p:sp>
      <p:pic>
        <p:nvPicPr>
          <p:cNvPr id="3" name="图片 3" descr="textimage31.jpeg"/>
          <p:cNvPicPr>
            <a:picLocks noChangeAspect="1"/>
          </p:cNvPicPr>
          <p:nvPr/>
        </p:nvPicPr>
        <p:blipFill>
          <a:blip r:embed="rId4" cstate="print"/>
          <a:stretch>
            <a:fillRect/>
          </a:stretch>
        </p:blipFill>
        <p:spPr>
          <a:xfrm>
            <a:off x="5040002" y="4031611"/>
            <a:ext cx="190499" cy="200024"/>
          </a:xfrm>
          <a:prstGeom prst="rect">
            <a:avLst/>
          </a:prstGeom>
        </p:spPr>
      </p:pic>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5158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一样,咚的一下跳下床”,跟着爸爸出操并喊着“一二一”的口令。这些描写都是为了呼应本段的第一句</a:t>
            </a:r>
            <a:br>
              <a:rPr dirty="0"/>
            </a:br>
            <a:r>
              <a:rPr lang="zh-CN" altLang="en-US" sz="1417" kern="0" dirty="0">
                <a:solidFill>
                  <a:srgbClr val="000000"/>
                </a:solidFill>
                <a:latin typeface="Times New Roman" pitchFamily="65" charset="-122"/>
                <a:ea typeface="宋体" pitchFamily="65" charset="-122"/>
              </a:rPr>
              <a:t>话“三岁多的儿子,也在不知不觉中,受到父亲和军营的熏陶,对哨所有种天然的亲密感”。另外,可以看出</a:t>
            </a:r>
            <a:br>
              <a:rPr dirty="0"/>
            </a:br>
            <a:r>
              <a:rPr lang="zh-CN" altLang="en-US" sz="1417" kern="0" dirty="0">
                <a:solidFill>
                  <a:srgbClr val="000000"/>
                </a:solidFill>
                <a:latin typeface="Times New Roman" pitchFamily="65" charset="-122"/>
                <a:ea typeface="宋体" pitchFamily="65" charset="-122"/>
              </a:rPr>
              <a:t>来王克怀儿子的行为是王克怀父亲的话“部队锻炼人、出息人”的印证。</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t>
            </a:r>
            <a:r>
              <a:rPr lang="zh-CN" altLang="en-US" sz="1417" kern="0" dirty="0">
                <a:solidFill>
                  <a:srgbClr val="000000"/>
                </a:solidFill>
                <a:latin typeface="Times New Roman" pitchFamily="65" charset="-122"/>
                <a:ea typeface="宋体" pitchFamily="65" charset="-122"/>
              </a:rPr>
              <a:t>  答题要点:①指塔斯提哨所;②既指优秀战士王克怀,又指普通而不平凡的中国军人;③象征边防战</a:t>
            </a:r>
            <a:br>
              <a:rPr dirty="0"/>
            </a:br>
            <a:r>
              <a:rPr lang="zh-CN" altLang="en-US" sz="1417" kern="0" dirty="0">
                <a:solidFill>
                  <a:srgbClr val="000000"/>
                </a:solidFill>
                <a:latin typeface="Times New Roman" pitchFamily="65" charset="-122"/>
                <a:ea typeface="宋体" pitchFamily="65" charset="-122"/>
              </a:rPr>
              <a:t>士扎根边疆、无私奉献、牢记嘱托的精神。(意思答对即可)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本题考查赏析文章标题的能力。文章从赞颂小白杨的歌曲入手,进而在第②段引出“北疆哨所”</a:t>
            </a:r>
            <a:br>
              <a:rPr dirty="0"/>
            </a:br>
            <a:r>
              <a:rPr lang="zh-CN" altLang="en-US" sz="1417" kern="0" dirty="0">
                <a:solidFill>
                  <a:srgbClr val="000000"/>
                </a:solidFill>
                <a:latin typeface="Times New Roman" pitchFamily="65" charset="-122"/>
                <a:ea typeface="宋体" pitchFamily="65" charset="-122"/>
              </a:rPr>
              <a:t>最标准的名称是“塔斯提边防连”。然后,作者介绍王克怀从一名新兵成长为一名优秀班长的过程,表现</a:t>
            </a:r>
            <a:br>
              <a:rPr dirty="0"/>
            </a:br>
            <a:r>
              <a:rPr lang="zh-CN" altLang="en-US" sz="1417" kern="0" dirty="0">
                <a:solidFill>
                  <a:srgbClr val="000000"/>
                </a:solidFill>
                <a:latin typeface="Times New Roman" pitchFamily="65" charset="-122"/>
                <a:ea typeface="宋体" pitchFamily="65" charset="-122"/>
              </a:rPr>
              <a:t>了以王克怀为代表的中国边防军人坚韧顽强的性格特点。另外,本文还借物喻人,借“小白杨”与军人的</a:t>
            </a:r>
            <a:br>
              <a:rPr dirty="0"/>
            </a:br>
            <a:r>
              <a:rPr lang="zh-CN" altLang="en-US" sz="1417" kern="0" dirty="0">
                <a:solidFill>
                  <a:srgbClr val="000000"/>
                </a:solidFill>
                <a:latin typeface="Times New Roman" pitchFamily="65" charset="-122"/>
                <a:ea typeface="宋体" pitchFamily="65" charset="-122"/>
              </a:rPr>
              <a:t>共同特点赞颂军人们“伟岸、质朴、纯洁、无私”的精神。</a:t>
            </a:r>
            <a:endParaRPr lang="zh-CN" altLang="en-US" dirty="0"/>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十一、</a:t>
            </a:r>
            <a:r>
              <a:rPr lang="zh-CN" altLang="en-US" sz="1417" kern="0" dirty="0">
                <a:solidFill>
                  <a:srgbClr val="000000"/>
                </a:solidFill>
                <a:latin typeface="Times New Roman" pitchFamily="65" charset="-122"/>
                <a:ea typeface="宋体" pitchFamily="65" charset="-122"/>
              </a:rPr>
              <a:t>(2016安徽,5—9)阅读下面的文字,回答问题。(23分)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那个春天,很暖</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章月珍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女儿一岁时,婆婆得了精神疾病,生活基本上能够自理,自己每天买菜做饭洗衣服,只是一到傍晚,就会出现</a:t>
            </a:r>
            <a:br>
              <a:rPr dirty="0"/>
            </a:br>
            <a:r>
              <a:rPr lang="zh-CN" altLang="en-US" sz="1417" kern="0" dirty="0">
                <a:solidFill>
                  <a:srgbClr val="000000"/>
                </a:solidFill>
                <a:latin typeface="Times New Roman" pitchFamily="65" charset="-122"/>
                <a:ea typeface="宋体" pitchFamily="65" charset="-122"/>
              </a:rPr>
              <a:t>幻觉,常常会无缘无故地把家里的东西扔掉。记得有一次女儿感冒,她竟把感冒药全部扔到了池塘里,还振</a:t>
            </a:r>
            <a:br>
              <a:rPr dirty="0"/>
            </a:br>
            <a:r>
              <a:rPr lang="zh-CN" altLang="en-US" sz="1417" kern="0" dirty="0">
                <a:solidFill>
                  <a:srgbClr val="000000"/>
                </a:solidFill>
                <a:latin typeface="Times New Roman" pitchFamily="65" charset="-122"/>
                <a:ea typeface="宋体" pitchFamily="65" charset="-122"/>
              </a:rPr>
              <a:t>振有词地说那些都是毒药。说着说着,婆婆害怕地哭了。女儿一边咳嗽一边也哭个不停。我看着两个泪</a:t>
            </a:r>
            <a:br>
              <a:rPr dirty="0"/>
            </a:br>
            <a:r>
              <a:rPr lang="zh-CN" altLang="en-US" sz="1417" kern="0" dirty="0">
                <a:solidFill>
                  <a:srgbClr val="000000"/>
                </a:solidFill>
                <a:latin typeface="Times New Roman" pitchFamily="65" charset="-122"/>
                <a:ea typeface="宋体" pitchFamily="65" charset="-122"/>
              </a:rPr>
              <a:t>人,也忍不住哭了。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那个冬天,很冷</a:t>
            </a:r>
            <a:r>
              <a:rPr lang="zh-CN" altLang="en-US" sz="1417" u="sng"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女儿五岁那年,有一天她(　　)对我说:“妈妈,我可不可以换掉我奶奶呀?我要让惜愉的奶奶做我的奶</a:t>
            </a:r>
            <a:br>
              <a:rPr dirty="0"/>
            </a:br>
            <a:r>
              <a:rPr lang="zh-CN" altLang="en-US" sz="1417" kern="0" dirty="0">
                <a:solidFill>
                  <a:srgbClr val="000000"/>
                </a:solidFill>
                <a:latin typeface="Times New Roman" pitchFamily="65" charset="-122"/>
                <a:ea typeface="宋体" pitchFamily="65" charset="-122"/>
              </a:rPr>
              <a:t>奶!”我说为什么呀,她说:“我的奶奶一点都不好!从来没有疼爱过我!但是惜愉的奶奶对惜愉可好了!每天</a:t>
            </a:r>
            <a:endParaRPr lang="zh-CN" altLang="en-US" dirty="0"/>
          </a:p>
        </p:txBody>
      </p:sp>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61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来幼儿园接惜愉回家,回到家还给他做好多好吃的,冬天她灌好热水袋给惜愉焐手,夏天她拿着扇子不停地</a:t>
            </a:r>
            <a:br/>
            <a:r>
              <a:rPr lang="zh-CN" altLang="en-US" sz="1417" kern="0" dirty="0">
                <a:solidFill>
                  <a:srgbClr val="000000"/>
                </a:solidFill>
                <a:latin typeface="Times New Roman" pitchFamily="65" charset="-122"/>
                <a:ea typeface="宋体" pitchFamily="65" charset="-122"/>
              </a:rPr>
              <a:t>给惜愉赶蚊子。”我把女儿搂在怀里:“这世上每一个做奶奶的都会疼爱自己的孙女。奶奶没有好好疼</a:t>
            </a:r>
            <a:br/>
            <a:r>
              <a:rPr lang="zh-CN" altLang="en-US" sz="1417" kern="0" dirty="0">
                <a:solidFill>
                  <a:srgbClr val="000000"/>
                </a:solidFill>
                <a:latin typeface="Times New Roman" pitchFamily="65" charset="-122"/>
                <a:ea typeface="宋体" pitchFamily="65" charset="-122"/>
              </a:rPr>
              <a:t>爱你照顾你,那是因为她病了。从你出生的那天起,她注定是你一辈子的奶奶,这个是谁也无法替代的。”</a:t>
            </a:r>
            <a:br/>
            <a:r>
              <a:rPr lang="zh-CN" altLang="en-US" sz="1417" kern="0" dirty="0">
                <a:solidFill>
                  <a:srgbClr val="000000"/>
                </a:solidFill>
                <a:latin typeface="Times New Roman" pitchFamily="65" charset="-122"/>
                <a:ea typeface="宋体" pitchFamily="65" charset="-122"/>
              </a:rPr>
              <a:t>女儿(　　)低下了头。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女儿七岁时,上小学一年级。有一天,她回家狠狠地把书包扔在桌上,(　　)说:“我有这么个奶奶真是倒霉</a:t>
            </a:r>
            <a:br/>
            <a:r>
              <a:rPr lang="zh-CN" altLang="en-US" sz="1417" kern="0" dirty="0">
                <a:solidFill>
                  <a:srgbClr val="000000"/>
                </a:solidFill>
                <a:latin typeface="Times New Roman" pitchFamily="65" charset="-122"/>
                <a:ea typeface="宋体" pitchFamily="65" charset="-122"/>
              </a:rPr>
              <a:t>死了!害得我天天被同学们嘲笑,抬不起头来!”我问怎么了,她说:“奶奶每天去菜市场买菜,每天都经过我</a:t>
            </a:r>
            <a:br/>
            <a:r>
              <a:rPr lang="zh-CN" altLang="en-US" sz="1417" kern="0" dirty="0">
                <a:solidFill>
                  <a:srgbClr val="000000"/>
                </a:solidFill>
                <a:latin typeface="Times New Roman" pitchFamily="65" charset="-122"/>
                <a:ea typeface="宋体" pitchFamily="65" charset="-122"/>
              </a:rPr>
              <a:t>们学校。你说她可笑不可笑,冬天扇扇子,夏天戴个绒线帽,同学们都说她是疯婆子!”我气得把女儿的书</a:t>
            </a:r>
            <a:br/>
            <a:r>
              <a:rPr lang="zh-CN" altLang="en-US" sz="1417" kern="0" dirty="0">
                <a:solidFill>
                  <a:srgbClr val="000000"/>
                </a:solidFill>
                <a:latin typeface="Times New Roman" pitchFamily="65" charset="-122"/>
                <a:ea typeface="宋体" pitchFamily="65" charset="-122"/>
              </a:rPr>
              <a:t>包扔在地上,恶狠狠地说:“别人可以看不起你奶奶,可以嘲笑她,歧视她,但是你不可以!因为你是她最亲的</a:t>
            </a:r>
            <a:br/>
            <a:r>
              <a:rPr lang="zh-CN" altLang="en-US" sz="1417" kern="0" dirty="0">
                <a:solidFill>
                  <a:srgbClr val="000000"/>
                </a:solidFill>
                <a:latin typeface="Times New Roman" pitchFamily="65" charset="-122"/>
                <a:ea typeface="宋体" pitchFamily="65" charset="-122"/>
              </a:rPr>
              <a:t>人,你的身上流着她的血!你要想同学们尊重你奶奶,首先要做到自己尊重你奶奶!不管奶奶变成什么样子,</a:t>
            </a:r>
            <a:br/>
            <a:r>
              <a:rPr lang="zh-CN" altLang="en-US" sz="1417" kern="0" dirty="0">
                <a:solidFill>
                  <a:srgbClr val="000000"/>
                </a:solidFill>
                <a:latin typeface="Times New Roman" pitchFamily="65" charset="-122"/>
                <a:ea typeface="宋体" pitchFamily="65" charset="-122"/>
              </a:rPr>
              <a:t>她永远是你要去敬重的人!”女儿第一次看到我情绪如此激动,不停地说:“妈妈,我错了。”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女儿九岁那年,有一天我送她去学校。远远地看见学校门口有三个男孩正将香蕉皮扔向婆婆,我刚想制止,</a:t>
            </a:r>
            <a:endParaRPr lang="zh-CN" altLang="en-US"/>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①娘　②姑娘把自己的座位让给老大爷,自己却站着</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本题考查学生把握文章内容、梳理情节的能力。根据表格中所给内容“老大想找老二借钱却担心</a:t>
            </a:r>
            <a:br>
              <a:rPr dirty="0"/>
            </a:br>
            <a:r>
              <a:rPr lang="zh-CN" altLang="en-US" sz="1417" kern="0" dirty="0">
                <a:solidFill>
                  <a:srgbClr val="000000"/>
                </a:solidFill>
                <a:latin typeface="Times New Roman" pitchFamily="65" charset="-122"/>
                <a:ea typeface="宋体" pitchFamily="65" charset="-122"/>
              </a:rPr>
              <a:t>借不到”,并仔细阅读文本可知,“娘”巧妙地以“老大”的身份给了老二钱,老大有需求,老二主动解了老</a:t>
            </a:r>
            <a:br>
              <a:rPr dirty="0"/>
            </a:br>
            <a:r>
              <a:rPr lang="zh-CN" altLang="en-US" sz="1417" kern="0" dirty="0">
                <a:solidFill>
                  <a:srgbClr val="000000"/>
                </a:solidFill>
                <a:latin typeface="Times New Roman" pitchFamily="65" charset="-122"/>
                <a:ea typeface="宋体" pitchFamily="65" charset="-122"/>
              </a:rPr>
              <a:t>大的燃眉之急,可据此得出①的答案。再根据故事一和故事三中主要矛盾冲突的概括,仿照这两个句子的</a:t>
            </a:r>
            <a:br>
              <a:rPr dirty="0"/>
            </a:br>
            <a:r>
              <a:rPr lang="zh-CN" altLang="en-US" sz="1417" kern="0" dirty="0">
                <a:solidFill>
                  <a:srgbClr val="000000"/>
                </a:solidFill>
                <a:latin typeface="Times New Roman" pitchFamily="65" charset="-122"/>
                <a:ea typeface="宋体" pitchFamily="65" charset="-122"/>
              </a:rPr>
              <a:t>结构概括出故事二的内容。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采用了动作及神态描写,“狠狠地抽”“愁苦”,生动传神地写出了老大吸烟之用力,内心愁苦焦</a:t>
            </a:r>
            <a:br>
              <a:rPr dirty="0"/>
            </a:br>
            <a:r>
              <a:rPr lang="zh-CN" altLang="en-US" sz="1417" kern="0" dirty="0">
                <a:solidFill>
                  <a:srgbClr val="000000"/>
                </a:solidFill>
                <a:latin typeface="Times New Roman" pitchFamily="65" charset="-122"/>
                <a:ea typeface="宋体" pitchFamily="65" charset="-122"/>
              </a:rPr>
              <a:t>虑程度之深,刻画出老大因贫穷而愁眉不展,为儿子担忧的形象特点。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本题考查学生赏析句子的能力。题干规定了赏析角度——描写。描写人物的角度包括外貌描写、</a:t>
            </a:r>
            <a:br>
              <a:rPr dirty="0"/>
            </a:br>
            <a:r>
              <a:rPr lang="zh-CN" altLang="en-US" sz="1417" kern="0" dirty="0">
                <a:solidFill>
                  <a:srgbClr val="000000"/>
                </a:solidFill>
                <a:latin typeface="Times New Roman" pitchFamily="65" charset="-122"/>
                <a:ea typeface="宋体" pitchFamily="65" charset="-122"/>
              </a:rPr>
              <a:t>语言描写、动作描写、心理描写等,根据文本内容判断描写方法,然后结合具体文本解读描写方法的作</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用。</a:t>
            </a:r>
            <a:endParaRPr lang="zh-CN" altLang="en-US" dirty="0"/>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894523"/>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却见女儿用力挣脱我的手,飞一般地跑过去,用小小的身体护着奶奶,大声喊着:“不许你们欺负我奶奶!”</a:t>
            </a:r>
            <a:br>
              <a:rPr dirty="0"/>
            </a:br>
            <a:r>
              <a:rPr lang="zh-CN" altLang="en-US" sz="1417" kern="0" dirty="0">
                <a:solidFill>
                  <a:srgbClr val="000000"/>
                </a:solidFill>
                <a:latin typeface="Times New Roman" pitchFamily="65" charset="-122"/>
                <a:ea typeface="宋体" pitchFamily="65" charset="-122"/>
              </a:rPr>
              <a:t>三个男孩愣住了,呆立在那里。我走过去,轻声对他们说:“我不跟你们讲大道理。每个人都会有老的一</a:t>
            </a:r>
            <a:br>
              <a:rPr dirty="0"/>
            </a:br>
            <a:r>
              <a:rPr lang="zh-CN" altLang="en-US" sz="1417" kern="0" dirty="0">
                <a:solidFill>
                  <a:srgbClr val="000000"/>
                </a:solidFill>
                <a:latin typeface="Times New Roman" pitchFamily="65" charset="-122"/>
                <a:ea typeface="宋体" pitchFamily="65" charset="-122"/>
              </a:rPr>
              <a:t>天,每个人也都会有生病的时候,想想看是不是?”三个男孩愣了一会儿,默默地走到我女儿面前说:“我们</a:t>
            </a:r>
            <a:br>
              <a:rPr dirty="0"/>
            </a:br>
            <a:r>
              <a:rPr lang="zh-CN" altLang="en-US" sz="1417" kern="0" dirty="0">
                <a:solidFill>
                  <a:srgbClr val="000000"/>
                </a:solidFill>
                <a:latin typeface="Times New Roman" pitchFamily="65" charset="-122"/>
                <a:ea typeface="宋体" pitchFamily="65" charset="-122"/>
              </a:rPr>
              <a:t>再也不欺负你奶奶了。”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女儿十一岁那年,院子里开满了鲜花。祖孙俩手持一根木棍,木棍的一头系着一根漂亮的红丝线,红丝线在</a:t>
            </a:r>
            <a:br>
              <a:rPr dirty="0"/>
            </a:br>
            <a:r>
              <a:rPr lang="zh-CN" altLang="en-US" sz="1417" kern="0" dirty="0">
                <a:solidFill>
                  <a:srgbClr val="000000"/>
                </a:solidFill>
                <a:latin typeface="Times New Roman" pitchFamily="65" charset="-122"/>
                <a:ea typeface="宋体" pitchFamily="65" charset="-122"/>
              </a:rPr>
              <a:t>风中轻盈地飘着。女儿说她在和奶奶钓蝴蝶。我问,没有钩怎么能钓得着蝴蝶呢?</a:t>
            </a:r>
            <a:r>
              <a:rPr lang="zh-CN" altLang="en-US" sz="1417" u="sng" kern="0" dirty="0">
                <a:solidFill>
                  <a:srgbClr val="000000"/>
                </a:solidFill>
                <a:latin typeface="Times New Roman" pitchFamily="65" charset="-122"/>
                <a:ea typeface="宋体" pitchFamily="65" charset="-122"/>
              </a:rPr>
              <a:t>女儿说,她和奶奶不是在</a:t>
            </a:r>
            <a:br>
              <a:rPr dirty="0"/>
            </a:br>
            <a:r>
              <a:rPr lang="zh-CN" altLang="en-US" sz="1417" u="sng" kern="0" dirty="0">
                <a:solidFill>
                  <a:srgbClr val="000000"/>
                </a:solidFill>
                <a:latin typeface="Times New Roman" pitchFamily="65" charset="-122"/>
                <a:ea typeface="宋体" pitchFamily="65" charset="-122"/>
              </a:rPr>
              <a:t>钓蝴蝶的身子,而是在钓蝴蝶的快乐!</a:t>
            </a:r>
            <a:r>
              <a:rPr lang="zh-CN" altLang="en-US" sz="1417" kern="0" dirty="0">
                <a:solidFill>
                  <a:srgbClr val="000000"/>
                </a:solidFill>
                <a:latin typeface="Times New Roman" pitchFamily="65" charset="-122"/>
                <a:ea typeface="宋体" pitchFamily="65" charset="-122"/>
              </a:rPr>
              <a:t>看着祖孙俩灿烂的笑容,我笑了。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那个春天,很暖</a:t>
            </a:r>
            <a:r>
              <a:rPr lang="zh-CN" altLang="en-US" sz="1417" kern="0" dirty="0">
                <a:solidFill>
                  <a:srgbClr val="000000"/>
                </a:solidFill>
                <a:latin typeface="黑体" pitchFamily="65" charset="-122"/>
                <a:ea typeface="宋体" pitchFamily="65" charset="-122"/>
              </a:rPr>
              <a:t>……</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(选自《2015年中国精短美文精选》,有改动)</a:t>
            </a:r>
            <a:endParaRPr lang="zh-CN" altLang="en-US" dirty="0"/>
          </a:p>
          <a:p>
            <a:pPr marL="0" indent="0" eaLnBrk="0" latinLnBrk="1" hangingPunct="0">
              <a:lnSpc>
                <a:spcPct val="150000"/>
              </a:lnSpc>
              <a:spcBef>
                <a:spcPts val="141"/>
              </a:spcBef>
              <a:buNone/>
            </a:pPr>
            <a:endParaRPr lang="zh-CN" altLang="en-US" sz="141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extLst>
              <p:ext uri="{D42A27DB-BD31-4B8C-83A1-F6EECF244321}">
                <p14:modId xmlns:p14="http://schemas.microsoft.com/office/powerpoint/2010/main" val="4227226333"/>
              </p:ext>
            </p:extLst>
          </p:nvPr>
        </p:nvGraphicFramePr>
        <p:xfrm>
          <a:off x="702000" y="1979811"/>
          <a:ext cx="7740000" cy="1886400"/>
        </p:xfrm>
        <a:graphic>
          <a:graphicData uri="http://schemas.openxmlformats.org/drawingml/2006/table">
            <a:tbl>
              <a:tblPr/>
              <a:tblGrid>
                <a:gridCol w="1979792">
                  <a:extLst>
                    <a:ext uri="{9D8B030D-6E8A-4147-A177-3AD203B41FA5}">
                      <a16:colId xmlns:a16="http://schemas.microsoft.com/office/drawing/2014/main" val="20000"/>
                    </a:ext>
                  </a:extLst>
                </a:gridCol>
                <a:gridCol w="5760208">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五岁时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七岁时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觉得奶奶可笑,看不起奶奶</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九岁时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十一岁时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与奶奶一起做游戏,关爱奶奶</a:t>
                      </a:r>
                    </a:p>
                  </a:txBody>
                  <a:tcPr marL="45720" marR="45720"/>
                </a:tc>
                <a:extLst>
                  <a:ext uri="{0D108BD9-81ED-4DB2-BD59-A6C34878D82A}">
                    <a16:rowId xmlns:a16="http://schemas.microsoft.com/office/drawing/2014/main" val="10003"/>
                  </a:ext>
                </a:extLst>
              </a:tr>
            </a:tbl>
          </a:graphicData>
        </a:graphic>
      </p:graphicFrame>
      <p:sp>
        <p:nvSpPr>
          <p:cNvPr id="3" name="矩形 2"/>
          <p:cNvSpPr/>
          <p:nvPr/>
        </p:nvSpPr>
        <p:spPr>
          <a:xfrm>
            <a:off x="642910" y="1406975"/>
            <a:ext cx="8429652" cy="415498"/>
          </a:xfrm>
          <a:prstGeom prst="rect">
            <a:avLst/>
          </a:prstGeom>
        </p:spPr>
        <p:txBody>
          <a:bodyPr wrap="square">
            <a:spAutoFit/>
          </a:bodyPr>
          <a:lstStyle/>
          <a:p>
            <a:pPr eaLnBrk="0" latinLnBrk="1" hangingPunct="0">
              <a:lnSpc>
                <a:spcPct val="150000"/>
              </a:lnSpc>
              <a:spcBef>
                <a:spcPts val="141"/>
              </a:spcBef>
            </a:pPr>
            <a:r>
              <a:rPr lang="zh-CN" altLang="en-US" sz="1400" b="1" kern="0" dirty="0">
                <a:solidFill>
                  <a:srgbClr val="000000"/>
                </a:solidFill>
                <a:latin typeface="Times New Roman" pitchFamily="65" charset="-122"/>
                <a:ea typeface="宋体" pitchFamily="65" charset="-122"/>
              </a:rPr>
              <a:t>1.</a:t>
            </a:r>
            <a:r>
              <a:rPr lang="zh-CN" altLang="en-US" sz="1400" kern="0" dirty="0">
                <a:solidFill>
                  <a:srgbClr val="000000"/>
                </a:solidFill>
                <a:latin typeface="Times New Roman" pitchFamily="65" charset="-122"/>
                <a:ea typeface="宋体" pitchFamily="65" charset="-122"/>
              </a:rPr>
              <a:t>“女儿”对“奶奶”的态度经历了一个变化的过程。请依据原文,在表格空缺处填入恰当的内容。(4分)</a:t>
            </a:r>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659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在文中括号内依次填入词语,最恰当的一项是(3分)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A.怯怯地　　　愤愤地　　　失望地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B.失望地　　　愤愤地　　　怯怯地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C.愤愤地　　　怯怯地　　　失望地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D.怯怯地　　　失望地　　　愤愤地</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理解文中画线句子的含意。(6分)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①那个冬天,很冷</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②女儿说,她和奶奶不是在钓蝴蝶的身子,而是在钓蝴蝶的快乐!</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文中的“我”既是儿媳,又是母亲,分别具有怎样的形象特点?请简要分析。(6分)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“女儿”的经历给你带来哪些关于“成长”的思考?请结合原文,写出两点启示。(4分)</a:t>
            </a:r>
            <a:endParaRPr lang="zh-CN" altLang="en-US" dirty="0"/>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十一、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五岁时:认为奶奶不疼爱自己,想要换掉奶奶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九岁时:在奶奶被欺负时,挺身而出护着奶奶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(共4分。每空2分。意思对即可)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本题考查对文章情节的梳理。表格的呈现方式降低了题目难度。从文章中筛选出女儿在不同年龄</a:t>
            </a:r>
            <a:br>
              <a:rPr dirty="0"/>
            </a:br>
            <a:r>
              <a:rPr lang="zh-CN" altLang="en-US" sz="1417" kern="0" dirty="0">
                <a:solidFill>
                  <a:srgbClr val="000000"/>
                </a:solidFill>
                <a:latin typeface="Times New Roman" pitchFamily="65" charset="-122"/>
                <a:ea typeface="宋体" pitchFamily="65" charset="-122"/>
              </a:rPr>
              <a:t>对奶奶的不同态度。女儿五岁那年,女儿说:“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我可不可以换掉我奶奶呀?”“我的奶奶一点都不好!</a:t>
            </a:r>
            <a:br>
              <a:rPr dirty="0"/>
            </a:br>
            <a:r>
              <a:rPr lang="zh-CN" altLang="en-US" sz="1417" kern="0" dirty="0">
                <a:solidFill>
                  <a:srgbClr val="000000"/>
                </a:solidFill>
                <a:latin typeface="Times New Roman" pitchFamily="65" charset="-122"/>
                <a:ea typeface="宋体" pitchFamily="65" charset="-122"/>
              </a:rPr>
              <a:t>从来没有疼爱过我!”女儿九岁那年,在三个男孩欺负奶奶时,她“飞一般地跑过去,用小小的身体护着奶</a:t>
            </a:r>
            <a:br>
              <a:rPr dirty="0"/>
            </a:br>
            <a:r>
              <a:rPr lang="zh-CN" altLang="en-US" sz="1417" kern="0" dirty="0">
                <a:solidFill>
                  <a:srgbClr val="000000"/>
                </a:solidFill>
                <a:latin typeface="Times New Roman" pitchFamily="65" charset="-122"/>
                <a:ea typeface="宋体" pitchFamily="65" charset="-122"/>
              </a:rPr>
              <a:t>奶”。对以上信息归纳概括即可得出答案。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D　</a:t>
            </a:r>
            <a:r>
              <a:rPr lang="zh-CN" altLang="en-US" sz="1417" kern="0" dirty="0">
                <a:solidFill>
                  <a:srgbClr val="000000"/>
                </a:solidFill>
                <a:latin typeface="Times New Roman" pitchFamily="65" charset="-122"/>
                <a:ea typeface="宋体" pitchFamily="65" charset="-122"/>
              </a:rPr>
              <a:t>这三个词语表现的是“女儿”在不同年龄段和不同状态下的心理感受。女儿五岁时向妈妈</a:t>
            </a:r>
            <a:br>
              <a:rPr dirty="0"/>
            </a:br>
            <a:r>
              <a:rPr lang="zh-CN" altLang="en-US" sz="1417" kern="0" dirty="0">
                <a:solidFill>
                  <a:srgbClr val="000000"/>
                </a:solidFill>
                <a:latin typeface="Times New Roman" pitchFamily="65" charset="-122"/>
                <a:ea typeface="宋体" pitchFamily="65" charset="-122"/>
              </a:rPr>
              <a:t>提出想要换奶奶的要求,此时她的心理状态是怯怯地,当她的要求被妈妈反驳后,她的心情一定是失望地;</a:t>
            </a:r>
            <a:endParaRPr lang="zh-CN" altLang="en-US" dirty="0"/>
          </a:p>
        </p:txBody>
      </p:sp>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5317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当她因为奶奶而在学校受到同学们的嘲笑时,她的感觉是愤愤地。因此选D。</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①这句话表面上写天气,其实是写家庭的困境让“我”无助、压抑,内心像冬天一样寒冷。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②女儿陪奶奶玩钓蝴蝶游戏的目的不在于钓到蝴蝶,而在于和奶奶一起享受游戏的快乐。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(共6分。每小题3分。意思对即可)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①该句属于环境描写,它不仅仅是写当时的天气状况,更是反映了人物的心情。分析时要特别注意</a:t>
            </a:r>
            <a:br>
              <a:rPr dirty="0"/>
            </a:br>
            <a:r>
              <a:rPr lang="zh-CN" altLang="en-US" sz="1417" kern="0" dirty="0">
                <a:solidFill>
                  <a:srgbClr val="000000"/>
                </a:solidFill>
                <a:latin typeface="Times New Roman" pitchFamily="65" charset="-122"/>
                <a:ea typeface="宋体" pitchFamily="65" charset="-122"/>
              </a:rPr>
              <a:t>后者。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②女儿的话是有言外之意的,玩游戏的目的在于和奶奶一起享受快乐,而不在于能否钓到蝴蝶。</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作为儿媳,“我”心地善良,孝敬老人,包容体谅患病的婆婆;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作为母亲,“我”关爱孩子,教女有方,用心引导呵护女儿成长。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(共6分。每点3分。意思对即可)</a:t>
            </a:r>
            <a:endParaRPr lang="zh-CN" altLang="en-US" dirty="0"/>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文中的“我”作为儿媳,心地善良,不嫌弃患精神疾病的婆婆,体现出中华民族“尊老”的优良传</a:t>
            </a:r>
            <a:br>
              <a:rPr dirty="0"/>
            </a:br>
            <a:r>
              <a:rPr lang="zh-CN" altLang="en-US" sz="1417" kern="0" dirty="0">
                <a:solidFill>
                  <a:srgbClr val="000000"/>
                </a:solidFill>
                <a:latin typeface="Times New Roman" pitchFamily="65" charset="-122"/>
                <a:ea typeface="宋体" pitchFamily="65" charset="-122"/>
              </a:rPr>
              <a:t>统;作为母亲,当女儿因为年龄小不懂事或是在外面受了气而对奶奶表示不满时,“我”耐心引导教育,教</a:t>
            </a:r>
            <a:br>
              <a:rPr dirty="0"/>
            </a:br>
            <a:r>
              <a:rPr lang="zh-CN" altLang="en-US" sz="1417" kern="0" dirty="0">
                <a:solidFill>
                  <a:srgbClr val="000000"/>
                </a:solidFill>
                <a:latin typeface="Times New Roman" pitchFamily="65" charset="-122"/>
                <a:ea typeface="宋体" pitchFamily="65" charset="-122"/>
              </a:rPr>
              <a:t>女有方,体现出中华民族“爱幼”的优良传统。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(示例)①成长需要时间。②成长过程是曲折的。③成长过程中要勇于改正错误。④成长过程中</a:t>
            </a:r>
            <a:br>
              <a:rPr dirty="0"/>
            </a:br>
            <a:r>
              <a:rPr lang="zh-CN" altLang="en-US" sz="1417" kern="0" dirty="0">
                <a:solidFill>
                  <a:srgbClr val="000000"/>
                </a:solidFill>
                <a:latin typeface="Times New Roman" pitchFamily="65" charset="-122"/>
                <a:ea typeface="宋体" pitchFamily="65" charset="-122"/>
              </a:rPr>
              <a:t>既有烦恼,也有快乐。⑤成长过程中需要关爱他人。⑥成长需要引导呵护。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(共4分。每点2分。答出两点,意思对即可)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一个人的成长不会是一帆风顺的。文中的女儿在妈妈的耐心教育和呵护下,对患精神疾病的奶奶</a:t>
            </a:r>
            <a:br>
              <a:rPr dirty="0"/>
            </a:br>
            <a:r>
              <a:rPr lang="zh-CN" altLang="en-US" sz="1417" kern="0" dirty="0">
                <a:solidFill>
                  <a:srgbClr val="000000"/>
                </a:solidFill>
                <a:latin typeface="Times New Roman" pitchFamily="65" charset="-122"/>
                <a:ea typeface="宋体" pitchFamily="65" charset="-122"/>
              </a:rPr>
              <a:t>的情感态度有非常明显的变化,由最初的想换奶奶,看不起奶奶,到后来挺身而出保护奶奶,与奶奶做游戏,</a:t>
            </a:r>
            <a:br>
              <a:rPr dirty="0"/>
            </a:br>
            <a:r>
              <a:rPr lang="zh-CN" altLang="en-US" sz="1417" kern="0" dirty="0">
                <a:solidFill>
                  <a:srgbClr val="000000"/>
                </a:solidFill>
                <a:latin typeface="Times New Roman" pitchFamily="65" charset="-122"/>
                <a:ea typeface="宋体" pitchFamily="65" charset="-122"/>
              </a:rPr>
              <a:t>关爱奶奶。这个故事能够引起我们多方面的思考,比如“成长”的曲折性方面、时间性方面,师长的引导</a:t>
            </a:r>
            <a:br>
              <a:rPr dirty="0"/>
            </a:br>
            <a:r>
              <a:rPr lang="zh-CN" altLang="en-US" sz="1417" kern="0" dirty="0">
                <a:solidFill>
                  <a:srgbClr val="000000"/>
                </a:solidFill>
                <a:latin typeface="Times New Roman" pitchFamily="65" charset="-122"/>
                <a:ea typeface="宋体" pitchFamily="65" charset="-122"/>
              </a:rPr>
              <a:t>方面等。</a:t>
            </a:r>
            <a:endParaRPr lang="zh-CN" altLang="en-US" dirty="0"/>
          </a:p>
        </p:txBody>
      </p:sp>
      <p:sp>
        <p:nvSpPr>
          <p:cNvPr id="3" name="TextBox 2"/>
          <p:cNvSpPr txBox="1"/>
          <p:nvPr/>
        </p:nvSpPr>
        <p:spPr>
          <a:xfrm>
            <a:off x="720000" y="41534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评析    </a:t>
            </a:r>
            <a:r>
              <a:rPr lang="zh-CN" altLang="en-US" sz="1417" kern="0" dirty="0">
                <a:solidFill>
                  <a:srgbClr val="000000"/>
                </a:solidFill>
                <a:latin typeface="Times New Roman" pitchFamily="65" charset="-122"/>
                <a:ea typeface="宋体" pitchFamily="65" charset="-122"/>
              </a:rPr>
              <a:t>本题属于开放性试题,考查考生多元思维的能力,答案不唯一。可围绕文章的主旨和内容,从多个方</a:t>
            </a:r>
            <a:br>
              <a:rPr dirty="0"/>
            </a:br>
            <a:r>
              <a:rPr lang="zh-CN" altLang="en-US" sz="1417" kern="0" dirty="0">
                <a:solidFill>
                  <a:srgbClr val="000000"/>
                </a:solidFill>
                <a:latin typeface="Times New Roman" pitchFamily="65" charset="-122"/>
                <a:ea typeface="宋体" pitchFamily="65" charset="-122"/>
              </a:rPr>
              <a:t>面去思考人的成长过程中需要注意的问题。难度较大。</a:t>
            </a:r>
            <a:endParaRPr lang="zh-CN" altLang="en-US" dirty="0"/>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56793"/>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p:txBody>
      </p:sp>
      <p:pic>
        <p:nvPicPr>
          <p:cNvPr id="3" name="图片 2"/>
          <p:cNvPicPr>
            <a:picLocks noChangeAspect="1"/>
          </p:cNvPicPr>
          <p:nvPr/>
        </p:nvPicPr>
        <p:blipFill>
          <a:blip r:embed="rId4"/>
          <a:stretch>
            <a:fillRect/>
          </a:stretch>
        </p:blipFill>
        <p:spPr>
          <a:xfrm>
            <a:off x="758822" y="841363"/>
            <a:ext cx="7632700" cy="482600"/>
          </a:xfrm>
          <a:prstGeom prst="rect">
            <a:avLst/>
          </a:prstGeom>
        </p:spPr>
      </p:pic>
      <p:sp>
        <p:nvSpPr>
          <p:cNvPr id="4" name="TextBox 2"/>
          <p:cNvSpPr txBox="1"/>
          <p:nvPr/>
        </p:nvSpPr>
        <p:spPr>
          <a:xfrm>
            <a:off x="720000" y="167759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(2020长沙一模,22—25)阅读下面的文章,完成1—4题。(18分)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父母也是第一次做父母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①小学的时候,我最想成为的人是我姐。她比我大三岁,既聪明又漂亮,性格温柔,会说软话。从小我们</a:t>
            </a:r>
            <a:br>
              <a:rPr dirty="0"/>
            </a:br>
            <a:r>
              <a:rPr lang="zh-CN" altLang="en-US" sz="1417" kern="0" dirty="0">
                <a:solidFill>
                  <a:srgbClr val="000000"/>
                </a:solidFill>
                <a:latin typeface="Times New Roman" pitchFamily="65" charset="-122"/>
                <a:ea typeface="宋体" pitchFamily="65" charset="-122"/>
              </a:rPr>
              <a:t>两个一起闯祸,挨打的总是我。因为我妈刚举起手,她就边哭边求饶,而我却是死硬派,有时还犟两句嘴,属</a:t>
            </a:r>
            <a:br>
              <a:rPr dirty="0"/>
            </a:br>
            <a:r>
              <a:rPr lang="zh-CN" altLang="en-US" sz="1417" kern="0" dirty="0">
                <a:solidFill>
                  <a:srgbClr val="000000"/>
                </a:solidFill>
                <a:latin typeface="Times New Roman" pitchFamily="65" charset="-122"/>
                <a:ea typeface="宋体" pitchFamily="65" charset="-122"/>
              </a:rPr>
              <a:t>于不见棺材不落泪、不被打趴不服输的那种。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②我姐青春期开始谈恋爱。7月的一天,我妈在胡同里晒了萝卜干、茄子干,让我们看着。我姐就搬了一张</a:t>
            </a:r>
            <a:br>
              <a:rPr dirty="0"/>
            </a:br>
            <a:r>
              <a:rPr lang="zh-CN" altLang="en-US" sz="1417" kern="0" dirty="0">
                <a:solidFill>
                  <a:srgbClr val="000000"/>
                </a:solidFill>
                <a:latin typeface="Times New Roman" pitchFamily="65" charset="-122"/>
                <a:ea typeface="宋体" pitchFamily="65" charset="-122"/>
              </a:rPr>
              <a:t>小书桌出来,坐在那儿写作业。我爸忽然乌云般飘过来,抬脚把我姐踢得跪倒在地。邻居们纷纷过来劝解,</a:t>
            </a:r>
            <a:br>
              <a:rPr dirty="0"/>
            </a:br>
            <a:r>
              <a:rPr lang="zh-CN" altLang="en-US" sz="1417" kern="0" dirty="0">
                <a:solidFill>
                  <a:srgbClr val="000000"/>
                </a:solidFill>
                <a:latin typeface="Times New Roman" pitchFamily="65" charset="-122"/>
                <a:ea typeface="宋体" pitchFamily="65" charset="-122"/>
              </a:rPr>
              <a:t>我当时吓傻了。后来才知道我爸刚从学校回来,我姐的期末考试成绩,从全班第2名滑到了第35名。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③此后的两年,我目睹了一对父母对于青春叛逆期的女儿最失败的教育。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④我爸一味地使用暴力。如今想来,他是对我姐爱之深责之切。</a:t>
            </a:r>
            <a:endParaRPr lang="zh-CN" altLang="en-US" dirty="0"/>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⑤姐姐一直是我爸的荣耀,他在她身上寄托了太多的期望与梦想,与其说他接受不了我姐姐的变化,不如说</a:t>
            </a:r>
            <a:br>
              <a:rPr dirty="0"/>
            </a:br>
            <a:r>
              <a:rPr lang="zh-CN" altLang="en-US" sz="1417" kern="0" dirty="0">
                <a:solidFill>
                  <a:srgbClr val="000000"/>
                </a:solidFill>
                <a:latin typeface="Times New Roman" pitchFamily="65" charset="-122"/>
                <a:ea typeface="宋体" pitchFamily="65" charset="-122"/>
              </a:rPr>
              <a:t>他接受不了自己梦想的破灭。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⑥我姐姐终于离家出走了。我爸在门口放了一捆麻绳,说只要我姐踏进家门,就勒死她。可另一方面,他又</a:t>
            </a:r>
            <a:br>
              <a:rPr dirty="0"/>
            </a:br>
            <a:r>
              <a:rPr lang="zh-CN" altLang="en-US" sz="1417" kern="0" dirty="0">
                <a:solidFill>
                  <a:srgbClr val="000000"/>
                </a:solidFill>
                <a:latin typeface="Times New Roman" pitchFamily="65" charset="-122"/>
                <a:ea typeface="宋体" pitchFamily="65" charset="-122"/>
              </a:rPr>
              <a:t>跑去电视台发寻人启事,去公安局报案。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⑦我妈则把全部过错归结为“男人是祸水”。那段时间,只要我姐看言情电视剧,我妈就会骂她,平时给她</a:t>
            </a:r>
            <a:br>
              <a:rPr dirty="0"/>
            </a:br>
            <a:r>
              <a:rPr lang="zh-CN" altLang="en-US" sz="1417" kern="0" dirty="0">
                <a:solidFill>
                  <a:srgbClr val="000000"/>
                </a:solidFill>
                <a:latin typeface="Times New Roman" pitchFamily="65" charset="-122"/>
                <a:ea typeface="宋体" pitchFamily="65" charset="-122"/>
              </a:rPr>
              <a:t>做的漂亮衣服也都收起来了,对于我姐的那个小男友,她更是极尽诋毁。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⑧我父母所做的一切,是为了挽救他们认为已经失足的女儿,然而恰恰相反,他们的每一个行为,都坚定了我</a:t>
            </a:r>
            <a:br>
              <a:rPr dirty="0"/>
            </a:br>
            <a:r>
              <a:rPr lang="zh-CN" altLang="en-US" sz="1417" kern="0" dirty="0">
                <a:solidFill>
                  <a:srgbClr val="000000"/>
                </a:solidFill>
                <a:latin typeface="Times New Roman" pitchFamily="65" charset="-122"/>
                <a:ea typeface="宋体" pitchFamily="65" charset="-122"/>
              </a:rPr>
              <a:t>姐要跟那个男孩一起浪迹天涯、不愿意继续学业的决心。她觉得在这个世界上,能够理解她、接纳她的,</a:t>
            </a:r>
            <a:br>
              <a:rPr dirty="0"/>
            </a:br>
            <a:r>
              <a:rPr lang="zh-CN" altLang="en-US" sz="1417" kern="0" dirty="0">
                <a:solidFill>
                  <a:srgbClr val="000000"/>
                </a:solidFill>
                <a:latin typeface="Times New Roman" pitchFamily="65" charset="-122"/>
                <a:ea typeface="宋体" pitchFamily="65" charset="-122"/>
              </a:rPr>
              <a:t>只有那个男生。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⑨那两年,我们家闹得鸡飞狗跳,我姐终究没有回头。父母只好转头去为她联系技校,找工作。虽然她最后</a:t>
            </a:r>
            <a:endParaRPr lang="zh-CN" altLang="en-US" dirty="0"/>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没能跟那个男生在一起,但她之后的历任男朋友,包括后来的姐夫,都是我父母看不上、不喜欢的。</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⑩当我姐的事情终于尘埃落定时,我又到了青春叛逆期。</a:t>
            </a:r>
            <a:r>
              <a:rPr lang="zh-CN" altLang="en-US" sz="1417" u="sng" kern="0" dirty="0">
                <a:solidFill>
                  <a:srgbClr val="000000"/>
                </a:solidFill>
                <a:latin typeface="Times New Roman" pitchFamily="65" charset="-122"/>
                <a:ea typeface="宋体" pitchFamily="65" charset="-122"/>
              </a:rPr>
              <a:t>心里总有一团火苗在熊熊燃烧,时常在午睡后醒</a:t>
            </a:r>
            <a:br/>
            <a:r>
              <a:rPr lang="zh-CN" altLang="en-US" sz="1417" u="sng" kern="0" dirty="0">
                <a:solidFill>
                  <a:srgbClr val="000000"/>
                </a:solidFill>
                <a:latin typeface="Times New Roman" pitchFamily="65" charset="-122"/>
                <a:ea typeface="宋体" pitchFamily="65" charset="-122"/>
              </a:rPr>
              <a:t>来,看到窗外阴沉的天空,便觉得生活无比绝望。</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青春期的孤独仿佛注定要搭配一个浪子。初三的时候,我与班级里最顽皮的男生打成一片,我们反抗一</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切权威,主要是那些代表权威的老师。我与我姐不同。我姐是活在琼瑶小说里的人,她所争取的一切,都是</a:t>
            </a:r>
            <a:br/>
            <a:r>
              <a:rPr lang="zh-CN" altLang="en-US" sz="1417" kern="0" dirty="0">
                <a:solidFill>
                  <a:srgbClr val="000000"/>
                </a:solidFill>
                <a:latin typeface="Times New Roman" pitchFamily="65" charset="-122"/>
                <a:ea typeface="宋体" pitchFamily="65" charset="-122"/>
              </a:rPr>
              <a:t>为了爱情。而我是活在金庸小说里的人,路见不平一声吼,哪里不平哪里踩。</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因为觉得某位老师歧视我们,而怂恿同学罢考他的那门功课;因为觉得教导主任对我们班不公平,与他互</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怼,差点被取消期末考试资格。因为这些事,我爸三天两头被“请家长”。然而,从学校回来,他最多说一</a:t>
            </a:r>
            <a:br/>
            <a:r>
              <a:rPr lang="zh-CN" altLang="en-US" sz="1417" kern="0" dirty="0">
                <a:solidFill>
                  <a:srgbClr val="000000"/>
                </a:solidFill>
                <a:latin typeface="Times New Roman" pitchFamily="65" charset="-122"/>
                <a:ea typeface="宋体" pitchFamily="65" charset="-122"/>
              </a:rPr>
              <a:t>句,你这样下去,将来只能扫大街了。</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高二,我开始谈恋爱。我妈嫌弃那男生个子矮,痛心疾首。父亲竟然淡定地放话,放心吧,成不了。</a:t>
            </a:r>
            <a:endParaRPr lang="zh-CN" altLang="en-US"/>
          </a:p>
        </p:txBody>
      </p:sp>
      <p:pic>
        <p:nvPicPr>
          <p:cNvPr id="3" name="图片 3" descr="textimage32.jpeg"/>
          <p:cNvPicPr>
            <a:picLocks noChangeAspect="1"/>
          </p:cNvPicPr>
          <p:nvPr/>
        </p:nvPicPr>
        <p:blipFill>
          <a:blip r:embed="rId4"/>
          <a:stretch>
            <a:fillRect/>
          </a:stretch>
        </p:blipFill>
        <p:spPr>
          <a:xfrm>
            <a:off x="720000" y="1995389"/>
            <a:ext cx="190500" cy="200025"/>
          </a:xfrm>
          <a:prstGeom prst="rect">
            <a:avLst/>
          </a:prstGeom>
        </p:spPr>
      </p:pic>
      <p:pic>
        <p:nvPicPr>
          <p:cNvPr id="4" name="图片 4" descr="textimage33.jpeg"/>
          <p:cNvPicPr>
            <a:picLocks noChangeAspect="1"/>
          </p:cNvPicPr>
          <p:nvPr/>
        </p:nvPicPr>
        <p:blipFill>
          <a:blip r:embed="rId5" cstate="print"/>
          <a:stretch>
            <a:fillRect/>
          </a:stretch>
        </p:blipFill>
        <p:spPr>
          <a:xfrm>
            <a:off x="720000" y="2996189"/>
            <a:ext cx="190500" cy="200025"/>
          </a:xfrm>
          <a:prstGeom prst="rect">
            <a:avLst/>
          </a:prstGeom>
        </p:spPr>
      </p:pic>
      <p:pic>
        <p:nvPicPr>
          <p:cNvPr id="5" name="图片 5" descr="textimage34.jpeg"/>
          <p:cNvPicPr>
            <a:picLocks noChangeAspect="1"/>
          </p:cNvPicPr>
          <p:nvPr/>
        </p:nvPicPr>
        <p:blipFill>
          <a:blip r:embed="rId6" cstate="print"/>
          <a:stretch>
            <a:fillRect/>
          </a:stretch>
        </p:blipFill>
        <p:spPr>
          <a:xfrm>
            <a:off x="720000" y="3996989"/>
            <a:ext cx="190500" cy="200025"/>
          </a:xfrm>
          <a:prstGeom prst="rect">
            <a:avLst/>
          </a:prstGeom>
        </p:spPr>
      </p:pic>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我忽然意识到,经过与我姐的斗智斗勇与节节败退,我的父母已由不服输、不服软的“黄老邪”,变成了</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慈眉善目、老谋深算的“洪七公”。</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后来我看了很多有关青春期心理学的书,深深地为自己感到庆幸,也为我姐的不幸而心疼。</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父母也是第一次做父母。在没有育儿启蒙、不知道心理学为何物的年代,一个孩子的成长有时候要靠</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运气。姐姐是父母教育失败的牺牲品。从这次失败中,我父母无意中吸取的教训,给了我成长的空间,使我</a:t>
            </a:r>
            <a:br/>
            <a:r>
              <a:rPr lang="zh-CN" altLang="en-US" sz="1417" kern="0" dirty="0">
                <a:solidFill>
                  <a:srgbClr val="000000"/>
                </a:solidFill>
                <a:latin typeface="Times New Roman" pitchFamily="65" charset="-122"/>
                <a:ea typeface="宋体" pitchFamily="65" charset="-122"/>
              </a:rPr>
              <a:t>与父母免于激烈的对抗与斗争——而那些激烈的对抗,就像海潮,不知会将一个青春期的叛逆女生推向何</a:t>
            </a:r>
            <a:br/>
            <a:r>
              <a:rPr lang="zh-CN" altLang="en-US" sz="1417" kern="0" dirty="0">
                <a:solidFill>
                  <a:srgbClr val="000000"/>
                </a:solidFill>
                <a:latin typeface="Times New Roman" pitchFamily="65" charset="-122"/>
                <a:ea typeface="宋体" pitchFamily="65" charset="-122"/>
              </a:rPr>
              <a:t>方。</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如今,我只要看到好吃好穿的,就买来送给我姐。我经常想,如果我是姐姐,她是妹妹,我会不会也在那个</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因为考试成绩不好,而在众人面前挨打的下午,决定去过一种不在乎任何人的目光的生活?</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我想我会的。</a:t>
            </a:r>
            <a:endParaRPr lang="zh-CN" altLang="en-US"/>
          </a:p>
        </p:txBody>
      </p:sp>
      <p:pic>
        <p:nvPicPr>
          <p:cNvPr id="3" name="图片 3" descr="textimage35.jpeg"/>
          <p:cNvPicPr>
            <a:picLocks noChangeAspect="1"/>
          </p:cNvPicPr>
          <p:nvPr/>
        </p:nvPicPr>
        <p:blipFill>
          <a:blip r:embed="rId4" cstate="print"/>
          <a:stretch>
            <a:fillRect/>
          </a:stretch>
        </p:blipFill>
        <p:spPr>
          <a:xfrm>
            <a:off x="720000" y="976588"/>
            <a:ext cx="190500" cy="200024"/>
          </a:xfrm>
          <a:prstGeom prst="rect">
            <a:avLst/>
          </a:prstGeom>
        </p:spPr>
      </p:pic>
      <p:pic>
        <p:nvPicPr>
          <p:cNvPr id="4" name="图片 4" descr="textimage36.jpeg"/>
          <p:cNvPicPr>
            <a:picLocks noChangeAspect="1"/>
          </p:cNvPicPr>
          <p:nvPr/>
        </p:nvPicPr>
        <p:blipFill>
          <a:blip r:embed="rId5" cstate="print"/>
          <a:stretch>
            <a:fillRect/>
          </a:stretch>
        </p:blipFill>
        <p:spPr>
          <a:xfrm>
            <a:off x="720000" y="1649789"/>
            <a:ext cx="190500" cy="200025"/>
          </a:xfrm>
          <a:prstGeom prst="rect">
            <a:avLst/>
          </a:prstGeom>
        </p:spPr>
      </p:pic>
      <p:pic>
        <p:nvPicPr>
          <p:cNvPr id="5" name="图片 5" descr="textimage37.jpeg"/>
          <p:cNvPicPr>
            <a:picLocks noChangeAspect="1"/>
          </p:cNvPicPr>
          <p:nvPr/>
        </p:nvPicPr>
        <p:blipFill>
          <a:blip r:embed="rId6" cstate="print"/>
          <a:stretch>
            <a:fillRect/>
          </a:stretch>
        </p:blipFill>
        <p:spPr>
          <a:xfrm>
            <a:off x="720000" y="1995389"/>
            <a:ext cx="190500" cy="200025"/>
          </a:xfrm>
          <a:prstGeom prst="rect">
            <a:avLst/>
          </a:prstGeom>
        </p:spPr>
      </p:pic>
      <p:pic>
        <p:nvPicPr>
          <p:cNvPr id="6" name="图片 6" descr="textimage38.jpeg"/>
          <p:cNvPicPr>
            <a:picLocks noChangeAspect="1"/>
          </p:cNvPicPr>
          <p:nvPr/>
        </p:nvPicPr>
        <p:blipFill>
          <a:blip r:embed="rId7"/>
          <a:stretch>
            <a:fillRect/>
          </a:stretch>
        </p:blipFill>
        <p:spPr>
          <a:xfrm>
            <a:off x="720000" y="3323789"/>
            <a:ext cx="190500" cy="200025"/>
          </a:xfrm>
          <a:prstGeom prst="rect">
            <a:avLst/>
          </a:prstGeom>
        </p:spPr>
      </p:pic>
      <p:pic>
        <p:nvPicPr>
          <p:cNvPr id="7" name="图片 7" descr="textimage39.jpeg"/>
          <p:cNvPicPr>
            <a:picLocks noChangeAspect="1"/>
          </p:cNvPicPr>
          <p:nvPr/>
        </p:nvPicPr>
        <p:blipFill>
          <a:blip r:embed="rId8" cstate="print"/>
          <a:stretch>
            <a:fillRect/>
          </a:stretch>
        </p:blipFill>
        <p:spPr>
          <a:xfrm>
            <a:off x="720000" y="3996989"/>
            <a:ext cx="190500" cy="200025"/>
          </a:xfrm>
          <a:prstGeom prst="rect">
            <a:avLst/>
          </a:prstGeom>
        </p:spPr>
      </p:pic>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内容上,作者借孩子之口暗示了文章主题,鞭挞了不善的丑陋行为,表达了对善举需要得到社会认</a:t>
            </a:r>
            <a:br>
              <a:rPr dirty="0"/>
            </a:br>
            <a:r>
              <a:rPr lang="zh-CN" altLang="en-US" sz="1417" kern="0" dirty="0">
                <a:solidFill>
                  <a:srgbClr val="000000"/>
                </a:solidFill>
                <a:latin typeface="Times New Roman" pitchFamily="65" charset="-122"/>
                <a:ea typeface="宋体" pitchFamily="65" charset="-122"/>
              </a:rPr>
              <a:t>可的企盼。从情节发展来看,结尾戛然而止,让人回味,引人深思。照应全文开头(或照应标题),暗示善举需</a:t>
            </a:r>
            <a:br>
              <a:rPr dirty="0"/>
            </a:br>
            <a:r>
              <a:rPr lang="zh-CN" altLang="en-US" sz="1417" kern="0" dirty="0">
                <a:solidFill>
                  <a:srgbClr val="000000"/>
                </a:solidFill>
                <a:latin typeface="Times New Roman" pitchFamily="65" charset="-122"/>
                <a:ea typeface="宋体" pitchFamily="65" charset="-122"/>
              </a:rPr>
              <a:t>要得到社会的“回音”。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本题考查分析语段作用的能力。语段的作用从内容和结构两方面分析。故事三的末尾,小男孩不</a:t>
            </a:r>
            <a:br>
              <a:rPr dirty="0"/>
            </a:br>
            <a:r>
              <a:rPr lang="zh-CN" altLang="en-US" sz="1417" kern="0" dirty="0">
                <a:solidFill>
                  <a:srgbClr val="000000"/>
                </a:solidFill>
                <a:latin typeface="Times New Roman" pitchFamily="65" charset="-122"/>
                <a:ea typeface="宋体" pitchFamily="65" charset="-122"/>
              </a:rPr>
              <a:t>需要男人和女人的物质回报,只需要一声“谢谢”,小男孩的善良跃然纸上,与文章的标题“善的回音壁”</a:t>
            </a:r>
            <a:br>
              <a:rPr dirty="0"/>
            </a:br>
            <a:r>
              <a:rPr lang="zh-CN" altLang="en-US" sz="1417" kern="0" dirty="0">
                <a:solidFill>
                  <a:srgbClr val="000000"/>
                </a:solidFill>
                <a:latin typeface="Times New Roman" pitchFamily="65" charset="-122"/>
                <a:ea typeface="宋体" pitchFamily="65" charset="-122"/>
              </a:rPr>
              <a:t>紧密契合,点明文章中心,言有尽而意无穷。</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(示例)含义:善良美德应该得到认可与回报。我们要乐于助人,做一个善良的人,并且把这份善良</a:t>
            </a:r>
            <a:br>
              <a:rPr dirty="0"/>
            </a:br>
            <a:r>
              <a:rPr lang="zh-CN" altLang="en-US" sz="1417" kern="0" dirty="0">
                <a:solidFill>
                  <a:srgbClr val="000000"/>
                </a:solidFill>
                <a:latin typeface="Times New Roman" pitchFamily="65" charset="-122"/>
                <a:ea typeface="宋体" pitchFamily="65" charset="-122"/>
              </a:rPr>
              <a:t>传给身边的人;当“为善”与“不善”产生冲突的时候,要敢于激浊扬清,要形成崇尚“善”的社会风气;</a:t>
            </a:r>
            <a:br>
              <a:rPr dirty="0"/>
            </a:br>
            <a:r>
              <a:rPr lang="zh-CN" altLang="en-US" sz="1417" kern="0" dirty="0">
                <a:solidFill>
                  <a:srgbClr val="000000"/>
                </a:solidFill>
                <a:latin typeface="Times New Roman" pitchFamily="65" charset="-122"/>
                <a:ea typeface="宋体" pitchFamily="65" charset="-122"/>
              </a:rPr>
              <a:t>加强核心价值观的教育,大力弘扬友善的社会主义核心价值观。</a:t>
            </a:r>
            <a:endParaRPr lang="zh-CN" altLang="en-US" dirty="0"/>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32597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如果父亲那样对待我,她的选择也是我的选择。我们之间的不同,不是谁比谁天生具有更多优秀基因,而</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只是命运的翻云覆雨。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(选自《今日文摘》,有删改)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依据文章内容,填写下表。(4分)</a:t>
            </a:r>
            <a:endParaRPr lang="zh-CN" altLang="en-US" dirty="0"/>
          </a:p>
        </p:txBody>
      </p:sp>
      <p:pic>
        <p:nvPicPr>
          <p:cNvPr id="3" name="图片 3" descr="textimage40.jpeg"/>
          <p:cNvPicPr>
            <a:picLocks noChangeAspect="1"/>
          </p:cNvPicPr>
          <p:nvPr/>
        </p:nvPicPr>
        <p:blipFill>
          <a:blip r:embed="rId4" cstate="print"/>
          <a:stretch>
            <a:fillRect/>
          </a:stretch>
        </p:blipFill>
        <p:spPr>
          <a:xfrm>
            <a:off x="720000" y="905150"/>
            <a:ext cx="190500" cy="200024"/>
          </a:xfrm>
          <a:prstGeom prst="rect">
            <a:avLst/>
          </a:prstGeom>
        </p:spPr>
      </p:pic>
      <p:graphicFrame>
        <p:nvGraphicFramePr>
          <p:cNvPr id="4" name="表格 2"/>
          <p:cNvGraphicFramePr>
            <a:graphicFrameLocks noGrp="1"/>
          </p:cNvGraphicFramePr>
          <p:nvPr/>
        </p:nvGraphicFramePr>
        <p:xfrm>
          <a:off x="720000" y="2341015"/>
          <a:ext cx="7740000" cy="2358000"/>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情节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父母的反应</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小时候“我”和姐姐闯祸</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r>
                        <a:rPr lang="zh-CN" altLang="en-US" sz="1400"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父亲踢打</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此后两年,姐姐青春期叛逆</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a:t>
                      </a:r>
                      <a:r>
                        <a:rPr lang="zh-CN" altLang="en-US" sz="1400"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3"/>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④</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淡定</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从修辞或描写的角度赏析第⑩段中画横线句子的表达效果。(4分)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心里总有一团火苗在熊熊燃烧,时常在午睡后醒来,看到窗外阴沉的天空,便觉得生活无比绝望。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下列对文章有关内容的理解与赏析,正确的两项是(4分)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A.第⑨段父母为姐姐联系技校,找工作,是因为姐姐对父母的妥协。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B.父母也是第一次做父母,父母读了心理学的书后,吸取教训,给了“我”成长的空间。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C.“我”只要看到好吃好穿的,就买来送给“我”姐,是因为“我”对姐姐遭遇的同情。如果“我”是姐</a:t>
            </a:r>
            <a:br>
              <a:rPr dirty="0"/>
            </a:br>
            <a:r>
              <a:rPr lang="zh-CN" altLang="en-US" sz="1417" kern="0" dirty="0">
                <a:solidFill>
                  <a:srgbClr val="000000"/>
                </a:solidFill>
                <a:latin typeface="Times New Roman" pitchFamily="65" charset="-122"/>
                <a:ea typeface="宋体" pitchFamily="65" charset="-122"/>
              </a:rPr>
              <a:t>姐,也许也会遭遇父母粗暴的教育,从而走向完全不一样的人生。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D.姐姐是父母教育失败的牺牲品,这是因为姐姐没有向父母示弱求饶,而是选择了激烈的反抗与斗争。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E.本文通过父母对“我”和姐姐不同的教育方式和态度,从“我”的视觉构思,引出了“家庭教育”这一</a:t>
            </a:r>
            <a:br>
              <a:rPr dirty="0"/>
            </a:br>
            <a:r>
              <a:rPr lang="zh-CN" altLang="en-US" sz="1417" kern="0" dirty="0">
                <a:solidFill>
                  <a:srgbClr val="000000"/>
                </a:solidFill>
                <a:latin typeface="Times New Roman" pitchFamily="65" charset="-122"/>
                <a:ea typeface="宋体" pitchFamily="65" charset="-122"/>
              </a:rPr>
              <a:t>大话题。</a:t>
            </a:r>
            <a:endParaRPr lang="zh-CN" altLang="en-US" dirty="0"/>
          </a:p>
        </p:txBody>
      </p:sp>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392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请你结合文章的主题和链接材料,完成下面的题目。(6分)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【链接材料】虚拟世界中,在电视剧《小欢喜》里,乔英子被母亲逼得患上中度抑郁症,在海边想要跳海自</a:t>
            </a:r>
            <a:br>
              <a:rPr dirty="0"/>
            </a:br>
            <a:r>
              <a:rPr lang="zh-CN" altLang="en-US" sz="1417" kern="0" dirty="0">
                <a:solidFill>
                  <a:srgbClr val="000000"/>
                </a:solidFill>
                <a:latin typeface="Times New Roman" pitchFamily="65" charset="-122"/>
                <a:ea typeface="宋体" pitchFamily="65" charset="-122"/>
              </a:rPr>
              <a:t>杀时,她终于有机会对母亲说出自己的心里话:“我不是非要去南大,我就是想要逃离你。”现实世界中,</a:t>
            </a:r>
            <a:br>
              <a:rPr dirty="0"/>
            </a:br>
            <a:r>
              <a:rPr lang="zh-CN" altLang="en-US" sz="1417" kern="0" dirty="0">
                <a:solidFill>
                  <a:srgbClr val="000000"/>
                </a:solidFill>
                <a:latin typeface="Times New Roman" pitchFamily="65" charset="-122"/>
                <a:ea typeface="宋体" pitchFamily="65" charset="-122"/>
              </a:rPr>
              <a:t>四川地级市高考状元、北大毕业生写下长达万字的与父母的绝交信,父母的控制欲让他感受不到家的温</a:t>
            </a:r>
            <a:br>
              <a:rPr dirty="0"/>
            </a:br>
            <a:r>
              <a:rPr lang="zh-CN" altLang="en-US" sz="1417" kern="0" dirty="0">
                <a:solidFill>
                  <a:srgbClr val="000000"/>
                </a:solidFill>
                <a:latin typeface="Times New Roman" pitchFamily="65" charset="-122"/>
                <a:ea typeface="宋体" pitchFamily="65" charset="-122"/>
              </a:rPr>
              <a:t>暖。受控制的子女若逃离不成,终将像乔英子一样残害自己。而选择接受现实的乖顺子女,也失去了平等</a:t>
            </a:r>
            <a:br>
              <a:rPr dirty="0"/>
            </a:br>
            <a:r>
              <a:rPr lang="zh-CN" altLang="en-US" sz="1417" kern="0" dirty="0">
                <a:solidFill>
                  <a:srgbClr val="000000"/>
                </a:solidFill>
                <a:latin typeface="Times New Roman" pitchFamily="65" charset="-122"/>
                <a:ea typeface="宋体" pitchFamily="65" charset="-122"/>
              </a:rPr>
              <a:t>“爱”人的能力,失去对“亲情温暖”的感知力。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(1)为什么孩子和父母会产生激烈的对抗与斗争?(2分)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(2)父母怎样做“合格父母”?请你谈谈自己的看法。(4分)</a:t>
            </a:r>
            <a:endParaRPr lang="zh-CN" altLang="en-US" dirty="0"/>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①总是打“我”　②姐姐成绩下降　③父亲一味使用暴力,母亲辱骂　④“我”青春期叛逆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本题考查学生把握文章内容、梳理情节的能力。找到相关段落的关键内容作答即可。答案①由文</a:t>
            </a:r>
            <a:br>
              <a:rPr dirty="0"/>
            </a:br>
            <a:r>
              <a:rPr lang="zh-CN" altLang="en-US" sz="1417" kern="0" dirty="0">
                <a:solidFill>
                  <a:srgbClr val="000000"/>
                </a:solidFill>
                <a:latin typeface="Times New Roman" pitchFamily="65" charset="-122"/>
                <a:ea typeface="宋体" pitchFamily="65" charset="-122"/>
              </a:rPr>
              <a:t>章中的“从小我们两个一起闯祸,挨打的总是我”得出;“父亲踢打”出现在文章的第②段,答案②由该段</a:t>
            </a:r>
            <a:br>
              <a:rPr dirty="0"/>
            </a:br>
            <a:r>
              <a:rPr lang="zh-CN" altLang="en-US" sz="1417" kern="0" dirty="0">
                <a:solidFill>
                  <a:srgbClr val="000000"/>
                </a:solidFill>
                <a:latin typeface="Times New Roman" pitchFamily="65" charset="-122"/>
                <a:ea typeface="宋体" pitchFamily="65" charset="-122"/>
              </a:rPr>
              <a:t>中的关键句“后来才知道我爸刚从学校回来,我姐的期末考试成绩,从全班第2名滑到了第35名”得出;</a:t>
            </a:r>
            <a:br>
              <a:rPr dirty="0"/>
            </a:br>
            <a:r>
              <a:rPr lang="zh-CN" altLang="en-US" sz="1417" kern="0" dirty="0">
                <a:solidFill>
                  <a:srgbClr val="000000"/>
                </a:solidFill>
                <a:latin typeface="Times New Roman" pitchFamily="65" charset="-122"/>
                <a:ea typeface="宋体" pitchFamily="65" charset="-122"/>
              </a:rPr>
              <a:t>“此后两年,姐姐青春期叛逆”,该情节集中在文章的④—⑨段,答案③由关键句“我爸一味地使用暴力”</a:t>
            </a:r>
            <a:br>
              <a:rPr dirty="0"/>
            </a:br>
            <a:r>
              <a:rPr lang="zh-CN" altLang="en-US" sz="1417" kern="0" dirty="0">
                <a:solidFill>
                  <a:srgbClr val="000000"/>
                </a:solidFill>
                <a:latin typeface="Times New Roman" pitchFamily="65" charset="-122"/>
                <a:ea typeface="宋体" pitchFamily="65" charset="-122"/>
              </a:rPr>
              <a:t>“我妈就会骂她”得出;父母的反应“淡定”体现在第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和</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段,原因是第⑩段中的“当我姐的事情终于</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尘埃落定时,我又到了青春叛逆期”,得出答案④。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修辞角度:用比喻的修辞手法,把“‘我’青春期内心的躁动”比作“火苗”,生动形象地写出了</a:t>
            </a:r>
            <a:br>
              <a:rPr dirty="0"/>
            </a:br>
            <a:r>
              <a:rPr lang="zh-CN" altLang="en-US" sz="1417" kern="0" dirty="0">
                <a:solidFill>
                  <a:srgbClr val="000000"/>
                </a:solidFill>
                <a:latin typeface="Times New Roman" pitchFamily="65" charset="-122"/>
                <a:ea typeface="宋体" pitchFamily="65" charset="-122"/>
              </a:rPr>
              <a:t>“我”的躁动不安,以及“我”因姐姐事件的影响,内心产生的绝望、迷茫之情。</a:t>
            </a:r>
            <a:endParaRPr lang="zh-CN" altLang="en-US" dirty="0"/>
          </a:p>
        </p:txBody>
      </p:sp>
      <p:pic>
        <p:nvPicPr>
          <p:cNvPr id="3" name="图片 3" descr="textimage41.jpeg"/>
          <p:cNvPicPr>
            <a:picLocks noChangeAspect="1"/>
          </p:cNvPicPr>
          <p:nvPr/>
        </p:nvPicPr>
        <p:blipFill>
          <a:blip r:embed="rId4" cstate="print"/>
          <a:stretch>
            <a:fillRect/>
          </a:stretch>
        </p:blipFill>
        <p:spPr>
          <a:xfrm>
            <a:off x="4910011" y="3505387"/>
            <a:ext cx="190499" cy="200024"/>
          </a:xfrm>
          <a:prstGeom prst="rect">
            <a:avLst/>
          </a:prstGeom>
        </p:spPr>
      </p:pic>
      <p:pic>
        <p:nvPicPr>
          <p:cNvPr id="4" name="图片 4" descr="textimage42.jpeg"/>
          <p:cNvPicPr>
            <a:picLocks noChangeAspect="1"/>
          </p:cNvPicPr>
          <p:nvPr/>
        </p:nvPicPr>
        <p:blipFill>
          <a:blip r:embed="rId5" cstate="print"/>
          <a:stretch>
            <a:fillRect/>
          </a:stretch>
        </p:blipFill>
        <p:spPr>
          <a:xfrm>
            <a:off x="5280511" y="3505387"/>
            <a:ext cx="190499" cy="200024"/>
          </a:xfrm>
          <a:prstGeom prst="rect">
            <a:avLst/>
          </a:prstGeom>
        </p:spPr>
      </p:pic>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描写角度:运用心理描写和环境描写,营造压抑的氛围,衬托出“我”青春期的躁动不安,为下文“我”的</a:t>
            </a:r>
            <a:br>
              <a:rPr dirty="0"/>
            </a:br>
            <a:r>
              <a:rPr lang="zh-CN" altLang="en-US" sz="1417" kern="0" dirty="0">
                <a:solidFill>
                  <a:srgbClr val="000000"/>
                </a:solidFill>
                <a:latin typeface="Times New Roman" pitchFamily="65" charset="-122"/>
                <a:ea typeface="宋体" pitchFamily="65" charset="-122"/>
              </a:rPr>
              <a:t>叛逆做铺垫。(任选一个角度赏析即可)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本题考查学生赏析句子的能力。结合上文“当我姐的事情终于尘埃落定时,我又到了青春叛逆</a:t>
            </a:r>
            <a:br>
              <a:rPr dirty="0"/>
            </a:br>
            <a:r>
              <a:rPr lang="zh-CN" altLang="en-US" sz="1417" kern="0" dirty="0">
                <a:solidFill>
                  <a:srgbClr val="000000"/>
                </a:solidFill>
                <a:latin typeface="Times New Roman" pitchFamily="65" charset="-122"/>
                <a:ea typeface="宋体" pitchFamily="65" charset="-122"/>
              </a:rPr>
              <a:t>期”得知,“我”此刻的心理是“我”叛逆期的表现。题干指定了赏析角度——修辞或描写的角度,选择</a:t>
            </a:r>
            <a:br>
              <a:rPr dirty="0"/>
            </a:br>
            <a:r>
              <a:rPr lang="zh-CN" altLang="en-US" sz="1417" kern="0" dirty="0">
                <a:solidFill>
                  <a:srgbClr val="000000"/>
                </a:solidFill>
                <a:latin typeface="Times New Roman" pitchFamily="65" charset="-122"/>
                <a:ea typeface="宋体" pitchFamily="65" charset="-122"/>
              </a:rPr>
              <a:t>一个自己有把握的角度作答即可。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CE　</a:t>
            </a:r>
            <a:r>
              <a:rPr lang="zh-CN" altLang="en-US" sz="1417" kern="0" dirty="0">
                <a:solidFill>
                  <a:srgbClr val="000000"/>
                </a:solidFill>
                <a:latin typeface="Times New Roman" pitchFamily="65" charset="-122"/>
                <a:ea typeface="宋体" pitchFamily="65" charset="-122"/>
              </a:rPr>
              <a:t>A.并不是姐姐对父母的妥协,而是父母对姐姐青春期叛逆的无奈之举。B.原文第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段说的</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是“从这次失败中,我父母无意中吸取的教训,给了我成长的空间”。D.姐姐是父母教育失败的牺牲品,是</a:t>
            </a:r>
            <a:br>
              <a:rPr dirty="0"/>
            </a:br>
            <a:r>
              <a:rPr lang="zh-CN" altLang="en-US" sz="1417" kern="0" dirty="0">
                <a:solidFill>
                  <a:srgbClr val="000000"/>
                </a:solidFill>
                <a:latin typeface="Times New Roman" pitchFamily="65" charset="-122"/>
                <a:ea typeface="宋体" pitchFamily="65" charset="-122"/>
              </a:rPr>
              <a:t>因为父母也是第一次做父母,不懂育儿启蒙、不懂心理学。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(1)原因:孩子有自己的思想,而父母没有给孩子更多的成长空间,反而采取强硬的手段控制孩子,进</a:t>
            </a:r>
            <a:br>
              <a:rPr dirty="0"/>
            </a:br>
            <a:r>
              <a:rPr lang="zh-CN" altLang="en-US" sz="1417" kern="0" dirty="0">
                <a:solidFill>
                  <a:srgbClr val="000000"/>
                </a:solidFill>
                <a:latin typeface="Times New Roman" pitchFamily="65" charset="-122"/>
                <a:ea typeface="宋体" pitchFamily="65" charset="-122"/>
              </a:rPr>
              <a:t>一步加重孩子的叛逆心理。</a:t>
            </a:r>
            <a:endParaRPr lang="zh-CN" altLang="en-US" dirty="0"/>
          </a:p>
        </p:txBody>
      </p:sp>
      <p:pic>
        <p:nvPicPr>
          <p:cNvPr id="3" name="图片 3" descr="textimage43.jpeg"/>
          <p:cNvPicPr>
            <a:picLocks noChangeAspect="1"/>
          </p:cNvPicPr>
          <p:nvPr/>
        </p:nvPicPr>
        <p:blipFill>
          <a:blip r:embed="rId4" cstate="print"/>
          <a:stretch>
            <a:fillRect/>
          </a:stretch>
        </p:blipFill>
        <p:spPr>
          <a:xfrm>
            <a:off x="7950060" y="3177787"/>
            <a:ext cx="190499" cy="200024"/>
          </a:xfrm>
          <a:prstGeom prst="rect">
            <a:avLst/>
          </a:prstGeom>
        </p:spPr>
      </p:pic>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38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(2)途径:①给孩子营造轻松的家庭氛围;②尊重孩子,不采取暴力管教;③多沟通交流,了解孩子内心的想法;</a:t>
            </a:r>
            <a:br>
              <a:rPr dirty="0"/>
            </a:br>
            <a:r>
              <a:rPr lang="zh-CN" altLang="en-US" sz="1417" kern="0" dirty="0">
                <a:solidFill>
                  <a:srgbClr val="000000"/>
                </a:solidFill>
                <a:latin typeface="Times New Roman" pitchFamily="65" charset="-122"/>
                <a:ea typeface="宋体" pitchFamily="65" charset="-122"/>
              </a:rPr>
              <a:t>④多学习有关教育学、心理学的知识,科学管教。</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本题考查学生理解文本主题、延伸探究的能力。文本中,父母对姐姐的叛逆采取暴力的手段,对</a:t>
            </a:r>
            <a:br>
              <a:rPr dirty="0"/>
            </a:br>
            <a:r>
              <a:rPr lang="zh-CN" altLang="en-US" sz="1417" kern="0" dirty="0">
                <a:solidFill>
                  <a:srgbClr val="000000"/>
                </a:solidFill>
                <a:latin typeface="Times New Roman" pitchFamily="65" charset="-122"/>
                <a:ea typeface="宋体" pitchFamily="65" charset="-122"/>
              </a:rPr>
              <a:t>“我”则给予了很多的成长空间;链接材料中,“乔英子”“四川地级市高考状元、北大毕业生”因为父</a:t>
            </a:r>
            <a:br>
              <a:rPr dirty="0"/>
            </a:br>
            <a:r>
              <a:rPr lang="zh-CN" altLang="en-US" sz="1417" kern="0" dirty="0">
                <a:solidFill>
                  <a:srgbClr val="000000"/>
                </a:solidFill>
                <a:latin typeface="Times New Roman" pitchFamily="65" charset="-122"/>
                <a:ea typeface="宋体" pitchFamily="65" charset="-122"/>
              </a:rPr>
              <a:t>母的“控制欲”而不能舒心快乐地成长。根据文本内容和题目要求组织答案,有理即可。</a:t>
            </a:r>
            <a:endParaRPr lang="zh-CN" altLang="en-US" dirty="0"/>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(2020长沙长郡双语入学检测,22—25)阅读下面的记叙文,回答问题。(18分)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鼠疫</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(节选)</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[法]加 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①再过几天就解除封禁了。里厄</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中午回到家,满心欢喜。人不能总那么紧绷着,日夜惕厉。全身力量拧成</a:t>
            </a:r>
            <a:br>
              <a:rPr dirty="0"/>
            </a:br>
            <a:r>
              <a:rPr lang="zh-CN" altLang="en-US" sz="1417" kern="0" dirty="0">
                <a:solidFill>
                  <a:srgbClr val="000000"/>
                </a:solidFill>
                <a:latin typeface="Times New Roman" pitchFamily="65" charset="-122"/>
                <a:ea typeface="宋体" pitchFamily="65" charset="-122"/>
              </a:rPr>
              <a:t>一股绳,一直同鼠疫</a:t>
            </a:r>
            <a:r>
              <a:rPr lang="zh-CN" altLang="en-US" sz="1067" kern="0" baseline="59000" dirty="0">
                <a:solidFill>
                  <a:srgbClr val="000000"/>
                </a:solidFill>
                <a:latin typeface="Times New Roman" pitchFamily="65" charset="-122"/>
                <a:ea typeface="宋体" pitchFamily="65" charset="-122"/>
              </a:rPr>
              <a:t>③</a:t>
            </a:r>
            <a:r>
              <a:rPr lang="zh-CN" altLang="en-US" sz="1417" kern="0" dirty="0">
                <a:solidFill>
                  <a:srgbClr val="000000"/>
                </a:solidFill>
                <a:latin typeface="Times New Roman" pitchFamily="65" charset="-122"/>
                <a:ea typeface="宋体" pitchFamily="65" charset="-122"/>
              </a:rPr>
              <a:t>抗争,现在终于松松劲了。让感情流露出来,这也是一种幸福。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②他刚一打开房门,母亲就迎上来,告诉儿子,塔鲁</a:t>
            </a:r>
            <a:r>
              <a:rPr lang="zh-CN" altLang="en-US" sz="1067" kern="0" baseline="59000" dirty="0">
                <a:solidFill>
                  <a:srgbClr val="000000"/>
                </a:solidFill>
                <a:latin typeface="Times New Roman" pitchFamily="65" charset="-122"/>
                <a:ea typeface="宋体" pitchFamily="65" charset="-122"/>
              </a:rPr>
              <a:t>④</a:t>
            </a:r>
            <a:r>
              <a:rPr lang="zh-CN" altLang="en-US" sz="1417" kern="0" dirty="0">
                <a:solidFill>
                  <a:srgbClr val="000000"/>
                </a:solidFill>
                <a:latin typeface="Times New Roman" pitchFamily="65" charset="-122"/>
                <a:ea typeface="宋体" pitchFamily="65" charset="-122"/>
              </a:rPr>
              <a:t>先生说自己身体不舒服。“也许没什么大毛病。”她</a:t>
            </a:r>
            <a:br>
              <a:rPr dirty="0"/>
            </a:br>
            <a:r>
              <a:rPr lang="zh-CN" altLang="en-US" sz="1417" kern="0" dirty="0">
                <a:solidFill>
                  <a:srgbClr val="000000"/>
                </a:solidFill>
                <a:latin typeface="Times New Roman" pitchFamily="65" charset="-122"/>
                <a:ea typeface="宋体" pitchFamily="65" charset="-122"/>
              </a:rPr>
              <a:t>儿子说道。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③塔鲁直挺挺地躺着,他那沉重的脑袋在枕头上压出深窝,身上盖的毯子很厚,仍能凸显健壮胸脯的轮廓。</a:t>
            </a:r>
            <a:br>
              <a:rPr dirty="0"/>
            </a:br>
            <a:r>
              <a:rPr lang="zh-CN" altLang="en-US" sz="1417" kern="0" dirty="0">
                <a:solidFill>
                  <a:srgbClr val="000000"/>
                </a:solidFill>
                <a:latin typeface="Times New Roman" pitchFamily="65" charset="-122"/>
                <a:ea typeface="宋体" pitchFamily="65" charset="-122"/>
              </a:rPr>
              <a:t>他发了烧,头疼得厉害。他对里厄说:“症状还模糊难辨,有可能感染上了鼠疫。”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④里厄给塔鲁检查完之后,在过道里对母亲说,有可能是染上鼠疫,开始发病了。“咱们留下他,贝尔纳。”</a:t>
            </a:r>
            <a:endParaRPr lang="zh-CN" altLang="en-US" dirty="0"/>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母亲说。“我无权这么做,”里厄回答,“不过,城门要开放了,如果你不在这儿了,我认为这将是我行使的</a:t>
            </a:r>
            <a:br/>
            <a:r>
              <a:rPr lang="zh-CN" altLang="en-US" sz="1417" kern="0" dirty="0">
                <a:solidFill>
                  <a:srgbClr val="000000"/>
                </a:solidFill>
                <a:latin typeface="Times New Roman" pitchFamily="65" charset="-122"/>
                <a:ea typeface="宋体" pitchFamily="65" charset="-122"/>
              </a:rPr>
              <a:t>第一个权利。”“把我们俩都留下吧。你很清楚,我又刚刚打了预防针。”母亲说。</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⑤里厄去了工作室,他再回到房间时,塔鲁瞧见他拿着几支大安瓿血清。“要隔离起来吗,里厄?”“还根</a:t>
            </a:r>
            <a:br/>
            <a:r>
              <a:rPr lang="zh-CN" altLang="en-US" sz="1417" kern="0" dirty="0">
                <a:solidFill>
                  <a:srgbClr val="000000"/>
                </a:solidFill>
                <a:latin typeface="Times New Roman" pitchFamily="65" charset="-122"/>
                <a:ea typeface="宋体" pitchFamily="65" charset="-122"/>
              </a:rPr>
              <a:t>本没有确诊您患上了鼠疫。”“这是我头一次看到,注射血清而没有同时安排隔离。”“您就由我母亲</a:t>
            </a:r>
            <a:br/>
            <a:r>
              <a:rPr lang="zh-CN" altLang="en-US" sz="1417" kern="0" dirty="0">
                <a:solidFill>
                  <a:srgbClr val="000000"/>
                </a:solidFill>
                <a:latin typeface="Times New Roman" pitchFamily="65" charset="-122"/>
                <a:ea typeface="宋体" pitchFamily="65" charset="-122"/>
              </a:rPr>
              <a:t>和我来护理。您留在这儿会更舒服些。”里厄边注射血清边说。注射完血清后,塔鲁说:“谢谢。我可不</a:t>
            </a:r>
            <a:br/>
            <a:r>
              <a:rPr lang="zh-CN" altLang="en-US" sz="1417" kern="0" dirty="0">
                <a:solidFill>
                  <a:srgbClr val="000000"/>
                </a:solidFill>
                <a:latin typeface="Times New Roman" pitchFamily="65" charset="-122"/>
                <a:ea typeface="宋体" pitchFamily="65" charset="-122"/>
              </a:rPr>
              <a:t>想死,还要斗争。不过,真要是输定了,那我也希望有个好结果。”里厄俯下身去,搂住他的肩膀。“不,”</a:t>
            </a:r>
            <a:br/>
            <a:r>
              <a:rPr lang="zh-CN" altLang="en-US" sz="1417" kern="0" dirty="0">
                <a:solidFill>
                  <a:srgbClr val="000000"/>
                </a:solidFill>
                <a:latin typeface="Times New Roman" pitchFamily="65" charset="-122"/>
                <a:ea typeface="宋体" pitchFamily="65" charset="-122"/>
              </a:rPr>
              <a:t>里厄说道,“要想成为圣人,那就得活着。您要斗争啊。”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⑥寒冷的天气,上午稍微缓和一点,午后却骤变,下起暴雨夹冰雹。暮晚时分,天空才略微转晴,但是严寒更</a:t>
            </a:r>
            <a:br/>
            <a:r>
              <a:rPr lang="zh-CN" altLang="en-US" sz="1417" kern="0" dirty="0">
                <a:solidFill>
                  <a:srgbClr val="000000"/>
                </a:solidFill>
                <a:latin typeface="Times New Roman" pitchFamily="65" charset="-122"/>
                <a:ea typeface="宋体" pitchFamily="65" charset="-122"/>
              </a:rPr>
              <a:t>加砭人肌骨。里厄晚上回到家中,顾不得脱大衣就走进朋友的房间。母亲在打毛线。塔鲁似乎就没有动</a:t>
            </a:r>
            <a:br/>
            <a:r>
              <a:rPr lang="zh-CN" altLang="en-US" sz="1417" kern="0" dirty="0">
                <a:solidFill>
                  <a:srgbClr val="000000"/>
                </a:solidFill>
                <a:latin typeface="Times New Roman" pitchFamily="65" charset="-122"/>
                <a:ea typeface="宋体" pitchFamily="65" charset="-122"/>
              </a:rPr>
              <a:t>窝,不过,他那高烧烧得发白的嘴唇却表明,他一直在坚持斗争。“感觉如何?”里厄问道。塔鲁微微耸了</a:t>
            </a:r>
            <a:br/>
            <a:r>
              <a:rPr lang="zh-CN" altLang="en-US" sz="1417" kern="0" dirty="0">
                <a:solidFill>
                  <a:srgbClr val="000000"/>
                </a:solidFill>
                <a:latin typeface="Times New Roman" pitchFamily="65" charset="-122"/>
                <a:ea typeface="宋体" pitchFamily="65" charset="-122"/>
              </a:rPr>
              <a:t>耸探到床外的宽阔肩膀。“看起来,”他说道,“我的败局已定。”</a:t>
            </a:r>
            <a:endParaRPr lang="zh-CN" altLang="en-US"/>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⑦里厄和母亲吃完晚饭,又过来守在病人身边。夜幕降临,塔鲁开始了搏斗,里厄知道,跟瘟神打的这场硬</a:t>
            </a:r>
            <a:br/>
            <a:r>
              <a:rPr lang="zh-CN" altLang="en-US" sz="1417" kern="0" dirty="0">
                <a:solidFill>
                  <a:srgbClr val="000000"/>
                </a:solidFill>
                <a:latin typeface="Times New Roman" pitchFamily="65" charset="-122"/>
                <a:ea typeface="宋体" pitchFamily="65" charset="-122"/>
              </a:rPr>
              <a:t>仗,要一直持续到拂晓。塔鲁最有力的武器,并不是他那结实的肩膀和宽阔的胸膛,而是刚才里厄注射时针</a:t>
            </a:r>
            <a:br/>
            <a:r>
              <a:rPr lang="zh-CN" altLang="en-US" sz="1417" kern="0" dirty="0">
                <a:solidFill>
                  <a:srgbClr val="000000"/>
                </a:solidFill>
                <a:latin typeface="Times New Roman" pitchFamily="65" charset="-122"/>
                <a:ea typeface="宋体" pitchFamily="65" charset="-122"/>
              </a:rPr>
              <a:t>头下冒出的血液,是这血液中比灵魂还内在的、任何科学都无法释明的东西。而他,也只能干看着他的朋</a:t>
            </a:r>
            <a:br/>
            <a:r>
              <a:rPr lang="zh-CN" altLang="en-US" sz="1417" kern="0" dirty="0">
                <a:solidFill>
                  <a:srgbClr val="000000"/>
                </a:solidFill>
                <a:latin typeface="Times New Roman" pitchFamily="65" charset="-122"/>
                <a:ea typeface="宋体" pitchFamily="65" charset="-122"/>
              </a:rPr>
              <a:t>友拼搏。</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⑧塔鲁躺着不动,还在抗争。这一整夜,面对病魔的一次次袭击,他没有一次烦躁不安,仅仅以他厚重的身躯</a:t>
            </a:r>
            <a:br/>
            <a:r>
              <a:rPr lang="zh-CN" altLang="en-US" sz="1417" kern="0" dirty="0">
                <a:solidFill>
                  <a:srgbClr val="000000"/>
                </a:solidFill>
                <a:latin typeface="Times New Roman" pitchFamily="65" charset="-122"/>
                <a:ea typeface="宋体" pitchFamily="65" charset="-122"/>
              </a:rPr>
              <a:t>和沉默不语进行拼搏。同样,他也没有一次开口说话,他用这种方式承认自己不可以分神。里厄只能依据</a:t>
            </a:r>
            <a:br/>
            <a:r>
              <a:rPr lang="zh-CN" altLang="en-US" sz="1417" kern="0" dirty="0">
                <a:solidFill>
                  <a:srgbClr val="000000"/>
                </a:solidFill>
                <a:latin typeface="Times New Roman" pitchFamily="65" charset="-122"/>
                <a:ea typeface="宋体" pitchFamily="65" charset="-122"/>
              </a:rPr>
              <a:t>他朋友的眼睛,追随战斗的各个阶段:那双眼睛时而睁开,时而闭合,眼睑时而紧紧护住眼珠,时而相反,大大</a:t>
            </a:r>
            <a:br/>
            <a:r>
              <a:rPr lang="zh-CN" altLang="en-US" sz="1417" kern="0" dirty="0">
                <a:solidFill>
                  <a:srgbClr val="000000"/>
                </a:solidFill>
                <a:latin typeface="Times New Roman" pitchFamily="65" charset="-122"/>
                <a:ea typeface="宋体" pitchFamily="65" charset="-122"/>
              </a:rPr>
              <a:t>张开,目光凝视一件物品,或者移回到里厄及其母亲的身上。每次里厄与他的目光相遇,塔鲁都强颜微微一</a:t>
            </a:r>
            <a:br/>
            <a:r>
              <a:rPr lang="zh-CN" altLang="en-US" sz="1417" kern="0" dirty="0">
                <a:solidFill>
                  <a:srgbClr val="000000"/>
                </a:solidFill>
                <a:latin typeface="Times New Roman" pitchFamily="65" charset="-122"/>
                <a:ea typeface="宋体" pitchFamily="65" charset="-122"/>
              </a:rPr>
              <a:t>笑。</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⑨将近黎明时刻,里厄俯身对母亲说:“你还是应该去睡一会儿,到八点好来替换我。睡之前先滴注点儿药</a:t>
            </a:r>
            <a:br/>
            <a:r>
              <a:rPr lang="zh-CN" altLang="en-US" sz="1417" kern="0" dirty="0">
                <a:solidFill>
                  <a:srgbClr val="000000"/>
                </a:solidFill>
                <a:latin typeface="Times New Roman" pitchFamily="65" charset="-122"/>
                <a:ea typeface="宋体" pitchFamily="65" charset="-122"/>
              </a:rPr>
              <a:t>水。”里厄老太太站起身,收好针线活,走向床边。“喝水吧。”里厄说道。“拖这么久。”塔鲁咕哝一</a:t>
            </a:r>
            <a:endParaRPr lang="zh-CN" altLang="en-US"/>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句。里厄抓住他的手臂,但是塔鲁移开目光,不再有所反应。里厄凑过脸去鼓励他。塔鲁还竭力要笑一笑,</a:t>
            </a:r>
            <a:br/>
            <a:r>
              <a:rPr lang="zh-CN" altLang="en-US" sz="1417" kern="0" dirty="0">
                <a:solidFill>
                  <a:srgbClr val="000000"/>
                </a:solidFill>
                <a:latin typeface="Times New Roman" pitchFamily="65" charset="-122"/>
                <a:ea typeface="宋体" pitchFamily="65" charset="-122"/>
              </a:rPr>
              <a:t>但是那笑意没有冲破咬紧的牙关和白沫封死的嘴唇。他的脸已僵硬,但是眼睛仍然放射着勇气的光芒。</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⑩中午时分,高烧达到顶点。一阵阵发自肺腑的咳嗽,震得病人的身体直颤动,正是这时他开始咯血了。高</a:t>
            </a:r>
            <a:br/>
            <a:r>
              <a:rPr lang="zh-CN" altLang="en-US" sz="1417" kern="0" dirty="0">
                <a:solidFill>
                  <a:srgbClr val="000000"/>
                </a:solidFill>
                <a:latin typeface="Times New Roman" pitchFamily="65" charset="-122"/>
                <a:ea typeface="宋体" pitchFamily="65" charset="-122"/>
              </a:rPr>
              <a:t>烧的急风暴雨,引发他身体抽搐惊跳,但是照亮他头脑的闪电却越来越少见了,塔鲁被缓缓地卷进这风暴的</a:t>
            </a:r>
            <a:br/>
            <a:r>
              <a:rPr lang="zh-CN" altLang="en-US" sz="1417" kern="0" dirty="0">
                <a:solidFill>
                  <a:srgbClr val="000000"/>
                </a:solidFill>
                <a:latin typeface="Times New Roman" pitchFamily="65" charset="-122"/>
                <a:ea typeface="宋体" pitchFamily="65" charset="-122"/>
              </a:rPr>
              <a:t>深底。里厄从此面对的是一副笑容消失而毫无生气的面具。</a:t>
            </a:r>
            <a:r>
              <a:rPr lang="zh-CN" altLang="en-US" sz="1417" u="sng" kern="0" dirty="0">
                <a:solidFill>
                  <a:srgbClr val="000000"/>
                </a:solidFill>
                <a:latin typeface="Times New Roman" pitchFamily="65" charset="-122"/>
                <a:ea typeface="宋体" pitchFamily="65" charset="-122"/>
              </a:rPr>
              <a:t>这副人的形骸,曾经和他那么亲近,现在被病</a:t>
            </a:r>
            <a:br/>
            <a:r>
              <a:rPr lang="zh-CN" altLang="en-US" sz="1417" u="sng" kern="0" dirty="0">
                <a:solidFill>
                  <a:srgbClr val="000000"/>
                </a:solidFill>
                <a:latin typeface="Times New Roman" pitchFamily="65" charset="-122"/>
                <a:ea typeface="宋体" pitchFamily="65" charset="-122"/>
              </a:rPr>
              <a:t>魔的长矛刺得遍体鳞伤,被一种骇人的病痛烧焦,还被天降的仇恨之风所扭曲,眼看着沉入鼠疫的疾流中,里</a:t>
            </a:r>
            <a:br/>
            <a:r>
              <a:rPr lang="zh-CN" altLang="en-US" sz="1417" u="sng" kern="0" dirty="0">
                <a:solidFill>
                  <a:srgbClr val="000000"/>
                </a:solidFill>
                <a:latin typeface="Times New Roman" pitchFamily="65" charset="-122"/>
                <a:ea typeface="宋体" pitchFamily="65" charset="-122"/>
              </a:rPr>
              <a:t>厄却无能为力,救不了遇难的朋友。</a:t>
            </a:r>
            <a:r>
              <a:rPr lang="zh-CN" altLang="en-US" sz="1417" kern="0" dirty="0">
                <a:solidFill>
                  <a:srgbClr val="000000"/>
                </a:solidFill>
                <a:latin typeface="Times New Roman" pitchFamily="65" charset="-122"/>
                <a:ea typeface="宋体" pitchFamily="65" charset="-122"/>
              </a:rPr>
              <a:t>他只能停在岸边,心似刀绞,两手空空,没有武器,孤立无援。最终,无能</a:t>
            </a:r>
            <a:br/>
            <a:r>
              <a:rPr lang="zh-CN" altLang="en-US" sz="1417" kern="0" dirty="0">
                <a:solidFill>
                  <a:srgbClr val="000000"/>
                </a:solidFill>
                <a:latin typeface="Times New Roman" pitchFamily="65" charset="-122"/>
                <a:ea typeface="宋体" pitchFamily="65" charset="-122"/>
              </a:rPr>
              <a:t>为力的泪水模糊了眼睛,里厄未能看见塔鲁猛然转向墙壁,随着一声低沉的哀叹便咽了气,就好像他体内一</a:t>
            </a:r>
            <a:br/>
            <a:r>
              <a:rPr lang="zh-CN" altLang="en-US" sz="1417" kern="0" dirty="0">
                <a:solidFill>
                  <a:srgbClr val="000000"/>
                </a:solidFill>
                <a:latin typeface="Times New Roman" pitchFamily="65" charset="-122"/>
                <a:ea typeface="宋体" pitchFamily="65" charset="-122"/>
              </a:rPr>
              <a:t>根主弦断了。</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里厄和母亲默默地守灵。夜晚没有搏斗,只是一片寂静。在这与世隔绝的房间里,里厄感到一种令人惊</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诧的静谧,在这具已经穿好衣服的遗体上方飘浮。户外,还是同样寒冷的夜晚,天空明亮而清冷,满布的星辰</a:t>
            </a:r>
            <a:endParaRPr lang="zh-CN" altLang="en-US"/>
          </a:p>
        </p:txBody>
      </p:sp>
      <p:pic>
        <p:nvPicPr>
          <p:cNvPr id="3" name="图片 3" descr="textimage44.jpeg"/>
          <p:cNvPicPr>
            <a:picLocks noChangeAspect="1"/>
          </p:cNvPicPr>
          <p:nvPr/>
        </p:nvPicPr>
        <p:blipFill>
          <a:blip r:embed="rId4"/>
          <a:stretch>
            <a:fillRect/>
          </a:stretch>
        </p:blipFill>
        <p:spPr>
          <a:xfrm>
            <a:off x="720000" y="3960989"/>
            <a:ext cx="190500" cy="200025"/>
          </a:xfrm>
          <a:prstGeom prst="rect">
            <a:avLst/>
          </a:prstGeom>
        </p:spPr>
      </p:pic>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260097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本题考查理解标题含义和结合事例谈看法的能力。第一问,要在理解词语本义的基础上,结合故事</a:t>
            </a:r>
            <a:br>
              <a:rPr dirty="0"/>
            </a:br>
            <a:r>
              <a:rPr lang="zh-CN" altLang="en-US" sz="1417" kern="0" dirty="0">
                <a:solidFill>
                  <a:srgbClr val="000000"/>
                </a:solidFill>
                <a:latin typeface="Times New Roman" pitchFamily="65" charset="-122"/>
                <a:ea typeface="宋体" pitchFamily="65" charset="-122"/>
              </a:rPr>
              <a:t>内容理解其深层含义。“回音壁”本义是指声音传播通过墙壁产生的回荡的效果。“善的回音壁”指善</a:t>
            </a:r>
            <a:br>
              <a:rPr dirty="0"/>
            </a:br>
            <a:r>
              <a:rPr lang="zh-CN" altLang="en-US" sz="1417" kern="0" dirty="0">
                <a:solidFill>
                  <a:srgbClr val="000000"/>
                </a:solidFill>
                <a:latin typeface="Times New Roman" pitchFamily="65" charset="-122"/>
                <a:ea typeface="宋体" pitchFamily="65" charset="-122"/>
              </a:rPr>
              <a:t>良传播出去产生扩散的效果。第一个故事里“娘”的善意使老大感动。第二个故事里女孩的善意受到了</a:t>
            </a:r>
            <a:br>
              <a:rPr dirty="0"/>
            </a:br>
            <a:r>
              <a:rPr lang="zh-CN" altLang="en-US" sz="1417" kern="0" dirty="0">
                <a:solidFill>
                  <a:srgbClr val="000000"/>
                </a:solidFill>
                <a:latin typeface="Times New Roman" pitchFamily="65" charset="-122"/>
                <a:ea typeface="宋体" pitchFamily="65" charset="-122"/>
              </a:rPr>
              <a:t>列车员和周围人的赞赏。第三个故事里小孩助人为乐不要报酬只要谢谢的行为引发读者的思考。文中三</a:t>
            </a:r>
            <a:br>
              <a:rPr dirty="0"/>
            </a:br>
            <a:r>
              <a:rPr lang="zh-CN" altLang="en-US" sz="1417" kern="0" dirty="0">
                <a:solidFill>
                  <a:srgbClr val="000000"/>
                </a:solidFill>
                <a:latin typeface="Times New Roman" pitchFamily="65" charset="-122"/>
                <a:ea typeface="宋体" pitchFamily="65" charset="-122"/>
              </a:rPr>
              <a:t>个故事里的主人公把他们的善意传递出去,并且在人群周围产生了共鸣,得到了大家的肯定和称赞。第二</a:t>
            </a:r>
            <a:br>
              <a:rPr dirty="0"/>
            </a:br>
            <a:r>
              <a:rPr lang="zh-CN" altLang="en-US" sz="1417" kern="0" dirty="0">
                <a:solidFill>
                  <a:srgbClr val="000000"/>
                </a:solidFill>
                <a:latin typeface="Times New Roman" pitchFamily="65" charset="-122"/>
                <a:ea typeface="宋体" pitchFamily="65" charset="-122"/>
              </a:rPr>
              <a:t>问,结合文章中三个故事,参考链接材料作答。文章中三位主人公都身体力行地做着善良的事,这份善良感</a:t>
            </a:r>
            <a:br>
              <a:rPr dirty="0"/>
            </a:br>
            <a:r>
              <a:rPr lang="zh-CN" altLang="en-US" sz="1417" kern="0" dirty="0">
                <a:solidFill>
                  <a:srgbClr val="000000"/>
                </a:solidFill>
                <a:latin typeface="Times New Roman" pitchFamily="65" charset="-122"/>
                <a:ea typeface="宋体" pitchFamily="65" charset="-122"/>
              </a:rPr>
              <a:t>动身边人,引发身边人的思考。故我们在生活中要做一个善良的人,并且把这份善良传给身边的人们。如</a:t>
            </a:r>
            <a:br>
              <a:rPr dirty="0"/>
            </a:br>
            <a:r>
              <a:rPr lang="zh-CN" altLang="en-US" sz="1417" kern="0" dirty="0">
                <a:solidFill>
                  <a:srgbClr val="000000"/>
                </a:solidFill>
                <a:latin typeface="Times New Roman" pitchFamily="65" charset="-122"/>
                <a:ea typeface="宋体" pitchFamily="65" charset="-122"/>
              </a:rPr>
              <a:t>何做就要结合链接材料分析。</a:t>
            </a:r>
            <a:endParaRPr lang="zh-CN" altLang="en-US" dirty="0"/>
          </a:p>
        </p:txBody>
      </p:sp>
    </p:spTree>
    <p:custDataLst>
      <p:custData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1994"/>
            <a:ext cx="8505000" cy="32970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都仿佛冻结了。</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里厄想,他在塔鲁身边生活了一段时间,而今天晚上,塔鲁去世了,他们的友谊却没有时间真正经历一</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番。塔鲁出局了,正如他自己讲的。但是他,里厄,又赢得了什么呢?他所赢得的,仅仅是认识了鼠疫并可回</a:t>
            </a:r>
            <a:br>
              <a:rPr dirty="0"/>
            </a:br>
            <a:r>
              <a:rPr lang="zh-CN" altLang="en-US" sz="1417" kern="0" dirty="0">
                <a:solidFill>
                  <a:srgbClr val="000000"/>
                </a:solidFill>
                <a:latin typeface="Times New Roman" pitchFamily="65" charset="-122"/>
                <a:ea typeface="宋体" pitchFamily="65" charset="-122"/>
              </a:rPr>
              <a:t>忆,了解了友谊并可回忆,体验了温情,而且有朝一日也成追忆。在同鼠疫博弈,同生活博弈中,人所能赢的,</a:t>
            </a:r>
            <a:br>
              <a:rPr dirty="0"/>
            </a:br>
            <a:r>
              <a:rPr lang="zh-CN" altLang="en-US" sz="1417" kern="0" dirty="0">
                <a:solidFill>
                  <a:srgbClr val="000000"/>
                </a:solidFill>
                <a:latin typeface="Times New Roman" pitchFamily="65" charset="-122"/>
                <a:ea typeface="宋体" pitchFamily="65" charset="-122"/>
              </a:rPr>
              <a:t>无非是见识和记忆。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①《鼠疫》,法国作家加缪的长篇小说,本文节选自第五部分,有删减。译者,李玉民。小说描写北非</a:t>
            </a:r>
            <a:br>
              <a:rPr dirty="0"/>
            </a:br>
            <a:r>
              <a:rPr lang="zh-CN" altLang="en-US" sz="1417" kern="0" dirty="0">
                <a:solidFill>
                  <a:srgbClr val="000000"/>
                </a:solidFill>
                <a:latin typeface="Times New Roman" pitchFamily="65" charset="-122"/>
                <a:ea typeface="宋体" pitchFamily="65" charset="-122"/>
              </a:rPr>
              <a:t>一个叫奥兰的城市在突发鼠疫后,以主人公里厄医生为代表的一大批人面对瘟疫奋力抗争的故事。节选</a:t>
            </a:r>
            <a:br>
              <a:rPr dirty="0"/>
            </a:br>
            <a:r>
              <a:rPr lang="zh-CN" altLang="en-US" sz="1417" kern="0" dirty="0">
                <a:solidFill>
                  <a:srgbClr val="000000"/>
                </a:solidFill>
                <a:latin typeface="Times New Roman" pitchFamily="65" charset="-122"/>
                <a:ea typeface="宋体" pitchFamily="65" charset="-122"/>
              </a:rPr>
              <a:t>的是故事结尾的内容,此时鼠疫已经击退。②里厄:奥兰城的医生,团结一大批志愿者与鼠疫展开了殊死搏</a:t>
            </a:r>
            <a:br>
              <a:rPr dirty="0"/>
            </a:br>
            <a:r>
              <a:rPr lang="zh-CN" altLang="en-US" sz="1417" kern="0" dirty="0">
                <a:solidFill>
                  <a:srgbClr val="000000"/>
                </a:solidFill>
                <a:latin typeface="Times New Roman" pitchFamily="65" charset="-122"/>
                <a:ea typeface="宋体" pitchFamily="65" charset="-122"/>
              </a:rPr>
              <a:t>斗。③鼠疫:一种高致命性传染病,可通过跳蚤、呼吸道、接触传播。④塔鲁:奥兰城的短暂居客,抗疫志</a:t>
            </a:r>
            <a:br>
              <a:rPr dirty="0"/>
            </a:br>
            <a:r>
              <a:rPr lang="zh-CN" altLang="en-US" sz="1417" kern="0" dirty="0">
                <a:solidFill>
                  <a:srgbClr val="000000"/>
                </a:solidFill>
                <a:latin typeface="Times New Roman" pitchFamily="65" charset="-122"/>
                <a:ea typeface="宋体" pitchFamily="65" charset="-122"/>
              </a:rPr>
              <a:t>愿者队伍中的中坚力量,里厄的得力助手。</a:t>
            </a:r>
            <a:endParaRPr lang="zh-CN" altLang="en-US" dirty="0"/>
          </a:p>
        </p:txBody>
      </p:sp>
      <p:pic>
        <p:nvPicPr>
          <p:cNvPr id="3" name="图片 3" descr="textimage45.jpeg"/>
          <p:cNvPicPr>
            <a:picLocks noChangeAspect="1"/>
          </p:cNvPicPr>
          <p:nvPr/>
        </p:nvPicPr>
        <p:blipFill>
          <a:blip r:embed="rId4" cstate="print"/>
          <a:stretch>
            <a:fillRect/>
          </a:stretch>
        </p:blipFill>
        <p:spPr>
          <a:xfrm>
            <a:off x="720000" y="1471381"/>
            <a:ext cx="190500" cy="200024"/>
          </a:xfrm>
          <a:prstGeom prst="rect">
            <a:avLst/>
          </a:prstGeom>
        </p:spPr>
      </p:pic>
    </p:spTree>
    <p:custDataLst>
      <p:custData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399734"/>
          <a:ext cx="7740000" cy="3278261"/>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625074">
                  <a:extLst>
                    <a:ext uri="{9D8B030D-6E8A-4147-A177-3AD203B41FA5}">
                      <a16:colId xmlns:a16="http://schemas.microsoft.com/office/drawing/2014/main" val="20002"/>
                    </a:ext>
                  </a:extLst>
                </a:gridCol>
                <a:gridCol w="2244926">
                  <a:extLst>
                    <a:ext uri="{9D8B030D-6E8A-4147-A177-3AD203B41FA5}">
                      <a16:colId xmlns:a16="http://schemas.microsoft.com/office/drawing/2014/main" val="20003"/>
                    </a:ext>
                  </a:extLst>
                </a:gridCol>
              </a:tblGrid>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时间</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事件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塔鲁的心</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理或表现</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里厄的心</a:t>
                      </a:r>
                    </a:p>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理或表现</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晚上</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里厄回家看望塔鲁</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坦然面对失败</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着急、担心</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一整夜</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里厄母子守护塔鲁</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无奈、关心</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里厄继续照顾塔鲁</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乐观、英勇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鼓励</a:t>
                      </a:r>
                    </a:p>
                  </a:txBody>
                  <a:tcPr marL="45720" marR="45720"/>
                </a:tc>
                <a:extLst>
                  <a:ext uri="{0D108BD9-81ED-4DB2-BD59-A6C34878D82A}">
                    <a16:rowId xmlns:a16="http://schemas.microsoft.com/office/drawing/2014/main" val="10003"/>
                  </a:ext>
                </a:extLst>
              </a:tr>
              <a:tr h="296321">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第二天中午</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塔鲁去世</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a:t>
                      </a:r>
                      <a:r>
                        <a:rPr lang="zh-CN" altLang="en-US" sz="1400"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4"/>
                  </a:ext>
                </a:extLst>
              </a:tr>
              <a:tr h="566073">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第二天晚上</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④</a:t>
                      </a:r>
                      <a:r>
                        <a:rPr lang="zh-CN" altLang="en-US" sz="1400" u="sng" kern="0" dirty="0">
                          <a:solidFill>
                            <a:srgbClr val="000000"/>
                          </a:solidFill>
                          <a:latin typeface="Times New Roman" pitchFamily="65" charset="-122"/>
                          <a:ea typeface="宋体" pitchFamily="65" charset="-122"/>
                        </a:rPr>
                        <a:t>　　　　　　　    </a:t>
                      </a:r>
                      <a:br>
                        <a:rPr sz="1800"/>
                      </a:b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痛苦、悲伤</a:t>
                      </a:r>
                    </a:p>
                  </a:txBody>
                  <a:tcPr marL="45720" marR="45720"/>
                </a:tc>
                <a:extLst>
                  <a:ext uri="{0D108BD9-81ED-4DB2-BD59-A6C34878D82A}">
                    <a16:rowId xmlns:a16="http://schemas.microsoft.com/office/drawing/2014/main" val="10005"/>
                  </a:ext>
                </a:extLst>
              </a:tr>
            </a:tbl>
          </a:graphicData>
        </a:graphic>
      </p:graphicFrame>
      <p:sp>
        <p:nvSpPr>
          <p:cNvPr id="3" name="TextBox 2"/>
          <p:cNvSpPr txBox="1"/>
          <p:nvPr/>
        </p:nvSpPr>
        <p:spPr>
          <a:xfrm>
            <a:off x="720000" y="98423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依据文章内容,填写下表。(4分)</a:t>
            </a:r>
            <a:endParaRPr lang="zh-CN" altLang="en-US" dirty="0"/>
          </a:p>
        </p:txBody>
      </p:sp>
    </p:spTree>
    <p:custDataLst>
      <p:custData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44309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请从修辞手法的角度赏析第⑩自然段画线的句子。(4分)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这副人的形骸,曾经和他那么亲近,现在被病魔的长矛刺得遍体鳞伤,被一种骇人的病痛烧焦,还被天降的仇</a:t>
            </a:r>
            <a:br>
              <a:rPr dirty="0"/>
            </a:br>
            <a:r>
              <a:rPr lang="zh-CN" altLang="en-US" sz="1417" kern="0" dirty="0">
                <a:solidFill>
                  <a:srgbClr val="000000"/>
                </a:solidFill>
                <a:latin typeface="Times New Roman" pitchFamily="65" charset="-122"/>
                <a:ea typeface="宋体" pitchFamily="65" charset="-122"/>
              </a:rPr>
              <a:t>恨之风所扭曲,眼看着沉入鼠疫的疾流中,里厄却无能为力,救不了遇难的朋友。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下列对文章内容的理解与赏析中,</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的两项是(4分)(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A.第⑥段写天气的寒冷,起到了渲染忧伤气氛,衬托里厄的悲伤心理的作用。环境的变化不定也暗示着鼠</a:t>
            </a:r>
            <a:br>
              <a:rPr dirty="0"/>
            </a:br>
            <a:r>
              <a:rPr lang="zh-CN" altLang="en-US" sz="1417" kern="0" dirty="0">
                <a:solidFill>
                  <a:srgbClr val="000000"/>
                </a:solidFill>
                <a:latin typeface="Times New Roman" pitchFamily="65" charset="-122"/>
                <a:ea typeface="宋体" pitchFamily="65" charset="-122"/>
              </a:rPr>
              <a:t>疫之下人物命运的变化多端。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B.第⑦段写塔鲁最有力的武器,“是这血液中比灵魂还内在的、任何科学都无法释明的东西”,这东西指</a:t>
            </a:r>
            <a:br>
              <a:rPr dirty="0"/>
            </a:br>
            <a:r>
              <a:rPr lang="zh-CN" altLang="en-US" sz="1417" kern="0" dirty="0">
                <a:solidFill>
                  <a:srgbClr val="000000"/>
                </a:solidFill>
                <a:latin typeface="Times New Roman" pitchFamily="65" charset="-122"/>
                <a:ea typeface="宋体" pitchFamily="65" charset="-122"/>
              </a:rPr>
              <a:t>的是塔鲁的生存意志、拼搏精神。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C.第⑧段写塔鲁晚上“目光凝视一件物品,或者移回到里厄及其母亲的身上”,说明塔鲁在弥留之际,对身</a:t>
            </a:r>
            <a:br>
              <a:rPr dirty="0"/>
            </a:br>
            <a:r>
              <a:rPr lang="zh-CN" altLang="en-US" sz="1417" kern="0" dirty="0">
                <a:solidFill>
                  <a:srgbClr val="000000"/>
                </a:solidFill>
                <a:latin typeface="Times New Roman" pitchFamily="65" charset="-122"/>
                <a:ea typeface="宋体" pitchFamily="65" charset="-122"/>
              </a:rPr>
              <a:t>边的一切都不忍舍去,特别是对照顾他的人,更是有深深的依恋与感激。</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en-US" altLang="zh-CN" sz="1417" kern="0" dirty="0">
                <a:solidFill>
                  <a:srgbClr val="000000"/>
                </a:solidFill>
                <a:latin typeface="Times New Roman" pitchFamily="65" charset="-122"/>
                <a:ea typeface="宋体" pitchFamily="65" charset="-122"/>
              </a:rPr>
              <a:t>D.</a:t>
            </a:r>
            <a:r>
              <a:rPr lang="zh-CN" altLang="en-US" sz="1417" kern="0" dirty="0">
                <a:solidFill>
                  <a:srgbClr val="000000"/>
                </a:solidFill>
                <a:latin typeface="Times New Roman" pitchFamily="65" charset="-122"/>
                <a:ea typeface="宋体" pitchFamily="65" charset="-122"/>
              </a:rPr>
              <a:t>第⑨段塔鲁咕哝一句“拖这么久”</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说明塔鲁已经难以忍受鼠疫带给自己的痛苦</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他已经放弃了生的希</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望。</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25443"/>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E.选文中的塔鲁在身患鼠疫之后,默默忍受病痛,坚毅勇敢,表现出了人在灾难面前的顽强抵抗力,催人振</a:t>
            </a:r>
            <a:br>
              <a:rPr dirty="0"/>
            </a:br>
            <a:r>
              <a:rPr lang="zh-CN" altLang="en-US" sz="1417" kern="0" dirty="0">
                <a:solidFill>
                  <a:srgbClr val="000000"/>
                </a:solidFill>
                <a:latin typeface="Times New Roman" pitchFamily="65" charset="-122"/>
                <a:ea typeface="宋体" pitchFamily="65" charset="-122"/>
              </a:rPr>
              <a:t>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选文结尾说:里厄“了解了友谊”“体验了温情”,请结合选文具体说说这两句话的意思。选文结尾说</a:t>
            </a:r>
            <a:br>
              <a:rPr dirty="0"/>
            </a:br>
            <a:r>
              <a:rPr lang="zh-CN" altLang="en-US" sz="1417" kern="0" dirty="0">
                <a:solidFill>
                  <a:srgbClr val="000000"/>
                </a:solidFill>
                <a:latin typeface="Times New Roman" pitchFamily="65" charset="-122"/>
                <a:ea typeface="宋体" pitchFamily="65" charset="-122"/>
              </a:rPr>
              <a:t>“在同鼠疫博弈,同生活博弈中,人所能赢的,无非是见识和记忆”,这句话有什么言外之意?请结合选文与</a:t>
            </a:r>
            <a:br>
              <a:rPr dirty="0"/>
            </a:br>
            <a:r>
              <a:rPr lang="zh-CN" altLang="en-US" sz="1417" kern="0" dirty="0">
                <a:solidFill>
                  <a:srgbClr val="000000"/>
                </a:solidFill>
                <a:latin typeface="Times New Roman" pitchFamily="65" charset="-122"/>
                <a:ea typeface="宋体" pitchFamily="65" charset="-122"/>
              </a:rPr>
              <a:t>链接材料,谈谈你的理解。(6分)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链接材料一:人类从历史中学到的唯一教训,就是人类没有从历史中得到任何教训。(黑格尔)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链接材料二:里厄倾听着城中震天的欢呼声,心中却沉思着:威胁着欢乐的东西始终存在,因为这些兴高采</a:t>
            </a:r>
            <a:br>
              <a:rPr dirty="0"/>
            </a:br>
            <a:r>
              <a:rPr lang="zh-CN" altLang="en-US" sz="1417" kern="0" dirty="0">
                <a:solidFill>
                  <a:srgbClr val="000000"/>
                </a:solidFill>
                <a:latin typeface="Times New Roman" pitchFamily="65" charset="-122"/>
                <a:ea typeface="宋体" pitchFamily="65" charset="-122"/>
              </a:rPr>
              <a:t>烈的人群所看不到的东西,他却一目了然。他知道,人们能够在书中看到这些话:鼠疫杆菌永远不死不灭,</a:t>
            </a:r>
            <a:endParaRPr lang="zh-CN" altLang="en-US" dirty="0"/>
          </a:p>
        </p:txBody>
      </p:sp>
      <p:sp>
        <p:nvSpPr>
          <p:cNvPr id="3" name="TextBox 2"/>
          <p:cNvSpPr txBox="1"/>
          <p:nvPr/>
        </p:nvSpPr>
        <p:spPr>
          <a:xfrm>
            <a:off x="720000" y="3580774"/>
            <a:ext cx="8505000" cy="9753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它能沉睡在家具和衣服中历时几十年,它能在房间、地窖、皮箱、手帕和废纸堆中耐心地潜伏守候,也许</a:t>
            </a:r>
            <a:br>
              <a:rPr dirty="0"/>
            </a:br>
            <a:r>
              <a:rPr lang="zh-CN" altLang="en-US" sz="1417" kern="0" dirty="0">
                <a:solidFill>
                  <a:srgbClr val="000000"/>
                </a:solidFill>
                <a:latin typeface="Times New Roman" pitchFamily="65" charset="-122"/>
                <a:ea typeface="宋体" pitchFamily="65" charset="-122"/>
              </a:rPr>
              <a:t>有朝一日,人们又遭厄运,或是再来上一次教训,瘟神会再度发动它的鼠群,驱使它们选中某一座幸福的城市</a:t>
            </a:r>
            <a:br>
              <a:rPr dirty="0"/>
            </a:br>
            <a:r>
              <a:rPr lang="zh-CN" altLang="en-US" sz="1417" kern="0" dirty="0">
                <a:solidFill>
                  <a:srgbClr val="000000"/>
                </a:solidFill>
                <a:latin typeface="Times New Roman" pitchFamily="65" charset="-122"/>
                <a:ea typeface="宋体" pitchFamily="65" charset="-122"/>
              </a:rPr>
              <a:t>作为它们的葬身之地。(《鼠疫》结尾)</a:t>
            </a:r>
            <a:endParaRPr lang="zh-CN" altLang="en-US" dirty="0"/>
          </a:p>
        </p:txBody>
      </p:sp>
    </p:spTree>
    <p:custDataLst>
      <p:custData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①与病痛顽强斗争　②黎明　③心如刀绞,痛苦无奈　④里厄母子为塔鲁守灵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本题考查学生把握文章内容、梳理情节的能力。“一整夜”“黎明”“第二天中午”“第二天早</a:t>
            </a:r>
            <a:br>
              <a:rPr dirty="0"/>
            </a:br>
            <a:r>
              <a:rPr lang="zh-CN" altLang="en-US" sz="1417" kern="0" dirty="0">
                <a:solidFill>
                  <a:srgbClr val="000000"/>
                </a:solidFill>
                <a:latin typeface="Times New Roman" pitchFamily="65" charset="-122"/>
                <a:ea typeface="宋体" pitchFamily="65" charset="-122"/>
              </a:rPr>
              <a:t>上”的内容分别集中在⑧、⑨、⑩、</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段,从这些段落中找关键信息,完成表格。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(示例)运用排比、比拟,连用三个被字句形成排比,把鼠疫伤害人拟作病魔举着长矛刺人,把仇恨</a:t>
            </a:r>
            <a:br>
              <a:rPr dirty="0"/>
            </a:br>
            <a:r>
              <a:rPr lang="zh-CN" altLang="en-US" sz="1417" kern="0" dirty="0">
                <a:solidFill>
                  <a:srgbClr val="000000"/>
                </a:solidFill>
                <a:latin typeface="Times New Roman" pitchFamily="65" charset="-122"/>
                <a:ea typeface="宋体" pitchFamily="65" charset="-122"/>
              </a:rPr>
              <a:t>拟作风,把鼠疫拟作疾流,形象地写出了鼠疫对塔鲁造成的极大伤害,强烈地表达了里厄对朋友遭遇鼠疫伤</a:t>
            </a:r>
            <a:br>
              <a:rPr dirty="0"/>
            </a:br>
            <a:r>
              <a:rPr lang="zh-CN" altLang="en-US" sz="1417" kern="0" dirty="0">
                <a:solidFill>
                  <a:srgbClr val="000000"/>
                </a:solidFill>
                <a:latin typeface="Times New Roman" pitchFamily="65" charset="-122"/>
                <a:ea typeface="宋体" pitchFamily="65" charset="-122"/>
              </a:rPr>
              <a:t>害即将离世的极大痛苦,很有感染力。</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本题考查学生赏析句子的能力。题目要求了赏析角度——修辞手法,先点出该句采用了哪种修辞</a:t>
            </a:r>
            <a:br>
              <a:rPr dirty="0"/>
            </a:br>
            <a:r>
              <a:rPr lang="zh-CN" altLang="en-US" sz="1417" kern="0" dirty="0">
                <a:solidFill>
                  <a:srgbClr val="000000"/>
                </a:solidFill>
                <a:latin typeface="Times New Roman" pitchFamily="65" charset="-122"/>
                <a:ea typeface="宋体" pitchFamily="65" charset="-122"/>
              </a:rPr>
              <a:t>手法,再分析该手法在表达意思、传达情感上发挥的作用。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CD</a:t>
            </a:r>
            <a:r>
              <a:rPr lang="zh-CN" altLang="en-US" sz="1417" kern="0" dirty="0">
                <a:solidFill>
                  <a:srgbClr val="000000"/>
                </a:solidFill>
                <a:latin typeface="Times New Roman" pitchFamily="65" charset="-122"/>
                <a:ea typeface="宋体" pitchFamily="65" charset="-122"/>
              </a:rPr>
              <a:t>　C.塔鲁是通过目光的移动这种方式在与病痛进行斗争。D.塔鲁说“拖这么久”,是因为他</a:t>
            </a:r>
            <a:endParaRPr lang="zh-CN" altLang="en-US" dirty="0"/>
          </a:p>
        </p:txBody>
      </p:sp>
      <p:pic>
        <p:nvPicPr>
          <p:cNvPr id="3" name="图片 3" descr="textimage46.jpeg"/>
          <p:cNvPicPr>
            <a:picLocks noChangeAspect="1"/>
          </p:cNvPicPr>
          <p:nvPr/>
        </p:nvPicPr>
        <p:blipFill>
          <a:blip r:embed="rId4"/>
          <a:stretch>
            <a:fillRect/>
          </a:stretch>
        </p:blipFill>
        <p:spPr>
          <a:xfrm>
            <a:off x="3600000" y="2522588"/>
            <a:ext cx="190500" cy="200025"/>
          </a:xfrm>
          <a:prstGeom prst="rect">
            <a:avLst/>
          </a:prstGeom>
        </p:spPr>
      </p:pic>
    </p:spTree>
    <p:custDataLst>
      <p:custData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76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不想继续拖累里厄一家,他已经看透生死,不畏死亡。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(1)“了解了友谊”,指里厄在照顾染病的塔鲁时,不顾危险,无私关怀朋友,做了一位朋友所应该做</a:t>
            </a:r>
            <a:br>
              <a:rPr dirty="0"/>
            </a:br>
            <a:r>
              <a:rPr lang="zh-CN" altLang="en-US" sz="1417" kern="0" dirty="0">
                <a:solidFill>
                  <a:srgbClr val="000000"/>
                </a:solidFill>
                <a:latin typeface="Times New Roman" pitchFamily="65" charset="-122"/>
                <a:ea typeface="宋体" pitchFamily="65" charset="-122"/>
              </a:rPr>
              <a:t>到的一切。“体验了温情”,表现为里厄母子两人在照看塔鲁的过程中,表现出了对塔鲁的温柔关怀。(2)</a:t>
            </a:r>
            <a:br>
              <a:rPr dirty="0"/>
            </a:br>
            <a:r>
              <a:rPr lang="zh-CN" altLang="en-US" sz="1417" kern="0" dirty="0">
                <a:solidFill>
                  <a:srgbClr val="000000"/>
                </a:solidFill>
                <a:latin typeface="Times New Roman" pitchFamily="65" charset="-122"/>
                <a:ea typeface="宋体" pitchFamily="65" charset="-122"/>
              </a:rPr>
              <a:t>这句话的言外之意:一是指我们在与鼠疫,与生活中的灾难进行英勇斗争后,不能沉浸在胜利的欢笑中,因</a:t>
            </a:r>
            <a:br>
              <a:rPr dirty="0"/>
            </a:br>
            <a:r>
              <a:rPr lang="zh-CN" altLang="en-US" sz="1417" kern="0" dirty="0">
                <a:solidFill>
                  <a:srgbClr val="000000"/>
                </a:solidFill>
                <a:latin typeface="Times New Roman" pitchFamily="65" charset="-122"/>
                <a:ea typeface="宋体" pitchFamily="65" charset="-122"/>
              </a:rPr>
              <a:t>为我们并没有真正打败鼠疫以及生活中的灾难。二是指我们应该牢记灾难中的教训,时时反省自身,否则,</a:t>
            </a:r>
            <a:br>
              <a:rPr dirty="0"/>
            </a:br>
            <a:r>
              <a:rPr lang="zh-CN" altLang="en-US" sz="1417" kern="0" dirty="0">
                <a:solidFill>
                  <a:srgbClr val="000000"/>
                </a:solidFill>
                <a:latin typeface="Times New Roman" pitchFamily="65" charset="-122"/>
                <a:ea typeface="宋体" pitchFamily="65" charset="-122"/>
              </a:rPr>
              <a:t>人的健忘与傲慢会让我们再次遭受可怕的灾难。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本题考查学生理解文本主题、延伸探究的能力。选文中的“友谊”指的是里厄与塔鲁之间的友</a:t>
            </a:r>
            <a:br>
              <a:rPr dirty="0"/>
            </a:br>
            <a:r>
              <a:rPr lang="zh-CN" altLang="en-US" sz="1417" kern="0" dirty="0">
                <a:solidFill>
                  <a:srgbClr val="000000"/>
                </a:solidFill>
                <a:latin typeface="Times New Roman" pitchFamily="65" charset="-122"/>
                <a:ea typeface="宋体" pitchFamily="65" charset="-122"/>
              </a:rPr>
              <a:t>谊,“温情”指的是里厄母子与塔鲁之间的温情。结合具体情节作答即可。材料一中黑格尔的话批判了</a:t>
            </a:r>
            <a:br>
              <a:rPr dirty="0"/>
            </a:br>
            <a:r>
              <a:rPr lang="zh-CN" altLang="en-US" sz="1417" kern="0" dirty="0">
                <a:solidFill>
                  <a:srgbClr val="000000"/>
                </a:solidFill>
                <a:latin typeface="Times New Roman" pitchFamily="65" charset="-122"/>
                <a:ea typeface="宋体" pitchFamily="65" charset="-122"/>
              </a:rPr>
              <a:t>人类不善于吸取历史教训,材料二中里厄的沉思说明鼠疫并没有真正消失。句子的言外之意结合选文主</a:t>
            </a:r>
            <a:br>
              <a:rPr dirty="0"/>
            </a:br>
            <a:r>
              <a:rPr lang="zh-CN" altLang="en-US" sz="1417" kern="0" dirty="0">
                <a:solidFill>
                  <a:srgbClr val="000000"/>
                </a:solidFill>
                <a:latin typeface="Times New Roman" pitchFamily="65" charset="-122"/>
                <a:ea typeface="宋体" pitchFamily="65" charset="-122"/>
              </a:rPr>
              <a:t>题与链接材料之意作答即可。</a:t>
            </a:r>
            <a:endParaRPr lang="zh-CN" altLang="en-US" dirty="0"/>
          </a:p>
        </p:txBody>
      </p:sp>
    </p:spTree>
    <p:custDataLst>
      <p:custData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(2020邵阳冲刺卷一模,23—26)阅读下面的文章,完成1—4题。(8分)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一碗米粉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①天有些冷,父亲突然对我说,陪我去一趟桂林吧。父亲越来越老了,行动也越来越不方便了,已经不能独自</a:t>
            </a:r>
            <a:br>
              <a:rPr dirty="0"/>
            </a:br>
            <a:r>
              <a:rPr lang="zh-CN" altLang="en-US" sz="1417" kern="0" dirty="0">
                <a:solidFill>
                  <a:srgbClr val="000000"/>
                </a:solidFill>
                <a:latin typeface="Times New Roman" pitchFamily="65" charset="-122"/>
                <a:ea typeface="宋体" pitchFamily="65" charset="-122"/>
              </a:rPr>
              <a:t>外出了。我那时正好要去西双版纳,就说,桂林你已经去过了,西双版纳还没去过,干脆和我一起去西双版纳</a:t>
            </a:r>
            <a:br>
              <a:rPr dirty="0"/>
            </a:br>
            <a:r>
              <a:rPr lang="zh-CN" altLang="en-US" sz="1417" kern="0" dirty="0">
                <a:solidFill>
                  <a:srgbClr val="000000"/>
                </a:solidFill>
                <a:latin typeface="Times New Roman" pitchFamily="65" charset="-122"/>
                <a:ea typeface="宋体" pitchFamily="65" charset="-122"/>
              </a:rPr>
              <a:t>吧。父亲摇摇头。我又提了几个父亲没去过的地方,父亲仍然摇头,态度很坚决。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②没办法,我只好陪父亲去桂林。路上,我问,为什么非要到桂林呢?父亲说,我要去吃米粉。就为这原因?我</a:t>
            </a:r>
            <a:br>
              <a:rPr dirty="0"/>
            </a:br>
            <a:r>
              <a:rPr lang="zh-CN" altLang="en-US" sz="1417" kern="0" dirty="0">
                <a:solidFill>
                  <a:srgbClr val="000000"/>
                </a:solidFill>
                <a:latin typeface="Times New Roman" pitchFamily="65" charset="-122"/>
                <a:ea typeface="宋体" pitchFamily="65" charset="-122"/>
              </a:rPr>
              <a:t>哭笑不得。桂林米粉,我们那儿就有卖的,大老远跑去就为吃碗米粉,看来,父亲真的变成了老小孩。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③车站的旁边就有不少卖米粉的,我说,我给你买一碗?父亲不让,带着我一家一家地找。我说,随便买一碗</a:t>
            </a:r>
            <a:br>
              <a:rPr dirty="0"/>
            </a:br>
            <a:r>
              <a:rPr lang="zh-CN" altLang="en-US" sz="1417" kern="0" dirty="0">
                <a:solidFill>
                  <a:srgbClr val="000000"/>
                </a:solidFill>
                <a:latin typeface="Times New Roman" pitchFamily="65" charset="-122"/>
                <a:ea typeface="宋体" pitchFamily="65" charset="-122"/>
              </a:rPr>
              <a:t>不就行了,何必找来找去的。父亲很坚决地说,不,我要找一位姓杨的。我奇怪,他的米粉特别好吃?父亲嗯</a:t>
            </a:r>
            <a:br>
              <a:rPr dirty="0"/>
            </a:br>
            <a:r>
              <a:rPr lang="zh-CN" altLang="en-US" sz="1417" kern="0" dirty="0">
                <a:solidFill>
                  <a:srgbClr val="000000"/>
                </a:solidFill>
                <a:latin typeface="Times New Roman" pitchFamily="65" charset="-122"/>
                <a:ea typeface="宋体" pitchFamily="65" charset="-122"/>
              </a:rPr>
              <a:t>了一声,又说,我还欠他一碗米粉钱呢。</a:t>
            </a:r>
            <a:endParaRPr lang="zh-CN" altLang="en-US" dirty="0"/>
          </a:p>
        </p:txBody>
      </p:sp>
    </p:spTree>
    <p:custDataLst>
      <p:custData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④父亲说,那是十五年前的事了。那次他来桂林,玩得很开心,眼看返程的时间就要到了,他匆匆赶到车站,</a:t>
            </a:r>
            <a:br>
              <a:rPr dirty="0"/>
            </a:br>
            <a:r>
              <a:rPr lang="zh-CN" altLang="en-US" sz="1417" kern="0" dirty="0">
                <a:solidFill>
                  <a:srgbClr val="000000"/>
                </a:solidFill>
                <a:latin typeface="Times New Roman" pitchFamily="65" charset="-122"/>
                <a:ea typeface="宋体" pitchFamily="65" charset="-122"/>
              </a:rPr>
              <a:t>买了返程的车票。这时,肚子咕咕地叫个不停,于是就在一家小店要了一碗米粉。也许是太饿了的缘故吧,</a:t>
            </a:r>
            <a:br>
              <a:rPr dirty="0"/>
            </a:br>
            <a:r>
              <a:rPr lang="zh-CN" altLang="en-US" sz="1417" kern="0" dirty="0">
                <a:solidFill>
                  <a:srgbClr val="000000"/>
                </a:solidFill>
                <a:latin typeface="Times New Roman" pitchFamily="65" charset="-122"/>
                <a:ea typeface="宋体" pitchFamily="65" charset="-122"/>
              </a:rPr>
              <a:t>那天的米粉特别好吃。可是等他付钱的时候,他愣住了,手插在衣兜里怎么也拿不出来。他的钱包丢了,身</a:t>
            </a:r>
            <a:br>
              <a:rPr dirty="0"/>
            </a:br>
            <a:r>
              <a:rPr lang="zh-CN" altLang="en-US" sz="1417" kern="0" dirty="0">
                <a:solidFill>
                  <a:srgbClr val="000000"/>
                </a:solidFill>
                <a:latin typeface="Times New Roman" pitchFamily="65" charset="-122"/>
                <a:ea typeface="宋体" pitchFamily="65" charset="-122"/>
              </a:rPr>
              <a:t>上一分钱也没有了。他尴尬地站在那里,脸上立刻冒出一层汗水。店主看出他的窘态,问,没带钱?父亲低</a:t>
            </a:r>
            <a:br>
              <a:rPr dirty="0"/>
            </a:br>
            <a:r>
              <a:rPr lang="zh-CN" altLang="en-US" sz="1417" kern="0" dirty="0">
                <a:solidFill>
                  <a:srgbClr val="000000"/>
                </a:solidFill>
                <a:latin typeface="Times New Roman" pitchFamily="65" charset="-122"/>
                <a:ea typeface="宋体" pitchFamily="65" charset="-122"/>
              </a:rPr>
              <a:t>下头说,钱丢了。这样吧,把你的地址、姓名给我,回去我一定把钱寄来给你。店主又打量了一下父亲,说,</a:t>
            </a:r>
            <a:br>
              <a:rPr dirty="0"/>
            </a:br>
            <a:r>
              <a:rPr lang="zh-CN" altLang="en-US" sz="1417" kern="0" dirty="0">
                <a:solidFill>
                  <a:srgbClr val="000000"/>
                </a:solidFill>
                <a:latin typeface="Times New Roman" pitchFamily="65" charset="-122"/>
                <a:ea typeface="宋体" pitchFamily="65" charset="-122"/>
              </a:rPr>
              <a:t>不用了,下次到桂林来,还来吃我的米粉,不过得给两份钱。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⑤父亲红着脸答应了。十五年了,父亲没有再来过桂林,那碗米粉在父亲的心头挥之不去。他甚至不知道</a:t>
            </a:r>
            <a:br>
              <a:rPr dirty="0"/>
            </a:br>
            <a:r>
              <a:rPr lang="zh-CN" altLang="en-US" sz="1417" kern="0" dirty="0">
                <a:solidFill>
                  <a:srgbClr val="000000"/>
                </a:solidFill>
                <a:latin typeface="Times New Roman" pitchFamily="65" charset="-122"/>
                <a:ea typeface="宋体" pitchFamily="65" charset="-122"/>
              </a:rPr>
              <a:t>那位店主叫什么,只知道他姓杨。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⑥父亲和我把车站周围的小吃店找了几遍,也没有找到那位姓杨的。父亲就向人打听,终于有人告诉父亲,</a:t>
            </a:r>
            <a:br>
              <a:rPr dirty="0"/>
            </a:br>
            <a:r>
              <a:rPr lang="zh-CN" altLang="en-US" sz="1417" kern="0" dirty="0">
                <a:solidFill>
                  <a:srgbClr val="000000"/>
                </a:solidFill>
                <a:latin typeface="Times New Roman" pitchFamily="65" charset="-122"/>
                <a:ea typeface="宋体" pitchFamily="65" charset="-122"/>
              </a:rPr>
              <a:t>姓杨的店主早搬走了,搬到哪里没有人知道。失望如厚厚的阴云,蒙在父亲的脸上。他连连叹气。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⑦父亲开始带着我在桂林慢慢寻找。要在那么大的桂林寻找一个不知道姓名的人,谈何容易。我们找了</a:t>
            </a:r>
            <a:endParaRPr lang="zh-CN" altLang="en-US" dirty="0"/>
          </a:p>
        </p:txBody>
      </p:sp>
    </p:spTree>
    <p:custDataLst>
      <p:custData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整整两天,也没有找到。天越发冷了,再过24小时我们就要回去了。这时,我突然想到,在网上寻找那位姓杨</a:t>
            </a:r>
            <a:br>
              <a:rPr dirty="0"/>
            </a:br>
            <a:r>
              <a:rPr lang="zh-CN" altLang="en-US" sz="1417" kern="0" dirty="0">
                <a:solidFill>
                  <a:srgbClr val="000000"/>
                </a:solidFill>
                <a:latin typeface="Times New Roman" pitchFamily="65" charset="-122"/>
                <a:ea typeface="宋体" pitchFamily="65" charset="-122"/>
              </a:rPr>
              <a:t>的店主。我进了一家网吧,请网友帮忙寻找。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⑧第二天中午,有人打我的手机,说他就是我们要找的人,请我和父亲去吃他的米粉。我和父亲按他说的地</a:t>
            </a:r>
            <a:br>
              <a:rPr dirty="0"/>
            </a:br>
            <a:r>
              <a:rPr lang="zh-CN" altLang="en-US" sz="1417" kern="0" dirty="0">
                <a:solidFill>
                  <a:srgbClr val="000000"/>
                </a:solidFill>
                <a:latin typeface="Times New Roman" pitchFamily="65" charset="-122"/>
                <a:ea typeface="宋体" pitchFamily="65" charset="-122"/>
              </a:rPr>
              <a:t>址找到了他。</a:t>
            </a:r>
            <a:r>
              <a:rPr lang="zh-CN" altLang="en-US" sz="1417" u="sng" kern="0" dirty="0">
                <a:solidFill>
                  <a:srgbClr val="000000"/>
                </a:solidFill>
                <a:latin typeface="Times New Roman" pitchFamily="65" charset="-122"/>
                <a:ea typeface="宋体" pitchFamily="65" charset="-122"/>
              </a:rPr>
              <a:t>父亲一眼就认出了他,快走了两步,上前紧紧握住他的手,说:“我可找到你了,我可找到你</a:t>
            </a:r>
            <a:br>
              <a:rPr dirty="0"/>
            </a:br>
            <a:r>
              <a:rPr lang="zh-CN" altLang="en-US" sz="1417" u="sng" kern="0" dirty="0">
                <a:solidFill>
                  <a:srgbClr val="000000"/>
                </a:solidFill>
                <a:latin typeface="Times New Roman" pitchFamily="65" charset="-122"/>
                <a:ea typeface="宋体" pitchFamily="65" charset="-122"/>
              </a:rPr>
              <a:t>了!”</a:t>
            </a:r>
            <a:r>
              <a:rPr lang="zh-CN" altLang="en-US" sz="1417" kern="0" dirty="0">
                <a:solidFill>
                  <a:srgbClr val="000000"/>
                </a:solidFill>
                <a:latin typeface="Times New Roman" pitchFamily="65" charset="-122"/>
                <a:ea typeface="宋体" pitchFamily="65" charset="-122"/>
              </a:rPr>
              <a:t>老杨的头发全白了,动作慢慢腾腾的,老态毕现。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⑨只是我有些疑惑,这个小店我前天来过,店主是个年轻人。也许是他的儿子吧,我想。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⑩米粉端上来了,味道确实不错。父亲吃得很香,也很从容。然后,父亲执意按照自己的标准付了钱。</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临别时,父亲又一次握住了老杨的手,说,要是我还能来桂林,我还来吃你的米粉。老杨使劲地点头,久久</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地握着父亲的手。</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返回的途中,我的电话响了,是老杨打来的。他说,我们吃米粉的那家小店并不是他的,他身体不好,几年</a:t>
            </a:r>
            <a:endParaRPr lang="zh-CN" altLang="en-US" dirty="0"/>
          </a:p>
        </p:txBody>
      </p:sp>
      <p:pic>
        <p:nvPicPr>
          <p:cNvPr id="3" name="图片 3" descr="textimage47.jpeg"/>
          <p:cNvPicPr>
            <a:picLocks noChangeAspect="1"/>
          </p:cNvPicPr>
          <p:nvPr/>
        </p:nvPicPr>
        <p:blipFill>
          <a:blip r:embed="rId4"/>
          <a:stretch>
            <a:fillRect/>
          </a:stretch>
        </p:blipFill>
        <p:spPr>
          <a:xfrm>
            <a:off x="720000" y="3868988"/>
            <a:ext cx="190500" cy="200025"/>
          </a:xfrm>
          <a:prstGeom prst="rect">
            <a:avLst/>
          </a:prstGeom>
        </p:spPr>
      </p:pic>
      <p:pic>
        <p:nvPicPr>
          <p:cNvPr id="4" name="图片 4" descr="textimage48.jpeg"/>
          <p:cNvPicPr>
            <a:picLocks noChangeAspect="1"/>
          </p:cNvPicPr>
          <p:nvPr/>
        </p:nvPicPr>
        <p:blipFill>
          <a:blip r:embed="rId5" cstate="print"/>
          <a:stretch>
            <a:fillRect/>
          </a:stretch>
        </p:blipFill>
        <p:spPr>
          <a:xfrm>
            <a:off x="720000" y="4542188"/>
            <a:ext cx="190500" cy="200025"/>
          </a:xfrm>
          <a:prstGeom prst="rect">
            <a:avLst/>
          </a:prstGeom>
        </p:spPr>
      </p:pic>
    </p:spTree>
    <p:custDataLst>
      <p:custData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6469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前就收了生意。听说我们在找他,他特意和店主商量,临时当了一会儿店主,又给我们做了一次米粉。他说,</a:t>
            </a:r>
            <a:br>
              <a:rPr dirty="0"/>
            </a:br>
            <a:r>
              <a:rPr lang="zh-CN" altLang="en-US" sz="1417" kern="0" dirty="0">
                <a:solidFill>
                  <a:srgbClr val="000000"/>
                </a:solidFill>
                <a:latin typeface="Times New Roman" pitchFamily="65" charset="-122"/>
                <a:ea typeface="宋体" pitchFamily="65" charset="-122"/>
              </a:rPr>
              <a:t>他今天特别高兴。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用一句话概括文章主要内容。(2分)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赏析文中画线的句子。(2分)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父亲一眼就认出了他,快走了两步,上前紧紧握住他的手,说:“我可找到你了,我可找到你了!”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作者在开篇用了两段文字写父亲坚持要去已经去过的桂林,而不去没有去过的西双版纳,这样写用意何</a:t>
            </a:r>
            <a:br>
              <a:rPr dirty="0"/>
            </a:br>
            <a:r>
              <a:rPr lang="zh-CN" altLang="en-US" sz="1417" kern="0" dirty="0">
                <a:solidFill>
                  <a:srgbClr val="000000"/>
                </a:solidFill>
                <a:latin typeface="Times New Roman" pitchFamily="65" charset="-122"/>
                <a:ea typeface="宋体" pitchFamily="65" charset="-122"/>
              </a:rPr>
              <a:t>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结合选文内容,谈谈你得到的启发。(2分)</a:t>
            </a:r>
            <a:endParaRPr lang="zh-CN" altLang="en-US" dirty="0"/>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p:txBody>
      </p:sp>
      <p:pic>
        <p:nvPicPr>
          <p:cNvPr id="3" name="图片 2"/>
          <p:cNvPicPr>
            <a:picLocks noChangeAspect="1"/>
          </p:cNvPicPr>
          <p:nvPr/>
        </p:nvPicPr>
        <p:blipFill>
          <a:blip r:embed="rId4"/>
          <a:stretch>
            <a:fillRect/>
          </a:stretch>
        </p:blipFill>
        <p:spPr>
          <a:xfrm>
            <a:off x="683516" y="866767"/>
            <a:ext cx="7645400" cy="546100"/>
          </a:xfrm>
          <a:prstGeom prst="rect">
            <a:avLst/>
          </a:prstGeom>
        </p:spPr>
      </p:pic>
      <p:sp>
        <p:nvSpPr>
          <p:cNvPr id="4" name="TextBox 2"/>
          <p:cNvSpPr txBox="1"/>
          <p:nvPr/>
        </p:nvSpPr>
        <p:spPr>
          <a:xfrm>
            <a:off x="720000" y="1799959"/>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(2020常德,12—15)阅读下文,完成1—4题。(16分)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爱的防弹衣</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陈学长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儿子去买菜了,一个多小时还没回来。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妻子开始埋怨我了,说,锻炼孩子,也不是这个法子啊。十一二岁的孩子,能独自买菜吗?去那个菜市场,要穿</a:t>
            </a:r>
            <a:br>
              <a:rPr dirty="0"/>
            </a:br>
            <a:r>
              <a:rPr lang="zh-CN" altLang="en-US" sz="1417" kern="0" dirty="0">
                <a:solidFill>
                  <a:srgbClr val="000000"/>
                </a:solidFill>
                <a:latin typeface="Times New Roman" pitchFamily="65" charset="-122"/>
                <a:ea typeface="宋体" pitchFamily="65" charset="-122"/>
              </a:rPr>
              <a:t>过一条车来车往的马路,况且,外面的雨下得哗哗的,瓢泼一般。</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起初,我对妻子的话不以为意,琢磨了一会,竟也有了担心。</a:t>
            </a:r>
            <a:r>
              <a:rPr lang="zh-CN" altLang="en-US" sz="1417" kern="0" dirty="0">
                <a:solidFill>
                  <a:srgbClr val="000000"/>
                </a:solidFill>
                <a:latin typeface="Times New Roman" pitchFamily="65" charset="-122"/>
                <a:ea typeface="宋体" pitchFamily="65" charset="-122"/>
              </a:rPr>
              <a:t>终于,我坐不住了,关掉电视,拿把雨伞,匆匆下了楼。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深一脚浅一脚地走了一盏茶的工夫,终于来到菜市场。收好雨伞一回头,发现妻子也跟了来,她在家里放心</a:t>
            </a:r>
            <a:br>
              <a:rPr dirty="0"/>
            </a:br>
            <a:r>
              <a:rPr lang="zh-CN" altLang="en-US" sz="1417" kern="0" dirty="0">
                <a:solidFill>
                  <a:srgbClr val="000000"/>
                </a:solidFill>
                <a:latin typeface="Times New Roman" pitchFamily="65" charset="-122"/>
                <a:ea typeface="宋体" pitchFamily="65" charset="-122"/>
              </a:rPr>
              <a:t>不下。</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(2020邵阳,18—21)阅读下文,完成1—4题。(8分)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独　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①常常想起红旗路尽头的那棵香樟树,独立于青龙桥头的那棵古树。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②我在这棵古树的城市求学,工作,离开,回来,再离开,一晃就是二十多年。每次回去,我都忍不住去看看它,</a:t>
            </a:r>
            <a:br>
              <a:rPr dirty="0"/>
            </a:br>
            <a:r>
              <a:rPr lang="zh-CN" altLang="en-US" sz="1417" kern="0" dirty="0">
                <a:solidFill>
                  <a:srgbClr val="000000"/>
                </a:solidFill>
                <a:latin typeface="Times New Roman" pitchFamily="65" charset="-122"/>
                <a:ea typeface="宋体" pitchFamily="65" charset="-122"/>
              </a:rPr>
              <a:t>就像探访一个从未忘却的老朋友。作为一棵树,我认为它应该是幸运的,经历了那些久远的年代,很多沉淀</a:t>
            </a:r>
            <a:br>
              <a:rPr dirty="0"/>
            </a:br>
            <a:r>
              <a:rPr lang="zh-CN" altLang="en-US" sz="1417" kern="0" dirty="0">
                <a:solidFill>
                  <a:srgbClr val="000000"/>
                </a:solidFill>
                <a:latin typeface="Times New Roman" pitchFamily="65" charset="-122"/>
                <a:ea typeface="宋体" pitchFamily="65" charset="-122"/>
              </a:rPr>
              <a:t>了岁月的古物几乎荡然无存。唯有它,洗尽铅华,历经沧桑存活了下来,如今依然葱茏茂盛。而我,已是一身</a:t>
            </a:r>
            <a:br>
              <a:rPr dirty="0"/>
            </a:br>
            <a:r>
              <a:rPr lang="zh-CN" altLang="en-US" sz="1417" kern="0" dirty="0">
                <a:solidFill>
                  <a:srgbClr val="000000"/>
                </a:solidFill>
                <a:latin typeface="Times New Roman" pitchFamily="65" charset="-122"/>
                <a:ea typeface="宋体" pitchFamily="65" charset="-122"/>
              </a:rPr>
              <a:t>红尘,两鬓斑霜。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③红旗路之末,东风路之始,一桥相连,熙来攘往。</a:t>
            </a:r>
            <a:r>
              <a:rPr lang="zh-CN" altLang="en-US" sz="1417" u="sng" kern="0" dirty="0">
                <a:solidFill>
                  <a:srgbClr val="000000"/>
                </a:solidFill>
                <a:latin typeface="Times New Roman" pitchFamily="65" charset="-122"/>
                <a:ea typeface="宋体" pitchFamily="65" charset="-122"/>
              </a:rPr>
              <a:t>这棵香樟树伫立于桥头,“十”字路中,站成了这座古城</a:t>
            </a:r>
            <a:br>
              <a:rPr dirty="0"/>
            </a:br>
            <a:r>
              <a:rPr lang="zh-CN" altLang="en-US" sz="1417" u="sng" kern="0" dirty="0">
                <a:solidFill>
                  <a:srgbClr val="000000"/>
                </a:solidFill>
                <a:latin typeface="Times New Roman" pitchFamily="65" charset="-122"/>
                <a:ea typeface="宋体" pitchFamily="65" charset="-122"/>
              </a:rPr>
              <a:t>最繁华路段的一道奇异风景,成为邵水之滨的中心地标。</a:t>
            </a:r>
            <a:r>
              <a:rPr lang="zh-CN" altLang="en-US" sz="1417" kern="0" dirty="0">
                <a:solidFill>
                  <a:srgbClr val="000000"/>
                </a:solidFill>
                <a:latin typeface="Times New Roman" pitchFamily="65" charset="-122"/>
                <a:ea typeface="宋体" pitchFamily="65" charset="-122"/>
              </a:rPr>
              <a:t>多少年来,无以数计的行人,南来北往的车辆如过</a:t>
            </a:r>
            <a:br>
              <a:rPr dirty="0"/>
            </a:br>
            <a:r>
              <a:rPr lang="zh-CN" altLang="en-US" sz="1417" kern="0" dirty="0">
                <a:solidFill>
                  <a:srgbClr val="000000"/>
                </a:solidFill>
                <a:latin typeface="Times New Roman" pitchFamily="65" charset="-122"/>
                <a:ea typeface="宋体" pitchFamily="65" charset="-122"/>
              </a:rPr>
              <a:t>江之鲫,在它身边自然分流。有时道路变得并不顺畅,却从来没有发生过交通事故。哪怕有一起,它早已陷</a:t>
            </a:r>
            <a:endParaRPr lang="zh-CN" altLang="en-US" dirty="0"/>
          </a:p>
        </p:txBody>
      </p:sp>
    </p:spTree>
    <p:custDataLst>
      <p:custData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父亲坚持要“我”陪他去桂林,几经找寻,如愿地偿还了十五年前的那碗米粉钱。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本题考查学生概括文章内容的能力。采用恰当的模式作答:什么人在什么情况下做什么事,结果如</a:t>
            </a:r>
            <a:br>
              <a:rPr dirty="0"/>
            </a:br>
            <a:r>
              <a:rPr lang="zh-CN" altLang="en-US" sz="1417" kern="0" dirty="0">
                <a:solidFill>
                  <a:srgbClr val="000000"/>
                </a:solidFill>
                <a:latin typeface="Times New Roman" pitchFamily="65" charset="-122"/>
                <a:ea typeface="宋体" pitchFamily="65" charset="-122"/>
              </a:rPr>
              <a:t>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(示例1) 通过语言描写和动作描写,写出了父亲见到老杨之后的情形,表现了父亲找到老杨后的激</a:t>
            </a:r>
            <a:br>
              <a:rPr dirty="0"/>
            </a:br>
            <a:r>
              <a:rPr lang="zh-CN" altLang="en-US" sz="1417" kern="0" dirty="0">
                <a:solidFill>
                  <a:srgbClr val="000000"/>
                </a:solidFill>
                <a:latin typeface="Times New Roman" pitchFamily="65" charset="-122"/>
                <a:ea typeface="宋体" pitchFamily="65" charset="-122"/>
              </a:rPr>
              <a:t>动和喜悦之情。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(示例2)采用了反复的修辞手法,突出强调了父亲找到老杨后的激动和喜悦之情。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本题考查学生赏析句子的能力。采用恰当的模式作答:赏析角度+内容+情感(人物形象)。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设置了悬念,为下文故事情节的发展做铺垫,激发读者的阅读兴趣。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本题考查学生分析文段作用的能力。一般来说,分析文段作用从两方面着手:内容和结构。题干已</a:t>
            </a:r>
            <a:endParaRPr lang="zh-CN" altLang="en-US" dirty="0"/>
          </a:p>
        </p:txBody>
      </p:sp>
    </p:spTree>
    <p:custDataLst>
      <p:custData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643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经概述了文段的内容,完成这道题就只要分析其在结构上的作用,即分析其在谋篇布局上发挥的作用。父</a:t>
            </a:r>
            <a:br>
              <a:rPr dirty="0"/>
            </a:br>
            <a:r>
              <a:rPr lang="zh-CN" altLang="en-US" sz="1417" kern="0" dirty="0">
                <a:solidFill>
                  <a:srgbClr val="000000"/>
                </a:solidFill>
                <a:latin typeface="Times New Roman" pitchFamily="65" charset="-122"/>
                <a:ea typeface="宋体" pitchFamily="65" charset="-122"/>
              </a:rPr>
              <a:t>亲坚持要去已经去过的桂林,这让读者跟上“我”的步伐去解答疑惑。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(示例1)我得到的启发是要做一个诚信、感恩的人。文中的父亲坚持去桂林偿还十五年前的那碗</a:t>
            </a:r>
            <a:br>
              <a:rPr dirty="0"/>
            </a:br>
            <a:r>
              <a:rPr lang="zh-CN" altLang="en-US" sz="1417" kern="0" dirty="0">
                <a:solidFill>
                  <a:srgbClr val="000000"/>
                </a:solidFill>
                <a:latin typeface="Times New Roman" pitchFamily="65" charset="-122"/>
                <a:ea typeface="宋体" pitchFamily="65" charset="-122"/>
              </a:rPr>
              <a:t>米粉钱,这种信守承诺、懂得感恩的精神感染了我。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(示例2)我得到的启发是要做一个善良、善解人意的人。文中的老杨看出父亲丢失钱包的窘态,不仅不收</a:t>
            </a:r>
            <a:br>
              <a:rPr dirty="0"/>
            </a:br>
            <a:r>
              <a:rPr lang="zh-CN" altLang="en-US" sz="1417" kern="0" dirty="0">
                <a:solidFill>
                  <a:srgbClr val="000000"/>
                </a:solidFill>
                <a:latin typeface="Times New Roman" pitchFamily="65" charset="-122"/>
                <a:ea typeface="宋体" pitchFamily="65" charset="-122"/>
              </a:rPr>
              <a:t>钱,还邀请父亲再来吃他的米粉。十五年后老杨的店本已关闭,为弥补父亲的遗憾,特意临时当了一会儿店</a:t>
            </a:r>
            <a:br>
              <a:rPr dirty="0"/>
            </a:br>
            <a:r>
              <a:rPr lang="zh-CN" altLang="en-US" sz="1417" kern="0" dirty="0">
                <a:solidFill>
                  <a:srgbClr val="000000"/>
                </a:solidFill>
                <a:latin typeface="Times New Roman" pitchFamily="65" charset="-122"/>
                <a:ea typeface="宋体" pitchFamily="65" charset="-122"/>
              </a:rPr>
              <a:t>主。从老杨的身上我学到了善良、善解人意。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本题考查学生把握小说主题谈启发的能力。父亲和老杨是本文的主人公,他们展现了各自人性的</a:t>
            </a:r>
            <a:br>
              <a:rPr dirty="0"/>
            </a:br>
            <a:r>
              <a:rPr lang="zh-CN" altLang="en-US" sz="1417" kern="0" dirty="0">
                <a:solidFill>
                  <a:srgbClr val="000000"/>
                </a:solidFill>
                <a:latin typeface="Times New Roman" pitchFamily="65" charset="-122"/>
                <a:ea typeface="宋体" pitchFamily="65" charset="-122"/>
              </a:rPr>
              <a:t>闪光点,可以抓住他们其中一人结合选文内容谈启发。</a:t>
            </a:r>
            <a:endParaRPr lang="zh-CN" altLang="en-US" dirty="0"/>
          </a:p>
        </p:txBody>
      </p:sp>
    </p:spTree>
    <p:custDataLst>
      <p:custData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(2019邵阳三模,22—25)记叙文阅读。(8分)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朋友圈</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侯发山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朋友们真够意思,我每发一条微信或是转发一条微信,点赞的不计其数,评论的大有人在。嘘寒问暖,关怀备</a:t>
            </a:r>
            <a:br>
              <a:rPr dirty="0"/>
            </a:br>
            <a:r>
              <a:rPr lang="zh-CN" altLang="en-US" sz="1417" kern="0" dirty="0">
                <a:solidFill>
                  <a:srgbClr val="000000"/>
                </a:solidFill>
                <a:latin typeface="Times New Roman" pitchFamily="65" charset="-122"/>
                <a:ea typeface="宋体" pitchFamily="65" charset="-122"/>
              </a:rPr>
              <a:t>至,似乎甘愿为我赴汤蹈火、两肋插刀</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每天早上,我睁开眼睛打开手机,问好的微信是一条接一条:“早上好!我的亲哥!”“昨晚又做了好梦吧?愿</a:t>
            </a:r>
            <a:br>
              <a:rPr dirty="0"/>
            </a:br>
            <a:r>
              <a:rPr lang="zh-CN" altLang="en-US" sz="1417" kern="0" dirty="0">
                <a:solidFill>
                  <a:srgbClr val="000000"/>
                </a:solidFill>
                <a:latin typeface="Times New Roman" pitchFamily="65" charset="-122"/>
                <a:ea typeface="宋体" pitchFamily="65" charset="-122"/>
              </a:rPr>
              <a:t>你美梦成真!”</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每到节假日,祝福语更是铺天盖地,热火朝天,弄得我眼花缭乱:一会儿一杯咖啡,一会儿</a:t>
            </a:r>
            <a:br>
              <a:rPr dirty="0"/>
            </a:br>
            <a:r>
              <a:rPr lang="zh-CN" altLang="en-US" sz="1417" kern="0" dirty="0">
                <a:solidFill>
                  <a:srgbClr val="000000"/>
                </a:solidFill>
                <a:latin typeface="Times New Roman" pitchFamily="65" charset="-122"/>
                <a:ea typeface="宋体" pitchFamily="65" charset="-122"/>
              </a:rPr>
              <a:t>一朵玫瑰</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后来,有微信红包了,朋友们也没少出血,尽管都是一分两分的钢镚儿,我还是很知足的,中国</a:t>
            </a:r>
            <a:br>
              <a:rPr dirty="0"/>
            </a:br>
            <a:r>
              <a:rPr lang="zh-CN" altLang="en-US" sz="1417" kern="0" dirty="0">
                <a:solidFill>
                  <a:srgbClr val="000000"/>
                </a:solidFill>
                <a:latin typeface="Times New Roman" pitchFamily="65" charset="-122"/>
                <a:ea typeface="宋体" pitchFamily="65" charset="-122"/>
              </a:rPr>
              <a:t>有句老话不是叫“礼轻情意重”吗?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微信真好!朋友圈真好!</a:t>
            </a:r>
            <a:endParaRPr lang="zh-CN" altLang="en-US" dirty="0"/>
          </a:p>
        </p:txBody>
      </p:sp>
    </p:spTree>
    <p:custDataLst>
      <p:custData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我这人有点小气,主要还是因为钱包老是瘪着,想大方也大方不起来。双十一到了,担心有朋友跟我借钱。</a:t>
            </a:r>
            <a:br>
              <a:rPr dirty="0"/>
            </a:br>
            <a:r>
              <a:rPr lang="zh-CN" altLang="en-US" sz="1417" kern="0" dirty="0">
                <a:solidFill>
                  <a:srgbClr val="000000"/>
                </a:solidFill>
                <a:latin typeface="Times New Roman" pitchFamily="65" charset="-122"/>
                <a:ea typeface="宋体" pitchFamily="65" charset="-122"/>
              </a:rPr>
              <a:t>于是先下手为强,在朋友圈发了一条信息:最近手头有点紧,哪个能帮帮忙?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我相信,这一条信息发出去,红包、转账信息会一条接一条。而我的初衷不是借钱,所以我决定,红包拒收,</a:t>
            </a:r>
            <a:br>
              <a:rPr dirty="0"/>
            </a:br>
            <a:r>
              <a:rPr lang="zh-CN" altLang="en-US" sz="1417" kern="0" dirty="0">
                <a:solidFill>
                  <a:srgbClr val="000000"/>
                </a:solidFill>
                <a:latin typeface="Times New Roman" pitchFamily="65" charset="-122"/>
                <a:ea typeface="宋体" pitchFamily="65" charset="-122"/>
              </a:rPr>
              <a:t>转账不接收!我的目的很明确,就是避免他们张口借钱。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往常,我的手机会不断发出微信的提示音,嘟嘟嘟,像蛐蛐叫,好听极了。今天倒好,哑巴了似的,一点声音也</a:t>
            </a:r>
            <a:br>
              <a:rPr dirty="0"/>
            </a:br>
            <a:r>
              <a:rPr lang="zh-CN" altLang="en-US" sz="1417" kern="0" dirty="0">
                <a:solidFill>
                  <a:srgbClr val="000000"/>
                </a:solidFill>
                <a:latin typeface="Times New Roman" pitchFamily="65" charset="-122"/>
                <a:ea typeface="宋体" pitchFamily="65" charset="-122"/>
              </a:rPr>
              <a:t>没有。我不断地翻看着手机,什么也没有,没有人点赞,没有人评论。难道是他们没看到?我便不停地去刷</a:t>
            </a:r>
            <a:br>
              <a:rPr dirty="0"/>
            </a:br>
            <a:r>
              <a:rPr lang="zh-CN" altLang="en-US" sz="1417" kern="0" dirty="0">
                <a:solidFill>
                  <a:srgbClr val="000000"/>
                </a:solidFill>
                <a:latin typeface="Times New Roman" pitchFamily="65" charset="-122"/>
                <a:ea typeface="宋体" pitchFamily="65" charset="-122"/>
              </a:rPr>
              <a:t>朋友圈,给他们点赞,偶尔也评论几句,为了引起他们的关注。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一秒钟过去了,一分钟过去了,一个小时过去了,一个上午过去了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我眼巴巴地等了一天,等到晚上12点,</a:t>
            </a:r>
            <a:br>
              <a:rPr dirty="0"/>
            </a:br>
            <a:r>
              <a:rPr lang="zh-CN" altLang="en-US" sz="1417" kern="0" dirty="0">
                <a:solidFill>
                  <a:srgbClr val="000000"/>
                </a:solidFill>
                <a:latin typeface="Times New Roman" pitchFamily="65" charset="-122"/>
                <a:ea typeface="宋体" pitchFamily="65" charset="-122"/>
              </a:rPr>
              <a:t>还是没有一个人点赞,没有人跟帖。当然,微信红包是一个也没有,转账汇款的信息也是一条也没有。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这下,我失眠了,从一只羊数到了九万九千九百九十九只羊也睡不着。</a:t>
            </a:r>
            <a:endParaRPr lang="zh-CN" altLang="en-US" dirty="0"/>
          </a:p>
        </p:txBody>
      </p:sp>
    </p:spTree>
    <p:custDataLst>
      <p:custData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第二天早上,忽然收到一笔2000元的转账信息。我定睛细看,不错,是2000元。谢天谢地!阿弥陀佛!我悬着</a:t>
            </a:r>
            <a:br>
              <a:rPr dirty="0"/>
            </a:br>
            <a:r>
              <a:rPr lang="zh-CN" altLang="en-US" sz="1417" kern="0" dirty="0">
                <a:solidFill>
                  <a:srgbClr val="000000"/>
                </a:solidFill>
                <a:latin typeface="Times New Roman" pitchFamily="65" charset="-122"/>
                <a:ea typeface="宋体" pitchFamily="65" charset="-122"/>
              </a:rPr>
              <a:t>的心终于放进了肚里,毕竟还是有真心实意的朋友的嘛!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谁给转的款呢?“花心大萝卜”?“没有人比我更爱你”?“我是真心对你好的人”?“想你想到骨头</a:t>
            </a:r>
            <a:br>
              <a:rPr dirty="0"/>
            </a:br>
            <a:r>
              <a:rPr lang="zh-CN" altLang="en-US" sz="1417" kern="0" dirty="0">
                <a:solidFill>
                  <a:srgbClr val="000000"/>
                </a:solidFill>
                <a:latin typeface="Times New Roman" pitchFamily="65" charset="-122"/>
                <a:ea typeface="宋体" pitchFamily="65" charset="-122"/>
              </a:rPr>
              <a:t>里”?“你是我的心肝肝”?</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我思来想去,都像,又都不像。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这时,忽然一个叫“祝你平安”的人发来一条微信:给你转了两千,不够了再联系。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“祝你平安”是谁啊?我翻开聊天页面,却没有一条聊天记录。说实话,“祝你平安”是男是女都不知道,</a:t>
            </a:r>
            <a:br>
              <a:rPr dirty="0"/>
            </a:br>
            <a:r>
              <a:rPr lang="zh-CN" altLang="en-US" sz="1417" kern="0" dirty="0">
                <a:solidFill>
                  <a:srgbClr val="000000"/>
                </a:solidFill>
                <a:latin typeface="Times New Roman" pitchFamily="65" charset="-122"/>
                <a:ea typeface="宋体" pitchFamily="65" charset="-122"/>
              </a:rPr>
              <a:t>更别说其他信息了。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没办法,只好打出一串字:您好,幸福上班没有带手机,我是他老婆,请问您是谁啊?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幸福是我的小名。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“祝你平安”:傻孩子,我是幸福他妈。</a:t>
            </a:r>
            <a:endParaRPr lang="zh-CN" altLang="en-US" dirty="0"/>
          </a:p>
        </p:txBody>
      </p:sp>
    </p:spTree>
    <p:custDataLst>
      <p:custData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我半天没有回复一个字,抱着手机,热泪盈眶。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(选自《郑州日报》,有改动)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请用简洁的语言概括小说的主要内容。(2分)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小说开篇为什么极力铺陈朋友圈的热闹景象?(2分)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请任选一个角度赏析下面句子。(2分)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(1)往常,我的手机会不断发出微信的提示音,嘟嘟嘟,像蛐蛐叫,好听极了。今天倒好,哑巴了似的,一点声音</a:t>
            </a:r>
            <a:br>
              <a:rPr dirty="0"/>
            </a:br>
            <a:r>
              <a:rPr lang="zh-CN" altLang="en-US" sz="1417" kern="0" dirty="0">
                <a:solidFill>
                  <a:srgbClr val="000000"/>
                </a:solidFill>
                <a:latin typeface="Times New Roman" pitchFamily="65" charset="-122"/>
                <a:ea typeface="宋体" pitchFamily="65" charset="-122"/>
              </a:rPr>
              <a:t>也没有。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(2)一秒钟过去了,一分钟过去了,一个小时过去了,一个上午过去了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我眼巴巴地等了一天,等到晚上12</a:t>
            </a:r>
            <a:br>
              <a:rPr dirty="0"/>
            </a:br>
            <a:r>
              <a:rPr lang="zh-CN" altLang="en-US" sz="1417" kern="0" dirty="0">
                <a:solidFill>
                  <a:srgbClr val="000000"/>
                </a:solidFill>
                <a:latin typeface="Times New Roman" pitchFamily="65" charset="-122"/>
                <a:ea typeface="宋体" pitchFamily="65" charset="-122"/>
              </a:rPr>
              <a:t>点,还是没有一个人点赞,没有人跟帖。</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小说表达了怎样的主题?(2分)</a:t>
            </a:r>
            <a:endParaRPr lang="zh-CN" altLang="en-US" dirty="0"/>
          </a:p>
        </p:txBody>
      </p:sp>
    </p:spTree>
    <p:custDataLst>
      <p:custData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“我”在朋友圈发了一条借钱信息,朋友们没有任何反应,妈妈转过来2000元。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本题考查概括文章内容的能力。通读全文,整体把握,概括主要内容。注意采用恰当的格式作答。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铺陈朋友圈平日热闹的景象,与下文发借钱信息后的冷清、沉寂形成鲜明对比,讽刺了“朋友”</a:t>
            </a:r>
            <a:br>
              <a:rPr dirty="0"/>
            </a:br>
            <a:r>
              <a:rPr lang="zh-CN" altLang="en-US" sz="1417" kern="0" dirty="0">
                <a:solidFill>
                  <a:srgbClr val="000000"/>
                </a:solidFill>
                <a:latin typeface="Times New Roman" pitchFamily="65" charset="-122"/>
                <a:ea typeface="宋体" pitchFamily="65" charset="-122"/>
              </a:rPr>
              <a:t>的冷漠无情、虚情假意,突出文章主旨。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本题考查分析文章开篇作用的能力。结构上分析其与下文的关系。内容上,写出了平日朋友圈的</a:t>
            </a:r>
            <a:br>
              <a:rPr dirty="0"/>
            </a:br>
            <a:r>
              <a:rPr lang="zh-CN" altLang="en-US" sz="1417" kern="0" dirty="0">
                <a:solidFill>
                  <a:srgbClr val="000000"/>
                </a:solidFill>
                <a:latin typeface="Times New Roman" pitchFamily="65" charset="-122"/>
                <a:ea typeface="宋体" pitchFamily="65" charset="-122"/>
              </a:rPr>
              <a:t>热闹景象,并结合文章的中心,分析其在文章情感主旨表达上的作用。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(1)运用比喻和对比手法,将热闹的提示音比作蛐蛐叫,将今天没有动静的手机比作哑巴,形象生动</a:t>
            </a:r>
            <a:br>
              <a:rPr dirty="0"/>
            </a:br>
            <a:r>
              <a:rPr lang="zh-CN" altLang="en-US" sz="1417" kern="0" dirty="0">
                <a:solidFill>
                  <a:srgbClr val="000000"/>
                </a:solidFill>
                <a:latin typeface="Times New Roman" pitchFamily="65" charset="-122"/>
                <a:ea typeface="宋体" pitchFamily="65" charset="-122"/>
              </a:rPr>
              <a:t>地写出了朋友圈往日的热闹和“我”发出借钱信息之后的冷清。两者形成鲜明的对比,表现了“朋友”</a:t>
            </a:r>
            <a:br>
              <a:rPr dirty="0"/>
            </a:br>
            <a:r>
              <a:rPr lang="zh-CN" altLang="en-US" sz="1417" kern="0" dirty="0">
                <a:solidFill>
                  <a:srgbClr val="000000"/>
                </a:solidFill>
                <a:latin typeface="Times New Roman" pitchFamily="65" charset="-122"/>
                <a:ea typeface="宋体" pitchFamily="65" charset="-122"/>
              </a:rPr>
              <a:t>的虚伪和冷漠。(2)运用了排比的修辞,将“一秒钟”“一分钟”“一个小时”“一个上午”等时间排列,</a:t>
            </a:r>
            <a:endParaRPr lang="zh-CN" altLang="en-US" dirty="0"/>
          </a:p>
        </p:txBody>
      </p:sp>
    </p:spTree>
    <p:custDataLst>
      <p:custData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突出表现了“我”发出消息之后等待朋友回复和转款的迫切心情。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本题考查赏析句子的能力。结合具体内容,选择好恰当的赏析角度,如修辞手法、表达方式、表现</a:t>
            </a:r>
            <a:br>
              <a:rPr dirty="0"/>
            </a:br>
            <a:r>
              <a:rPr lang="zh-CN" altLang="en-US" sz="1417" kern="0" dirty="0">
                <a:solidFill>
                  <a:srgbClr val="000000"/>
                </a:solidFill>
                <a:latin typeface="Times New Roman" pitchFamily="65" charset="-122"/>
                <a:ea typeface="宋体" pitchFamily="65" charset="-122"/>
              </a:rPr>
              <a:t>手法、词语运用等。分析句子表达的意思、传达的情感。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讽刺了朋友圈的虚情假意,歌颂了亲情的美好。</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本题考查把握小说主题的能力。在“朋友”与母亲的对比中,凸显主题。</a:t>
            </a:r>
            <a:endParaRPr lang="zh-CN" altLang="en-US" dirty="0"/>
          </a:p>
        </p:txBody>
      </p:sp>
    </p:spTree>
    <p:custDataLst>
      <p:custData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(2018岳阳十二校联考,13—17)阅读下面文章,完成1—5题。(14分)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关上的门不一定上锁</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李良旭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①小时候,我最喜欢母亲带我到邻居家串门。一个人在家闷得慌,当听到母亲说要带我到邻居家串门时,我</a:t>
            </a:r>
            <a:br>
              <a:rPr dirty="0"/>
            </a:br>
            <a:r>
              <a:rPr lang="zh-CN" altLang="en-US" sz="1417" kern="0" dirty="0">
                <a:solidFill>
                  <a:srgbClr val="000000"/>
                </a:solidFill>
                <a:latin typeface="Times New Roman" pitchFamily="65" charset="-122"/>
                <a:ea typeface="宋体" pitchFamily="65" charset="-122"/>
              </a:rPr>
              <a:t>心里甭提有多高兴了。到了邻居家,我就可以和邻家小伙伴一起玩耍了。那时的快乐就是这么简单。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②我高兴地拉着母亲的手,欢欢喜喜地向邻居家走去。可是,远远地,我就看见邻居家的大门是关着的,心里</a:t>
            </a:r>
            <a:br>
              <a:rPr dirty="0"/>
            </a:br>
            <a:r>
              <a:rPr lang="zh-CN" altLang="en-US" sz="1417" kern="0" dirty="0">
                <a:solidFill>
                  <a:srgbClr val="000000"/>
                </a:solidFill>
                <a:latin typeface="Times New Roman" pitchFamily="65" charset="-122"/>
                <a:ea typeface="宋体" pitchFamily="65" charset="-122"/>
              </a:rPr>
              <a:t>顿时溢满了失落。我郁郁寡欢地说道:“她家没人,门关着呢!”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③母亲看了看,笑道:“关上的门不一定上锁,你去她家推推门看。”我将信将疑地走到邻居家门口,用手</a:t>
            </a:r>
            <a:br>
              <a:rPr dirty="0"/>
            </a:br>
            <a:r>
              <a:rPr lang="zh-CN" altLang="en-US" sz="1417" kern="0" dirty="0">
                <a:solidFill>
                  <a:srgbClr val="000000"/>
                </a:solidFill>
                <a:latin typeface="Times New Roman" pitchFamily="65" charset="-122"/>
                <a:ea typeface="宋体" pitchFamily="65" charset="-122"/>
              </a:rPr>
              <a:t>轻轻一推,门“吱呀——”一声,竟被推开了:邻居家人全在屋子里呢。我和邻居家的孩子在一起欢快地玩</a:t>
            </a:r>
            <a:br>
              <a:rPr dirty="0"/>
            </a:br>
            <a:r>
              <a:rPr lang="zh-CN" altLang="en-US" sz="1417" kern="0" dirty="0">
                <a:solidFill>
                  <a:srgbClr val="000000"/>
                </a:solidFill>
                <a:latin typeface="Times New Roman" pitchFamily="65" charset="-122"/>
                <a:ea typeface="宋体" pitchFamily="65" charset="-122"/>
              </a:rPr>
              <a:t>耍,冷清的屋子,一下子有了一种明媚和喜悦。</a:t>
            </a:r>
            <a:endParaRPr lang="zh-CN" altLang="en-US" dirty="0"/>
          </a:p>
        </p:txBody>
      </p:sp>
    </p:spTree>
    <p:custDataLst>
      <p:custData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④上学时,我是语文课代表,每天放学,我都要和其他几个课代表一起抱着厚厚一大沓作业本到老师办公室</a:t>
            </a:r>
            <a:br>
              <a:rPr dirty="0"/>
            </a:br>
            <a:r>
              <a:rPr lang="zh-CN" altLang="en-US" sz="1417" kern="0" dirty="0">
                <a:solidFill>
                  <a:srgbClr val="000000"/>
                </a:solidFill>
                <a:latin typeface="Times New Roman" pitchFamily="65" charset="-122"/>
                <a:ea typeface="宋体" pitchFamily="65" charset="-122"/>
              </a:rPr>
              <a:t>去。可是,有时看到办公室门是关着的,其他几个同学见了,脸上露出失望的神色,轻轻地叹口气,说道:“白</a:t>
            </a:r>
            <a:br>
              <a:rPr dirty="0"/>
            </a:br>
            <a:r>
              <a:rPr lang="zh-CN" altLang="en-US" sz="1417" kern="0" dirty="0">
                <a:solidFill>
                  <a:srgbClr val="000000"/>
                </a:solidFill>
                <a:latin typeface="Times New Roman" pitchFamily="65" charset="-122"/>
                <a:ea typeface="宋体" pitchFamily="65" charset="-122"/>
              </a:rPr>
              <a:t>跑一趟,老师办公室的门是关着的!”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⑤我笑道:“关上的门不一定上锁,去推下门看一下!”几个同学将信将疑地走了过去,轻轻地推了一下门,</a:t>
            </a:r>
            <a:br>
              <a:rPr dirty="0"/>
            </a:br>
            <a:r>
              <a:rPr lang="zh-CN" altLang="en-US" sz="1417" kern="0" dirty="0">
                <a:solidFill>
                  <a:srgbClr val="000000"/>
                </a:solidFill>
                <a:latin typeface="Times New Roman" pitchFamily="65" charset="-122"/>
                <a:ea typeface="宋体" pitchFamily="65" charset="-122"/>
              </a:rPr>
              <a:t>门悄无声息地开了。伸头一看,老师正伏在案前,认真地批改作业呢。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⑥从办公室出来,几个课代表纷纷夸我说:“你真聪明,你是怎么知道关上的门不一定上锁的?”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⑦我头一抬,骄傲地说道:“我妈告诉我的。”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⑧同学们听了,脸上露出钦佩的神色,说道:“你妈真聪明!”听到同学们的赞叹声,我心里像喝了蜜一样</a:t>
            </a:r>
            <a:br>
              <a:rPr dirty="0"/>
            </a:br>
            <a:r>
              <a:rPr lang="zh-CN" altLang="en-US" sz="1417" kern="0" dirty="0">
                <a:solidFill>
                  <a:srgbClr val="000000"/>
                </a:solidFill>
                <a:latin typeface="Times New Roman" pitchFamily="65" charset="-122"/>
                <a:ea typeface="宋体" pitchFamily="65" charset="-122"/>
              </a:rPr>
              <a:t>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⑨有一年,家乡遭遇特大洪涝灾害,田里的庄稼全部被洪水冲毁了,颗粒无收。乡邻们都感到绝望,他们呼天</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入斧斫之厄运。我想,它定是一棵神奇灵性的树,有一双能指挥交通的慧眼。也许正是它横亘路中,让那些</a:t>
            </a:r>
            <a:br>
              <a:rPr dirty="0"/>
            </a:br>
            <a:r>
              <a:rPr lang="zh-CN" altLang="en-US" sz="1417" kern="0" dirty="0">
                <a:solidFill>
                  <a:srgbClr val="000000"/>
                </a:solidFill>
                <a:latin typeface="Times New Roman" pitchFamily="65" charset="-122"/>
                <a:ea typeface="宋体" pitchFamily="65" charset="-122"/>
              </a:rPr>
              <a:t>上快车道的车主有所迟疑,便放慢脚步,彼此礼让。驻足看看桥头的风景,内心更加从容淡定。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④其实,它就是一棵其貌不扬的香樟树,与其他林荫树相比,并不庞大。它的身躯大约只有两三米高,根部占</a:t>
            </a:r>
            <a:br>
              <a:rPr dirty="0"/>
            </a:br>
            <a:r>
              <a:rPr lang="zh-CN" altLang="en-US" sz="1417" kern="0" dirty="0">
                <a:solidFill>
                  <a:srgbClr val="000000"/>
                </a:solidFill>
                <a:latin typeface="Times New Roman" pitchFamily="65" charset="-122"/>
                <a:ea typeface="宋体" pitchFamily="65" charset="-122"/>
              </a:rPr>
              <a:t>地不过四五平米,枝干的上部有三个分杈。其中两杈较细,唯有伸向青龙桥面的那杈显得威武,枝枝相通,叶</a:t>
            </a:r>
            <a:br>
              <a:rPr dirty="0"/>
            </a:br>
            <a:r>
              <a:rPr lang="zh-CN" altLang="en-US" sz="1417" kern="0" dirty="0">
                <a:solidFill>
                  <a:srgbClr val="000000"/>
                </a:solidFill>
                <a:latin typeface="Times New Roman" pitchFamily="65" charset="-122"/>
                <a:ea typeface="宋体" pitchFamily="65" charset="-122"/>
              </a:rPr>
              <a:t>叶相盖,形成一个硕大的圆穹。它以绿意盎然了季节,以青翠划破了迷蒙,以摇曳惊醒了恍惚,让靠近它的人</a:t>
            </a:r>
            <a:br>
              <a:rPr dirty="0"/>
            </a:br>
            <a:r>
              <a:rPr lang="zh-CN" altLang="en-US" sz="1417" kern="0" dirty="0">
                <a:solidFill>
                  <a:srgbClr val="000000"/>
                </a:solidFill>
                <a:latin typeface="Times New Roman" pitchFamily="65" charset="-122"/>
                <a:ea typeface="宋体" pitchFamily="65" charset="-122"/>
              </a:rPr>
              <a:t>神清气爽,怡然宁静。一切自适其位,自取其道,自安无恙。多少喧嚣热闹从它眼皮底下流走,多少功名利禄</a:t>
            </a:r>
            <a:br>
              <a:rPr dirty="0"/>
            </a:br>
            <a:r>
              <a:rPr lang="zh-CN" altLang="en-US" sz="1417" kern="0" dirty="0">
                <a:solidFill>
                  <a:srgbClr val="000000"/>
                </a:solidFill>
                <a:latin typeface="Times New Roman" pitchFamily="65" charset="-122"/>
                <a:ea typeface="宋体" pitchFamily="65" charset="-122"/>
              </a:rPr>
              <a:t>在它身边悄然消逝,多少霓虹灯火在它头顶盛开湮没,多少喜怒哀乐在它心里淡然消融。在繁华里坚守内</a:t>
            </a:r>
            <a:br>
              <a:rPr dirty="0"/>
            </a:br>
            <a:r>
              <a:rPr lang="zh-CN" altLang="en-US" sz="1417" kern="0" dirty="0">
                <a:solidFill>
                  <a:srgbClr val="000000"/>
                </a:solidFill>
                <a:latin typeface="Times New Roman" pitchFamily="65" charset="-122"/>
                <a:ea typeface="宋体" pitchFamily="65" charset="-122"/>
              </a:rPr>
              <a:t>心,在喧闹里选择静默,在辉煌里接纳寻常,在孤独里锤炼品质。头顶天空,有蓬勃的希望;根扎大地,有葳蕤</a:t>
            </a:r>
            <a:br>
              <a:rPr dirty="0"/>
            </a:br>
            <a:r>
              <a:rPr lang="zh-CN" altLang="en-US" sz="1417" kern="0" dirty="0">
                <a:solidFill>
                  <a:srgbClr val="000000"/>
                </a:solidFill>
                <a:latin typeface="Times New Roman" pitchFamily="65" charset="-122"/>
                <a:ea typeface="宋体" pitchFamily="65" charset="-122"/>
              </a:rPr>
              <a:t>的节操。不忧一时之失,不喜一时之得,不扬一时之快,不悲一时之伤。看得惯云卷云舒,扛得住暴风骤雨,</a:t>
            </a:r>
            <a:br>
              <a:rPr dirty="0"/>
            </a:br>
            <a:r>
              <a:rPr lang="zh-CN" altLang="en-US" sz="1417" kern="0" dirty="0">
                <a:solidFill>
                  <a:srgbClr val="000000"/>
                </a:solidFill>
                <a:latin typeface="Times New Roman" pitchFamily="65" charset="-122"/>
                <a:ea typeface="宋体" pitchFamily="65" charset="-122"/>
              </a:rPr>
              <a:t>耐得住蜚语流言,经得起苦雨秋霜。一树之独,亦如古代隐士,修身累德,自律不息。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⑤我为何有如此感悟?这都是岁月风雨的馈赠。那时我只知道这是一棵树,和家乡山头的松树、柏树有着</a:t>
            </a:r>
            <a:endParaRPr lang="zh-CN" altLang="en-US" dirty="0"/>
          </a:p>
        </p:txBody>
      </p:sp>
    </p:spTree>
    <p:custDataLst>
      <p:custData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抢地哭诉,不知该怎么办。母亲轻轻擦去脸上的泪水,望着满目疮痍的家园,说了句:“关上的门不一定上</a:t>
            </a:r>
            <a:br/>
            <a:r>
              <a:rPr lang="zh-CN" altLang="en-US" sz="1417" kern="0" dirty="0">
                <a:solidFill>
                  <a:srgbClr val="000000"/>
                </a:solidFill>
                <a:latin typeface="Times New Roman" pitchFamily="65" charset="-122"/>
                <a:ea typeface="宋体" pitchFamily="65" charset="-122"/>
              </a:rPr>
              <a:t>锁,我们要依靠自己的双手,在这片土地上,重拾生活下去的信心。”</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⑩我听了,心里一愣,这句话好熟悉啊,这时候母亲说这句话是什么意思呢?</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母亲带领家人在被洪水冲得一片狼藉的土地上,平整土地,播下仅剩的小半袋种子。乡邻们看到母亲带</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领家人在田里劳作,也都纷纷效仿,带领家人在田地里劳作着。</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u="sng" kern="0" dirty="0">
                <a:solidFill>
                  <a:srgbClr val="000000"/>
                </a:solidFill>
                <a:latin typeface="Times New Roman" pitchFamily="65" charset="-122"/>
                <a:ea typeface="宋体" pitchFamily="65" charset="-122"/>
              </a:rPr>
              <a:t>很快,种下的种子发出一小片嫩芽,密密麻麻的,像光秃秃的脑袋上长出的一根根新头发。看着这些新发</a:t>
            </a:r>
            <a:endParaRPr lang="zh-CN" altLang="en-US"/>
          </a:p>
          <a:p>
            <a:pPr marL="0" indent="0" eaLnBrk="0" latinLnBrk="1" hangingPunct="0">
              <a:lnSpc>
                <a:spcPct val="150000"/>
              </a:lnSpc>
              <a:spcBef>
                <a:spcPts val="0"/>
              </a:spcBef>
              <a:buNone/>
            </a:pPr>
            <a:r>
              <a:rPr lang="zh-CN" altLang="en-US" sz="1417" u="sng" kern="0" dirty="0">
                <a:solidFill>
                  <a:srgbClr val="000000"/>
                </a:solidFill>
                <a:latin typeface="Times New Roman" pitchFamily="65" charset="-122"/>
                <a:ea typeface="宋体" pitchFamily="65" charset="-122"/>
              </a:rPr>
              <a:t>的嫩芽,母亲笑了,笑得很明媚,很灿烂。</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就这样,母亲硬是在被洪水冲刷得一无所有的土地上,收获了粮食,更重要的是收获了全家人生活的信心</a:t>
            </a:r>
            <a:endParaRPr lang="zh-CN" altLang="en-US"/>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和力量。</a:t>
            </a:r>
            <a:endParaRPr lang="zh-CN" altLang="en-US"/>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从此,在生活中无论遇到什么困难和挫折,我都一直坚守着这样一种信念:关上的门不一定上锁,推开那</a:t>
            </a:r>
            <a:endParaRPr lang="zh-CN" altLang="en-US"/>
          </a:p>
        </p:txBody>
      </p:sp>
      <p:pic>
        <p:nvPicPr>
          <p:cNvPr id="3" name="图片 3" descr="textimage49.jpeg"/>
          <p:cNvPicPr>
            <a:picLocks noChangeAspect="1"/>
          </p:cNvPicPr>
          <p:nvPr/>
        </p:nvPicPr>
        <p:blipFill>
          <a:blip r:embed="rId4"/>
          <a:stretch>
            <a:fillRect/>
          </a:stretch>
        </p:blipFill>
        <p:spPr>
          <a:xfrm>
            <a:off x="720000" y="2066827"/>
            <a:ext cx="190500" cy="200025"/>
          </a:xfrm>
          <a:prstGeom prst="rect">
            <a:avLst/>
          </a:prstGeom>
        </p:spPr>
      </p:pic>
      <p:pic>
        <p:nvPicPr>
          <p:cNvPr id="4" name="图片 4" descr="textimage50.jpeg"/>
          <p:cNvPicPr>
            <a:picLocks noChangeAspect="1"/>
          </p:cNvPicPr>
          <p:nvPr/>
        </p:nvPicPr>
        <p:blipFill>
          <a:blip r:embed="rId5" cstate="print"/>
          <a:stretch>
            <a:fillRect/>
          </a:stretch>
        </p:blipFill>
        <p:spPr>
          <a:xfrm>
            <a:off x="720000" y="2740027"/>
            <a:ext cx="190500" cy="200025"/>
          </a:xfrm>
          <a:prstGeom prst="rect">
            <a:avLst/>
          </a:prstGeom>
        </p:spPr>
      </p:pic>
      <p:pic>
        <p:nvPicPr>
          <p:cNvPr id="5" name="图片 5" descr="textimage51.jpeg"/>
          <p:cNvPicPr>
            <a:picLocks noChangeAspect="1"/>
          </p:cNvPicPr>
          <p:nvPr/>
        </p:nvPicPr>
        <p:blipFill>
          <a:blip r:embed="rId6"/>
          <a:stretch>
            <a:fillRect/>
          </a:stretch>
        </p:blipFill>
        <p:spPr>
          <a:xfrm>
            <a:off x="720000" y="3413227"/>
            <a:ext cx="190500" cy="200025"/>
          </a:xfrm>
          <a:prstGeom prst="rect">
            <a:avLst/>
          </a:prstGeom>
        </p:spPr>
      </p:pic>
      <p:pic>
        <p:nvPicPr>
          <p:cNvPr id="6" name="图片 6" descr="textimage52.jpeg"/>
          <p:cNvPicPr>
            <a:picLocks noChangeAspect="1"/>
          </p:cNvPicPr>
          <p:nvPr/>
        </p:nvPicPr>
        <p:blipFill>
          <a:blip r:embed="rId7"/>
          <a:stretch>
            <a:fillRect/>
          </a:stretch>
        </p:blipFill>
        <p:spPr>
          <a:xfrm>
            <a:off x="720000" y="4086427"/>
            <a:ext cx="190500" cy="200025"/>
          </a:xfrm>
          <a:prstGeom prst="rect">
            <a:avLst/>
          </a:prstGeom>
        </p:spPr>
      </p:pic>
    </p:spTree>
    <p:custDataLst>
      <p:custData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扇紧闭的门,眼前就会是一片明媚和锦绣。</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请仔细阅读全文,梳理文章内容。(2分)</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3224424248"/>
              </p:ext>
            </p:extLst>
          </p:nvPr>
        </p:nvGraphicFramePr>
        <p:xfrm>
          <a:off x="720000" y="1873911"/>
          <a:ext cx="7740000" cy="1140792"/>
        </p:xfrm>
        <a:graphic>
          <a:graphicData uri="http://schemas.openxmlformats.org/drawingml/2006/table">
            <a:tbl>
              <a:tblPr/>
              <a:tblGrid>
                <a:gridCol w="827664">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2375832">
                  <a:extLst>
                    <a:ext uri="{9D8B030D-6E8A-4147-A177-3AD203B41FA5}">
                      <a16:colId xmlns:a16="http://schemas.microsoft.com/office/drawing/2014/main" val="20003"/>
                    </a:ext>
                  </a:extLst>
                </a:gridCol>
              </a:tblGrid>
              <a:tr h="537948">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时　间</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小时候</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上学时</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有一年家乡遭遇洪涝灾害</a:t>
                      </a:r>
                    </a:p>
                  </a:txBody>
                  <a:tcPr marL="45720" marR="45720"/>
                </a:tc>
                <a:extLst>
                  <a:ext uri="{0D108BD9-81ED-4DB2-BD59-A6C34878D82A}">
                    <a16:rowId xmlns:a16="http://schemas.microsoft.com/office/drawing/2014/main" val="10000"/>
                  </a:ext>
                </a:extLst>
              </a:tr>
              <a:tr h="602844">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事件</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母亲鼓励“我”推开邻居家的门</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r>
                        <a:rPr lang="zh-CN" altLang="en-US" sz="1400"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1"/>
                  </a:ext>
                </a:extLst>
              </a:tr>
            </a:tbl>
          </a:graphicData>
        </a:graphic>
      </p:graphicFrame>
      <p:sp>
        <p:nvSpPr>
          <p:cNvPr id="4" name="TextBox 2">
            <a:extLst>
              <a:ext uri="{FF2B5EF4-FFF2-40B4-BE49-F238E27FC236}">
                <a16:creationId xmlns:a16="http://schemas.microsoft.com/office/drawing/2014/main" id="{40DEAF62-04AB-40D5-9A13-CD2ED57537E2}"/>
              </a:ext>
            </a:extLst>
          </p:cNvPr>
          <p:cNvSpPr txBox="1"/>
          <p:nvPr/>
        </p:nvSpPr>
        <p:spPr>
          <a:xfrm>
            <a:off x="620856" y="3233953"/>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“听到同学们的赞叹声,我心里像喝了蜜一样甜”,结合④—⑧段的内容推测“我”当时的内心活动。</a:t>
            </a:r>
            <a:br>
              <a:rPr dirty="0"/>
            </a:br>
            <a:r>
              <a:rPr lang="zh-CN" altLang="en-US" sz="1417" kern="0" dirty="0">
                <a:solidFill>
                  <a:srgbClr val="000000"/>
                </a:solidFill>
                <a:latin typeface="Times New Roman" pitchFamily="65" charset="-122"/>
                <a:ea typeface="宋体" pitchFamily="65" charset="-122"/>
              </a:rPr>
              <a:t>(3分)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从修辞手法和人物描写角度,赏析文中第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段画线句子的表达效果。(4分)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文章两处描写了家乡的田地,这样写有什么作用?(2分)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结合自己的生活,请谈谈你对“关上的门不一定上锁”的理解。(3分)</a:t>
            </a:r>
            <a:endParaRPr lang="zh-CN" altLang="en-US" dirty="0"/>
          </a:p>
        </p:txBody>
      </p:sp>
      <p:pic>
        <p:nvPicPr>
          <p:cNvPr id="5" name="图片 4" descr="textimage53.jpeg">
            <a:extLst>
              <a:ext uri="{FF2B5EF4-FFF2-40B4-BE49-F238E27FC236}">
                <a16:creationId xmlns:a16="http://schemas.microsoft.com/office/drawing/2014/main" id="{099BD583-0E7A-4FA0-8AC8-BF752DC969A4}"/>
              </a:ext>
            </a:extLst>
          </p:cNvPr>
          <p:cNvPicPr>
            <a:picLocks noChangeAspect="1"/>
          </p:cNvPicPr>
          <p:nvPr/>
        </p:nvPicPr>
        <p:blipFill>
          <a:blip r:embed="rId4" cstate="print"/>
          <a:stretch>
            <a:fillRect/>
          </a:stretch>
        </p:blipFill>
        <p:spPr>
          <a:xfrm>
            <a:off x="3824784" y="3965861"/>
            <a:ext cx="190500" cy="200025"/>
          </a:xfrm>
          <a:prstGeom prst="rect">
            <a:avLst/>
          </a:prstGeom>
        </p:spPr>
      </p:pic>
    </p:spTree>
    <p:custDataLst>
      <p:custData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①“我”鼓励同学推开办公室的门　②母亲带领家人重拾生活信心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概括情节内容的格式:</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(人)做</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(事)。概括文章④—⑧段得出表格中①空的答案,概括文章⑨—</a:t>
            </a:r>
            <a:br>
              <a:rPr dirty="0"/>
            </a:b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段得出表格中②空的答案。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(示例)妈妈真厉害,她的“关上的门不一定上锁”这句话还真对。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结合文本中同学们的话“你妈真聪明”可知,“我”是因为妈妈的话得到了印证和肯定而感到高</a:t>
            </a:r>
            <a:br>
              <a:rPr dirty="0"/>
            </a:br>
            <a:r>
              <a:rPr lang="zh-CN" altLang="en-US" sz="1417" kern="0" dirty="0">
                <a:solidFill>
                  <a:srgbClr val="000000"/>
                </a:solidFill>
                <a:latin typeface="Times New Roman" pitchFamily="65" charset="-122"/>
                <a:ea typeface="宋体" pitchFamily="65" charset="-122"/>
              </a:rPr>
              <a:t>兴自豪。</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修辞手法角度:画线句子运用比喻的修辞,把“一小片嫩芽”比作“一根根新头发”,写出了种子</a:t>
            </a:r>
            <a:br>
              <a:rPr dirty="0"/>
            </a:br>
            <a:r>
              <a:rPr lang="zh-CN" altLang="en-US" sz="1417" kern="0" dirty="0">
                <a:solidFill>
                  <a:srgbClr val="000000"/>
                </a:solidFill>
                <a:latin typeface="Times New Roman" pitchFamily="65" charset="-122"/>
                <a:ea typeface="宋体" pitchFamily="65" charset="-122"/>
              </a:rPr>
              <a:t>旺盛的生命力,衬托了母亲坚强乐观的形象。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人物描写角度:神态描写,写出了母亲对生活的信心和乐观积极的生活态度。</a:t>
            </a:r>
            <a:endParaRPr lang="zh-CN" altLang="en-US" dirty="0"/>
          </a:p>
        </p:txBody>
      </p:sp>
      <p:pic>
        <p:nvPicPr>
          <p:cNvPr id="3" name="图片 3" descr="textimage54.jpeg"/>
          <p:cNvPicPr>
            <a:picLocks noChangeAspect="1"/>
          </p:cNvPicPr>
          <p:nvPr/>
        </p:nvPicPr>
        <p:blipFill>
          <a:blip r:embed="rId4"/>
          <a:stretch>
            <a:fillRect/>
          </a:stretch>
        </p:blipFill>
        <p:spPr>
          <a:xfrm>
            <a:off x="720000" y="2138265"/>
            <a:ext cx="190500" cy="200025"/>
          </a:xfrm>
          <a:prstGeom prst="rect">
            <a:avLst/>
          </a:prstGeom>
        </p:spPr>
      </p:pic>
    </p:spTree>
    <p:custDataLst>
      <p:custData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这两句话是用来刻画人物形象的,答案要点出体现的人物形象特点。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两处描写形成对比,写出母亲放下伤痛带领大家积极面对困难,并一起迎来了美好的明天,点明文</a:t>
            </a:r>
            <a:br>
              <a:rPr dirty="0"/>
            </a:br>
            <a:r>
              <a:rPr lang="zh-CN" altLang="en-US" sz="1417" kern="0" dirty="0">
                <a:solidFill>
                  <a:srgbClr val="000000"/>
                </a:solidFill>
                <a:latin typeface="Times New Roman" pitchFamily="65" charset="-122"/>
                <a:ea typeface="宋体" pitchFamily="65" charset="-122"/>
              </a:rPr>
              <a:t>章的中心。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两处对田地的描写,一处是遭遇洪涝灾害之后家乡田地一片狼藉的模样,一处是在母亲的带领下大</a:t>
            </a:r>
            <a:br>
              <a:rPr dirty="0"/>
            </a:br>
            <a:r>
              <a:rPr lang="zh-CN" altLang="en-US" sz="1417" kern="0" dirty="0">
                <a:solidFill>
                  <a:srgbClr val="000000"/>
                </a:solidFill>
                <a:latin typeface="Times New Roman" pitchFamily="65" charset="-122"/>
                <a:ea typeface="宋体" pitchFamily="65" charset="-122"/>
              </a:rPr>
              <a:t>家重新播种之后家乡田地充满生机的景象。显然,两处形成鲜明的对比,由此突出母亲的作用之大,并从深</a:t>
            </a:r>
            <a:br>
              <a:rPr dirty="0"/>
            </a:br>
            <a:r>
              <a:rPr lang="zh-CN" altLang="en-US" sz="1417" kern="0" dirty="0">
                <a:solidFill>
                  <a:srgbClr val="000000"/>
                </a:solidFill>
                <a:latin typeface="Times New Roman" pitchFamily="65" charset="-122"/>
                <a:ea typeface="宋体" pitchFamily="65" charset="-122"/>
              </a:rPr>
              <a:t>层次凸显文章的主旨:在生活中无论遇到什么困难和挫折,我们都要勇敢地面对并去战胜,这样才会迎来光</a:t>
            </a:r>
            <a:br>
              <a:rPr dirty="0"/>
            </a:br>
            <a:r>
              <a:rPr lang="zh-CN" altLang="en-US" sz="1417" kern="0" dirty="0">
                <a:solidFill>
                  <a:srgbClr val="000000"/>
                </a:solidFill>
                <a:latin typeface="Times New Roman" pitchFamily="65" charset="-122"/>
                <a:ea typeface="宋体" pitchFamily="65" charset="-122"/>
              </a:rPr>
              <a:t>明美好的明天。</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(示例1)学习上遇到难题时,不要轻言放弃,努力钻研,说不定可以攻破难题。因为有些事情虽然看</a:t>
            </a:r>
            <a:br>
              <a:rPr dirty="0"/>
            </a:br>
            <a:r>
              <a:rPr lang="zh-CN" altLang="en-US" sz="1417" kern="0" dirty="0">
                <a:solidFill>
                  <a:srgbClr val="000000"/>
                </a:solidFill>
                <a:latin typeface="Times New Roman" pitchFamily="65" charset="-122"/>
                <a:ea typeface="宋体" pitchFamily="65" charset="-122"/>
              </a:rPr>
              <a:t>上去已经失败,没有机会了,但再努力一把,也许还会有转机。就像一扇门,虽关上了,但不一定会上锁。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(示例2)一次考试没有发挥好,不要气馁,因为每个人在生活中都会遇到各种困难和挫折,只要主动面对,积</a:t>
            </a:r>
            <a:endParaRPr lang="zh-CN" altLang="en-US" dirty="0"/>
          </a:p>
        </p:txBody>
      </p:sp>
    </p:spTree>
    <p:custDataLst>
      <p:custData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3132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极向前,成绩总会提高,困难一定可以解决。</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本题考查考生理解文章主旨的能力。抓住文章的关键句“在生活中无论遇到什么困难和挫折,我</a:t>
            </a:r>
            <a:br>
              <a:rPr dirty="0"/>
            </a:br>
            <a:r>
              <a:rPr lang="zh-CN" altLang="en-US" sz="1417" kern="0" dirty="0">
                <a:solidFill>
                  <a:srgbClr val="000000"/>
                </a:solidFill>
                <a:latin typeface="Times New Roman" pitchFamily="65" charset="-122"/>
                <a:ea typeface="宋体" pitchFamily="65" charset="-122"/>
              </a:rPr>
              <a:t>都一直坚守着这样一种信念:关上的门不一定上锁,推开那扇紧闭的门,眼前就会是一片明媚和锦绣”,由</a:t>
            </a:r>
            <a:br>
              <a:rPr dirty="0"/>
            </a:br>
            <a:r>
              <a:rPr lang="zh-CN" altLang="en-US" sz="1417" kern="0" dirty="0">
                <a:solidFill>
                  <a:srgbClr val="000000"/>
                </a:solidFill>
                <a:latin typeface="Times New Roman" pitchFamily="65" charset="-122"/>
                <a:ea typeface="宋体" pitchFamily="65" charset="-122"/>
              </a:rPr>
              <a:t>此把握文章的中心主旨,再结合生活实际进行表述。</a:t>
            </a:r>
            <a:endParaRPr lang="zh-CN" altLang="en-US" dirty="0"/>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84239"/>
            <a:ext cx="8505000" cy="3575971"/>
            <a:chOff x="720000" y="984239"/>
            <a:chExt cx="8505000" cy="3575971"/>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不同类的气度。在贫瘠逼仄的有限地域,它都能艰难扎根,努力活出一棵树应有的姿态,以绿意向天空行礼,</a:t>
              </a:r>
              <a:br>
                <a:rPr dirty="0"/>
              </a:br>
              <a:r>
                <a:rPr lang="zh-CN" altLang="en-US" sz="1417" kern="0" dirty="0">
                  <a:solidFill>
                    <a:srgbClr val="000000"/>
                  </a:solidFill>
                  <a:latin typeface="Times New Roman" pitchFamily="65" charset="-122"/>
                  <a:ea typeface="宋体" pitchFamily="65" charset="-122"/>
                </a:rPr>
                <a:t>向行人致意。我以为这是作为树理应完成的使命,必须经历的路程。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⑥再回来时,我在它的围盘上坐了很久,听清风拨动枝叶的细碎声响,闻月色送来的淡淡幽香</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此时,我才</a:t>
              </a:r>
              <a:br>
                <a:rPr dirty="0"/>
              </a:br>
              <a:r>
                <a:rPr lang="zh-CN" altLang="en-US" sz="1417" kern="0" dirty="0">
                  <a:solidFill>
                    <a:srgbClr val="000000"/>
                  </a:solidFill>
                  <a:latin typeface="Times New Roman" pitchFamily="65" charset="-122"/>
                  <a:ea typeface="宋体" pitchFamily="65" charset="-122"/>
                </a:rPr>
                <a:t>明白它何止是一棵树,一棵道旁的林荫树,它其实就是我惺惺相惜的挚友,是我人生的明灯。前行的路上,从</a:t>
              </a:r>
              <a:br>
                <a:rPr dirty="0"/>
              </a:br>
              <a:r>
                <a:rPr lang="zh-CN" altLang="en-US" sz="1417" kern="0" dirty="0">
                  <a:solidFill>
                    <a:srgbClr val="000000"/>
                  </a:solidFill>
                  <a:latin typeface="Times New Roman" pitchFamily="65" charset="-122"/>
                  <a:ea typeface="宋体" pitchFamily="65" charset="-122"/>
                </a:rPr>
                <a:t>此,我不再孤单。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联系全文,简要分析标题中的“独”有什么含义?(1分)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本文主要运用了什么写作手法?在结构上有什么特点?(2分)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请从修辞的角度赏析第③段中画线的句子。(2分)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这棵香樟树伫立于桥头,“十”字路中,站成了这座古城最繁华路段的一道奇异风景,成为邵水之滨的中心</a:t>
              </a:r>
              <a:br>
                <a:rPr dirty="0"/>
              </a:br>
              <a:r>
                <a:rPr lang="zh-CN" altLang="en-US" sz="1417" kern="0" dirty="0">
                  <a:solidFill>
                    <a:srgbClr val="000000"/>
                  </a:solidFill>
                  <a:latin typeface="Times New Roman" pitchFamily="65" charset="-122"/>
                  <a:ea typeface="宋体" pitchFamily="65" charset="-122"/>
                </a:rPr>
                <a:t>地标。</a:t>
              </a:r>
              <a:endParaRPr lang="zh-CN" altLang="en-US" dirty="0"/>
            </a:p>
          </p:txBody>
        </p:sp>
        <p:sp>
          <p:nvSpPr>
            <p:cNvPr id="3" name="TextBox 2"/>
            <p:cNvSpPr txBox="1"/>
            <p:nvPr/>
          </p:nvSpPr>
          <p:spPr>
            <a:xfrm>
              <a:off x="720000" y="427038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理解文章,说说“我”从香樟树身上获得哪些感悟,表达了“我”怎样的思想感情。(3分)</a:t>
              </a:r>
              <a:endParaRPr lang="zh-CN" altLang="en-US" dirty="0"/>
            </a:p>
          </p:txBody>
        </p:sp>
      </p:gr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“独”意为独一无二。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本题考查学生把握字词含义的能力。由第⑥段“我才明白它何止是一棵树,一棵道旁的林荫树,它</a:t>
            </a:r>
            <a:br>
              <a:rPr dirty="0"/>
            </a:br>
            <a:r>
              <a:rPr lang="zh-CN" altLang="en-US" sz="1417" kern="0" dirty="0">
                <a:solidFill>
                  <a:srgbClr val="000000"/>
                </a:solidFill>
                <a:latin typeface="Times New Roman" pitchFamily="65" charset="-122"/>
                <a:ea typeface="宋体" pitchFamily="65" charset="-122"/>
              </a:rPr>
              <a:t>其实就是我惺惺相惜的挚友,是我人生的明灯”可知,这是一棵对“我”而言有特殊意义的树,它对我而言,</a:t>
            </a:r>
            <a:br>
              <a:rPr dirty="0"/>
            </a:br>
            <a:r>
              <a:rPr lang="zh-CN" altLang="en-US" sz="1417" kern="0" dirty="0">
                <a:solidFill>
                  <a:srgbClr val="000000"/>
                </a:solidFill>
                <a:latin typeface="Times New Roman" pitchFamily="65" charset="-122"/>
                <a:ea typeface="宋体" pitchFamily="65" charset="-122"/>
              </a:rPr>
              <a:t>是独一无二的。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文章运用了借物喻人的写作手法,结构为“总分总”。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本题考查学生把握写作手法和结构特点的能力。文章写的是一棵树,作者以这棵树代表生活中的</a:t>
            </a:r>
            <a:br>
              <a:rPr dirty="0"/>
            </a:br>
            <a:r>
              <a:rPr lang="zh-CN" altLang="en-US" sz="1417" kern="0" dirty="0">
                <a:solidFill>
                  <a:srgbClr val="000000"/>
                </a:solidFill>
                <a:latin typeface="Times New Roman" pitchFamily="65" charset="-122"/>
                <a:ea typeface="宋体" pitchFamily="65" charset="-122"/>
              </a:rPr>
              <a:t>一种人。文章开篇就提到这棵树,叙述这棵树在作者生命当中扮演的角色,以及作者从这棵树中受到的启</a:t>
            </a:r>
            <a:br>
              <a:rPr dirty="0"/>
            </a:br>
            <a:r>
              <a:rPr lang="zh-CN" altLang="en-US" sz="1417" kern="0" dirty="0">
                <a:solidFill>
                  <a:srgbClr val="000000"/>
                </a:solidFill>
                <a:latin typeface="Times New Roman" pitchFamily="65" charset="-122"/>
                <a:ea typeface="宋体" pitchFamily="65" charset="-122"/>
              </a:rPr>
              <a:t>发。结尾和开头相呼应,回到眼前的这一棵树。</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采用拟人的修辞手法,赋予这棵香樟树以人的姿态,生动传神地写出了这棵树的淡然、镇定,表达</a:t>
            </a:r>
            <a:endParaRPr lang="zh-CN" altLang="en-US" dirty="0"/>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3140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了“我”对这棵树的赞美与崇敬之情。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本题考查学生赏析句子的能力。先指出画线句所使用的修辞手法,由“站”判断是拟人手法,再分</a:t>
            </a:r>
            <a:br>
              <a:rPr dirty="0"/>
            </a:br>
            <a:r>
              <a:rPr lang="zh-CN" altLang="en-US" sz="1417" kern="0" dirty="0">
                <a:solidFill>
                  <a:srgbClr val="000000"/>
                </a:solidFill>
                <a:latin typeface="Times New Roman" pitchFamily="65" charset="-122"/>
                <a:ea typeface="宋体" pitchFamily="65" charset="-122"/>
              </a:rPr>
              <a:t>析采用拟人的修辞手法在内容传达和情感表达上发挥的作用。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“我”从这棵香樟树上获得的感悟是:坚守内心,从容,淡定。表达了“我”要向香樟树学习,不以</a:t>
            </a:r>
            <a:br>
              <a:rPr dirty="0"/>
            </a:br>
            <a:r>
              <a:rPr lang="zh-CN" altLang="en-US" sz="1417" kern="0" dirty="0">
                <a:solidFill>
                  <a:srgbClr val="000000"/>
                </a:solidFill>
                <a:latin typeface="Times New Roman" pitchFamily="65" charset="-122"/>
                <a:ea typeface="宋体" pitchFamily="65" charset="-122"/>
              </a:rPr>
              <a:t>物喜不以己悲,看淡生活中的荣辱得失的思想感情。</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本题考查学生把握文章主旨的能力。“香樟树”是本文的主角,作者把它当作生活中的一个智者</a:t>
            </a:r>
            <a:br>
              <a:rPr dirty="0"/>
            </a:br>
            <a:r>
              <a:rPr lang="zh-CN" altLang="en-US" sz="1417" kern="0" dirty="0">
                <a:solidFill>
                  <a:srgbClr val="000000"/>
                </a:solidFill>
                <a:latin typeface="Times New Roman" pitchFamily="65" charset="-122"/>
                <a:ea typeface="宋体" pitchFamily="65" charset="-122"/>
              </a:rPr>
              <a:t>来写,以此表明自己的人生追求,第④段罗列了香樟树的品质,把握其中的关键句即可得出答案。</a:t>
            </a: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(2020株洲,11—13)阅读下文,完成1—3题。(13分)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　念</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谢松良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我清楚地记得,城郊几间厂房失火,我和战友们出警去灭火,后来发生了爆炸,强大的气流冲击下,我什么都</a:t>
            </a:r>
            <a:br>
              <a:rPr dirty="0"/>
            </a:br>
            <a:r>
              <a:rPr lang="zh-CN" altLang="en-US" sz="1417" kern="0" dirty="0">
                <a:solidFill>
                  <a:srgbClr val="000000"/>
                </a:solidFill>
                <a:latin typeface="Times New Roman" pitchFamily="65" charset="-122"/>
                <a:ea typeface="宋体" pitchFamily="65" charset="-122"/>
              </a:rPr>
              <a:t>不知道了</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灾难中我能幸存下来,是因为爆炸时我被气流推倒在墙脚下,楼房倒塌时,坚硬的墙体和崩塌的楼面形成一</a:t>
            </a:r>
            <a:br>
              <a:rPr dirty="0"/>
            </a:br>
            <a:r>
              <a:rPr lang="zh-CN" altLang="en-US" sz="1417" kern="0" dirty="0">
                <a:solidFill>
                  <a:srgbClr val="000000"/>
                </a:solidFill>
                <a:latin typeface="Times New Roman" pitchFamily="65" charset="-122"/>
                <a:ea typeface="宋体" pitchFamily="65" charset="-122"/>
              </a:rPr>
              <a:t>个狭小的“救命三角”,为我挡住了其他重物的冲击,</a:t>
            </a:r>
            <a:r>
              <a:rPr lang="zh-CN" altLang="en-US" sz="1417" u="sng" kern="0" dirty="0">
                <a:solidFill>
                  <a:srgbClr val="000000"/>
                </a:solidFill>
                <a:latin typeface="Times New Roman" pitchFamily="65" charset="-122"/>
                <a:ea typeface="宋体" pitchFamily="65" charset="-122"/>
              </a:rPr>
              <a:t>让我有机会体验“活死人”是怎么回事。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我的内心复杂而沉重,不知道还能否从这里活着出去,不由得想到了女朋友佟佟,我们是在消防支队与地方</a:t>
            </a:r>
            <a:br>
              <a:rPr dirty="0"/>
            </a:br>
            <a:r>
              <a:rPr lang="zh-CN" altLang="en-US" sz="1417" kern="0" dirty="0">
                <a:solidFill>
                  <a:srgbClr val="000000"/>
                </a:solidFill>
                <a:latin typeface="Times New Roman" pitchFamily="65" charset="-122"/>
                <a:ea typeface="宋体" pitchFamily="65" charset="-122"/>
              </a:rPr>
              <a:t>联谊时相识的,她外表靓丽气质娴雅,以她的条件,找一个比我优秀的男人不在话下,可她不顾家人的反对,</a:t>
            </a:r>
            <a:br>
              <a:rPr dirty="0"/>
            </a:br>
            <a:r>
              <a:rPr lang="zh-CN" altLang="en-US" sz="1417" kern="0" dirty="0">
                <a:solidFill>
                  <a:srgbClr val="000000"/>
                </a:solidFill>
                <a:latin typeface="Times New Roman" pitchFamily="65" charset="-122"/>
                <a:ea typeface="宋体" pitchFamily="65" charset="-122"/>
              </a:rPr>
              <a:t>最后选择了我。</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佟佟,对不住了,以前我出警回来,你总是说很担心我的安危,每次我都那么漫不经心,还笑你小孩子气。现</a:t>
            </a:r>
            <a:br>
              <a:rPr dirty="0"/>
            </a:br>
            <a:r>
              <a:rPr lang="zh-CN" altLang="en-US" sz="1417" kern="0" dirty="0">
                <a:solidFill>
                  <a:srgbClr val="000000"/>
                </a:solidFill>
                <a:latin typeface="Times New Roman" pitchFamily="65" charset="-122"/>
                <a:ea typeface="宋体" pitchFamily="65" charset="-122"/>
              </a:rPr>
              <a:t>在,危险真的来了。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不久,我听到一阵隆隆的雷鸣声,废墟的粉尘在暴雨的冲刷下纷纷遁形。我的脸上、耳朵里的粉尘被雨水</a:t>
            </a:r>
            <a:br>
              <a:rPr dirty="0"/>
            </a:br>
            <a:r>
              <a:rPr lang="zh-CN" altLang="en-US" sz="1417" kern="0" dirty="0">
                <a:solidFill>
                  <a:srgbClr val="000000"/>
                </a:solidFill>
                <a:latin typeface="Times New Roman" pitchFamily="65" charset="-122"/>
                <a:ea typeface="宋体" pitchFamily="65" charset="-122"/>
              </a:rPr>
              <a:t>冲干净了,就连挤压我的碎石也冲走了不少。我躺在湿漉漉的废墟里,和暴雨前干渴难耐相比,情况要好些</a:t>
            </a:r>
            <a:br>
              <a:rPr dirty="0"/>
            </a:br>
            <a:r>
              <a:rPr lang="zh-CN" altLang="en-US" sz="1417" kern="0" dirty="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但一阵微风吹来,一股难闻的腐臭味儿让我恶心,甚至有吐的冲动,可惜我已经没有力气让胃抽搐了,只能干</a:t>
            </a:r>
            <a:br>
              <a:rPr dirty="0"/>
            </a:br>
            <a:r>
              <a:rPr lang="zh-CN" altLang="en-US" sz="1417" kern="0" dirty="0">
                <a:solidFill>
                  <a:srgbClr val="000000"/>
                </a:solidFill>
                <a:latin typeface="Times New Roman" pitchFamily="65" charset="-122"/>
                <a:ea typeface="宋体" pitchFamily="65" charset="-122"/>
              </a:rPr>
              <a:t>咳几声算是抗议。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我陷入了昏迷。迷迷糊糊中,</a:t>
            </a:r>
            <a:r>
              <a:rPr lang="zh-CN" altLang="en-US" sz="1417" u="sng" kern="0" dirty="0">
                <a:solidFill>
                  <a:srgbClr val="000000"/>
                </a:solidFill>
                <a:latin typeface="Times New Roman" pitchFamily="65" charset="-122"/>
                <a:ea typeface="宋体" pitchFamily="65" charset="-122"/>
              </a:rPr>
              <a:t>我被引领到童年的时光里。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幼小的我喜欢跟着爷爷去山林里采摘蘑菇。深山老林里,每当看到锈迹斑斑的头盔或者腐烂的枪架子,爷</a:t>
            </a:r>
            <a:br>
              <a:rPr dirty="0"/>
            </a:br>
            <a:r>
              <a:rPr lang="zh-CN" altLang="en-US" sz="1417" kern="0" dirty="0">
                <a:solidFill>
                  <a:srgbClr val="000000"/>
                </a:solidFill>
                <a:latin typeface="Times New Roman" pitchFamily="65" charset="-122"/>
                <a:ea typeface="宋体" pitchFamily="65" charset="-122"/>
              </a:rPr>
              <a:t>爷就把采摘蘑菇的事忘记了,转而专心地收拾那些烂铜破铁。有时,我们还会遇到尸骨,爷爷就会停下来,对</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着它先立正后敬礼,然后把散落的骨骸收集起来挖坑深埋,并做好标记。当时我还小,但也知道爷爷是名抗</a:t>
            </a:r>
            <a:br>
              <a:rPr dirty="0"/>
            </a:br>
            <a:r>
              <a:rPr lang="zh-CN" altLang="en-US" sz="1417" kern="0" dirty="0">
                <a:solidFill>
                  <a:srgbClr val="000000"/>
                </a:solidFill>
                <a:latin typeface="Times New Roman" pitchFamily="65" charset="-122"/>
                <a:ea typeface="宋体" pitchFamily="65" charset="-122"/>
              </a:rPr>
              <a:t>日老战士。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后来,我考上了消防指挥学院,在完成学业之后,服从组织安排成为一名消防战士。消防工作有危险,但爹妈</a:t>
            </a:r>
            <a:br>
              <a:rPr dirty="0"/>
            </a:br>
            <a:r>
              <a:rPr lang="zh-CN" altLang="en-US" sz="1417" kern="0" dirty="0">
                <a:solidFill>
                  <a:srgbClr val="000000"/>
                </a:solidFill>
                <a:latin typeface="Times New Roman" pitchFamily="65" charset="-122"/>
                <a:ea typeface="宋体" pitchFamily="65" charset="-122"/>
              </a:rPr>
              <a:t>不反对我的选择,当过兵杀过日本鬼子的爷爷更是支持和鼓励我,使我树立了克服困难和挫折的信心,脚踏</a:t>
            </a:r>
            <a:br>
              <a:rPr dirty="0"/>
            </a:br>
            <a:r>
              <a:rPr lang="zh-CN" altLang="en-US" sz="1417" kern="0" dirty="0">
                <a:solidFill>
                  <a:srgbClr val="000000"/>
                </a:solidFill>
                <a:latin typeface="Times New Roman" pitchFamily="65" charset="-122"/>
                <a:ea typeface="宋体" pitchFamily="65" charset="-122"/>
              </a:rPr>
              <a:t>实地一步步走过来。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随着光线渐渐变暗,又一个黑夜来临,也是在这时,</a:t>
            </a:r>
            <a:r>
              <a:rPr lang="zh-CN" altLang="en-US" sz="1417" u="sng" kern="0" dirty="0">
                <a:solidFill>
                  <a:srgbClr val="000000"/>
                </a:solidFill>
                <a:latin typeface="Times New Roman" pitchFamily="65" charset="-122"/>
                <a:ea typeface="宋体" pitchFamily="65" charset="-122"/>
              </a:rPr>
              <a:t>一阵重型机械的轰鸣声从废墟外渐次传来</a:t>
            </a:r>
            <a:r>
              <a:rPr lang="zh-CN" altLang="en-US" sz="1417" kern="0" dirty="0">
                <a:solidFill>
                  <a:srgbClr val="000000"/>
                </a:solidFill>
                <a:latin typeface="Times New Roman" pitchFamily="65" charset="-122"/>
                <a:ea typeface="宋体" pitchFamily="65" charset="-122"/>
              </a:rPr>
              <a:t>,我有点儿不敢</a:t>
            </a:r>
            <a:br>
              <a:rPr dirty="0"/>
            </a:br>
            <a:r>
              <a:rPr lang="zh-CN" altLang="en-US" sz="1417" kern="0" dirty="0">
                <a:solidFill>
                  <a:srgbClr val="000000"/>
                </a:solidFill>
                <a:latin typeface="Times New Roman" pitchFamily="65" charset="-122"/>
                <a:ea typeface="宋体" pitchFamily="65" charset="-122"/>
              </a:rPr>
              <a:t>相信自己的耳朵,我激动起来</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在医院重症监护室待了几个月出来,一个消息让我无比感动,竟然是闻讯赶来的爷爷率先发现了我的藏身</a:t>
            </a:r>
            <a:br>
              <a:rPr dirty="0"/>
            </a:br>
            <a:r>
              <a:rPr lang="zh-CN" altLang="en-US" sz="1417" kern="0" dirty="0">
                <a:solidFill>
                  <a:srgbClr val="000000"/>
                </a:solidFill>
                <a:latin typeface="Times New Roman" pitchFamily="65" charset="-122"/>
                <a:ea typeface="宋体" pitchFamily="65" charset="-122"/>
              </a:rPr>
              <a:t>处,我能够获救,他功不可没;另一个却是个不愉快的消息,佟佟竟然和别人订婚了。我以为自己会有泪水</a:t>
            </a:r>
            <a:br>
              <a:rPr dirty="0"/>
            </a:br>
            <a:r>
              <a:rPr lang="zh-CN" altLang="en-US" sz="1417" kern="0" dirty="0">
                <a:solidFill>
                  <a:srgbClr val="000000"/>
                </a:solidFill>
                <a:latin typeface="Times New Roman" pitchFamily="65" charset="-122"/>
                <a:ea typeface="宋体" pitchFamily="65" charset="-122"/>
              </a:rPr>
              <a:t>和失落,可那段时间我非常坚强。</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755675"/>
            <a:ext cx="8505000" cy="418768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表彰大会的前一天,有报社记者来采访,她问我在当时那种环境里,活下去的信念是什么,我说是两个人,因</a:t>
            </a:r>
            <a:br>
              <a:rPr dirty="0"/>
            </a:br>
            <a:r>
              <a:rPr lang="zh-CN" altLang="en-US" sz="1417" kern="0" dirty="0">
                <a:solidFill>
                  <a:srgbClr val="000000"/>
                </a:solidFill>
                <a:latin typeface="Times New Roman" pitchFamily="65" charset="-122"/>
                <a:ea typeface="宋体" pitchFamily="65" charset="-122"/>
              </a:rPr>
              <a:t>为我不能让爷爷和佟佟以后见不到自己。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记者接着问:“佟佟是你女朋友吧?”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“曾经的。”我微笑着回了她。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“她最终还是离开了你,是吗?你不记恨她?”记者感到有些意外。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“不恨,因为她也是我的信念。”</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下列对小说相关内容和艺术特色的分析鉴赏,不正确的一项是(3分)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A.小说交代了事故发生后当时境况的艰危,生动而细致地刻画了“我”的心理活动。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B.所谓“有机会体验‘活死人’是怎么回事”,这是“我”对身处危境的自我调侃。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C.小说中“重型机械的轰鸣声从废墟外渐次传来”,正面写出营救工作的张弛有度。</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D.小说中的“爷爷”具有坚韧的意志力,坚信他的孙子即使在绝境中也会坚持到底。</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3097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小说中插叙“我”的一段“童年的时光”,有什么好处?请简要分析。(4分)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小说以“信念”为标题,有什么作用?请结合全文简要分析。(6分)</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3432"/>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可能是下雨的原因,平时人山人海的菜市场,今天竟然冷冷清清,买菜的比卖菜的人还少。在靠近肉市的水</a:t>
            </a:r>
            <a:br>
              <a:rPr dirty="0"/>
            </a:br>
            <a:r>
              <a:rPr lang="zh-CN" altLang="en-US" sz="1417" kern="0" dirty="0">
                <a:solidFill>
                  <a:srgbClr val="000000"/>
                </a:solidFill>
                <a:latin typeface="Times New Roman" pitchFamily="65" charset="-122"/>
                <a:ea typeface="宋体" pitchFamily="65" charset="-122"/>
              </a:rPr>
              <a:t>果摊前,我们发现了儿子,要不是我把食指竖在嘴前,妻子肯定会大叫起来。儿子很狼狈,身上满是泥水,显</a:t>
            </a:r>
            <a:br>
              <a:rPr dirty="0"/>
            </a:br>
            <a:r>
              <a:rPr lang="zh-CN" altLang="en-US" sz="1417" kern="0" dirty="0">
                <a:solidFill>
                  <a:srgbClr val="000000"/>
                </a:solidFill>
                <a:latin typeface="Times New Roman" pitchFamily="65" charset="-122"/>
                <a:ea typeface="宋体" pitchFamily="65" charset="-122"/>
              </a:rPr>
              <a:t>然在路上滑倒过。 不知为什么,他蹲在过道上,正在捡拾橘子。他的前面,是散落一地的黄橘,有些橘子已</a:t>
            </a:r>
            <a:br>
              <a:rPr dirty="0"/>
            </a:br>
            <a:r>
              <a:rPr lang="zh-CN" altLang="en-US" sz="1417" kern="0" dirty="0">
                <a:solidFill>
                  <a:srgbClr val="000000"/>
                </a:solidFill>
                <a:latin typeface="Times New Roman" pitchFamily="65" charset="-122"/>
                <a:ea typeface="宋体" pitchFamily="65" charset="-122"/>
              </a:rPr>
              <a:t>经烂了,白色的地板上粘有星星点点的黄色汁液,不远处还有个蓝色的塑料筐,倒扣在地上。我牵着妻子躲</a:t>
            </a:r>
            <a:br>
              <a:rPr dirty="0"/>
            </a:br>
            <a:r>
              <a:rPr lang="zh-CN" altLang="en-US" sz="1417" kern="0" dirty="0">
                <a:solidFill>
                  <a:srgbClr val="000000"/>
                </a:solidFill>
                <a:latin typeface="Times New Roman" pitchFamily="65" charset="-122"/>
                <a:ea typeface="宋体" pitchFamily="65" charset="-122"/>
              </a:rPr>
              <a:t>在一边,远远地看着。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“小家伙,这筐橘子就是你撞倒的。眼睛长哪儿去了?走路怎么这样莽撞!”声音来自苹果、橘子、香蕉</a:t>
            </a:r>
            <a:br>
              <a:rPr dirty="0"/>
            </a:br>
            <a:r>
              <a:rPr lang="zh-CN" altLang="en-US" sz="1417" kern="0" dirty="0">
                <a:solidFill>
                  <a:srgbClr val="000000"/>
                </a:solidFill>
                <a:latin typeface="Times New Roman" pitchFamily="65" charset="-122"/>
                <a:ea typeface="宋体" pitchFamily="65" charset="-122"/>
              </a:rPr>
              <a:t>等围成的半圆形摊位内,里面站着一位穿着蓝色围裙的男人,年纪约摸三十岁,中等身材,四方脸庞,可能是</a:t>
            </a:r>
            <a:br>
              <a:rPr dirty="0"/>
            </a:br>
            <a:r>
              <a:rPr lang="zh-CN" altLang="en-US" sz="1417" kern="0" dirty="0">
                <a:solidFill>
                  <a:srgbClr val="000000"/>
                </a:solidFill>
                <a:latin typeface="Times New Roman" pitchFamily="65" charset="-122"/>
                <a:ea typeface="宋体" pitchFamily="65" charset="-122"/>
              </a:rPr>
              <a:t>卖水果需要熬夜的原因,眼袋很大,眼圈略微发黑。他双手按在摊位上,伸着脖子,瞪着通红的眼睛冲儿子吼</a:t>
            </a:r>
            <a:br>
              <a:rPr dirty="0"/>
            </a:br>
            <a:r>
              <a:rPr lang="zh-CN" altLang="en-US" sz="1417" kern="0" dirty="0">
                <a:solidFill>
                  <a:srgbClr val="000000"/>
                </a:solidFill>
                <a:latin typeface="Times New Roman" pitchFamily="65" charset="-122"/>
                <a:ea typeface="宋体" pitchFamily="65" charset="-122"/>
              </a:rPr>
              <a:t>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“叔叔,真不是我撞倒的,我根本就没碰到橘子筐,我经过的时候,它恰巧倒了。”儿子说。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“不是你撞倒的,那你干吗捡啊?”</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a:t>
            </a:r>
            <a:r>
              <a:rPr lang="zh-CN" altLang="en-US" sz="1417" kern="0" dirty="0">
                <a:solidFill>
                  <a:srgbClr val="000000"/>
                </a:solidFill>
                <a:latin typeface="Times New Roman" pitchFamily="65" charset="-122"/>
                <a:ea typeface="宋体" pitchFamily="65" charset="-122"/>
              </a:rPr>
              <a:t>　“重型机械的轰鸣声从废墟外渐次传来”,正面写出营救工作的紧锣密鼓,而非“张弛有</a:t>
            </a:r>
            <a:br>
              <a:rPr dirty="0"/>
            </a:br>
            <a:r>
              <a:rPr lang="zh-CN" altLang="en-US" sz="1417" kern="0" dirty="0">
                <a:solidFill>
                  <a:srgbClr val="000000"/>
                </a:solidFill>
                <a:latin typeface="Times New Roman" pitchFamily="65" charset="-122"/>
                <a:ea typeface="宋体" pitchFamily="65" charset="-122"/>
              </a:rPr>
              <a:t>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①交代爷爷是名抗日老战士,暗示“我”的“信念”之源来自爷爷;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②为下文写爷爷支持和鼓励“我”当消防战士,使“我”树立了克服困难和挫折的信心,以及发现“我”</a:t>
            </a:r>
            <a:br>
              <a:rPr dirty="0"/>
            </a:br>
            <a:r>
              <a:rPr lang="zh-CN" altLang="en-US" sz="1417" kern="0" dirty="0">
                <a:solidFill>
                  <a:srgbClr val="000000"/>
                </a:solidFill>
                <a:latin typeface="Times New Roman" pitchFamily="65" charset="-122"/>
                <a:ea typeface="宋体" pitchFamily="65" charset="-122"/>
              </a:rPr>
              <a:t>的藏身之处作铺垫。(每空2分)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本题考查学生分析语段作用的能力。可从内容和结构两个方面进行分析。先概括插叙部分所表达</a:t>
            </a:r>
            <a:br>
              <a:rPr dirty="0"/>
            </a:br>
            <a:r>
              <a:rPr lang="zh-CN" altLang="en-US" sz="1417" kern="0" dirty="0">
                <a:solidFill>
                  <a:srgbClr val="000000"/>
                </a:solidFill>
                <a:latin typeface="Times New Roman" pitchFamily="65" charset="-122"/>
                <a:ea typeface="宋体" pitchFamily="65" charset="-122"/>
              </a:rPr>
              <a:t>的内容,然后分析其在谋篇布局、主题表达上发挥的作用。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①设置悬念,引出下文,吸引读者阅读的兴趣,希望一探究竟什么是信念。②“信念”是文眼和线</a:t>
            </a:r>
            <a:br>
              <a:rPr dirty="0"/>
            </a:br>
            <a:r>
              <a:rPr lang="zh-CN" altLang="en-US" sz="1417" kern="0" dirty="0">
                <a:solidFill>
                  <a:srgbClr val="000000"/>
                </a:solidFill>
                <a:latin typeface="Times New Roman" pitchFamily="65" charset="-122"/>
                <a:ea typeface="宋体" pitchFamily="65" charset="-122"/>
              </a:rPr>
              <a:t>索,信念也是老一辈传承给我们的宝贵精神财富。③点明文章主题,信念给人以巨大力量,最终“我”凭借</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1638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坚强的意志,坚持到底,在绝境中求生存。(共6分。每小点2分,其中准确概括1分,结合文本分析1分)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本题考查学生分析标题作用的能力,即分析标题在内容、结构上发挥的作用。小说开篇就叙述了</a:t>
            </a:r>
            <a:br>
              <a:rPr dirty="0"/>
            </a:br>
            <a:r>
              <a:rPr lang="zh-CN" altLang="en-US" sz="1417" kern="0" dirty="0">
                <a:solidFill>
                  <a:srgbClr val="000000"/>
                </a:solidFill>
                <a:latin typeface="Times New Roman" pitchFamily="65" charset="-122"/>
                <a:ea typeface="宋体" pitchFamily="65" charset="-122"/>
              </a:rPr>
              <a:t>“我”遭遇的灾难,这引起了读者的好奇心:主人公何以能够在这样恶劣的条件下生存,和“信念”有何关</a:t>
            </a:r>
            <a:br>
              <a:rPr dirty="0"/>
            </a:br>
            <a:r>
              <a:rPr lang="zh-CN" altLang="en-US" sz="1417" kern="0" dirty="0">
                <a:solidFill>
                  <a:srgbClr val="000000"/>
                </a:solidFill>
                <a:latin typeface="Times New Roman" pitchFamily="65" charset="-122"/>
                <a:ea typeface="宋体" pitchFamily="65" charset="-122"/>
              </a:rPr>
              <a:t>系;是什么样的信念发挥着作用。“我”在废墟中,回忆起生活中和爷爷、佟佟紧密相关的细节,凸显他们</a:t>
            </a:r>
            <a:br>
              <a:rPr dirty="0"/>
            </a:br>
            <a:r>
              <a:rPr lang="zh-CN" altLang="en-US" sz="1417" kern="0" dirty="0">
                <a:solidFill>
                  <a:srgbClr val="000000"/>
                </a:solidFill>
                <a:latin typeface="Times New Roman" pitchFamily="65" charset="-122"/>
                <a:ea typeface="宋体" pitchFamily="65" charset="-122"/>
              </a:rPr>
              <a:t>在“我”生命中的作用和意义。小说结尾也紧扣“信念”,点题的同时也升华了文章主题。</a:t>
            </a:r>
            <a:endParaRPr lang="zh-CN" altLang="en-US" dirty="0"/>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r>
              <a:rPr lang="zh-CN" altLang="en-US" sz="1417" kern="0" dirty="0">
                <a:solidFill>
                  <a:srgbClr val="000000"/>
                </a:solidFill>
                <a:latin typeface="Times New Roman" pitchFamily="65" charset="-122"/>
                <a:ea typeface="宋体" pitchFamily="65" charset="-122"/>
              </a:rPr>
              <a:t>(2019岳阳,21—25)阅读下面小说,完成1—5题。(12分)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一汤陈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①裕后街有一句口头禅:吃遍整条街,不如喝口汤。这一口汤还得上“一汤陈”去喝。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②“一汤陈”是一间馆子的店名。店子原来叫“陈八碗”,老板姓陈。俗称陈八碗,还是源于祖上传承下</a:t>
            </a:r>
            <a:br>
              <a:rPr dirty="0"/>
            </a:br>
            <a:r>
              <a:rPr lang="zh-CN" altLang="en-US" sz="1417" kern="0" dirty="0">
                <a:solidFill>
                  <a:srgbClr val="000000"/>
                </a:solidFill>
                <a:latin typeface="Times New Roman" pitchFamily="65" charset="-122"/>
                <a:ea typeface="宋体" pitchFamily="65" charset="-122"/>
              </a:rPr>
              <a:t>来的“八碗菜”。因花了心思,俗菜也做出了几分特色。陈八碗接手馆子时,裕后街吃饭的地方越来越多,</a:t>
            </a:r>
            <a:br>
              <a:rPr dirty="0"/>
            </a:br>
            <a:r>
              <a:rPr lang="zh-CN" altLang="en-US" sz="1417" kern="0" dirty="0">
                <a:solidFill>
                  <a:srgbClr val="000000"/>
                </a:solidFill>
                <a:latin typeface="Times New Roman" pitchFamily="65" charset="-122"/>
                <a:ea typeface="宋体" pitchFamily="65" charset="-122"/>
              </a:rPr>
              <a:t>他的店子被逼得不死不活了。陈八碗只得把几个小工辞了。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③一个月后,一天没两桌客,掌勺师傅也走了。陈八碗只得自己掌勺洗碗了。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④这天傍晚,有个瓜脸女子上门,问:“老板,要小工吗?”刚好整个一天没半个客人来吃饭,陈八碗脱口即说:</a:t>
            </a:r>
            <a:br>
              <a:rPr dirty="0"/>
            </a:br>
            <a:r>
              <a:rPr lang="zh-CN" altLang="en-US" sz="1417" kern="0" dirty="0">
                <a:solidFill>
                  <a:srgbClr val="000000"/>
                </a:solidFill>
                <a:latin typeface="Times New Roman" pitchFamily="65" charset="-122"/>
                <a:ea typeface="宋体" pitchFamily="65" charset="-122"/>
              </a:rPr>
              <a:t>“你是老板,你要小工吧。”瓜脸女子一噎,露齿道:“老板开玩笑呐。”“开啥玩笑?我这个狗屁老板今</a:t>
            </a:r>
            <a:br>
              <a:rPr dirty="0"/>
            </a:br>
            <a:r>
              <a:rPr lang="zh-CN" altLang="en-US" sz="1417" kern="0" dirty="0">
                <a:solidFill>
                  <a:srgbClr val="000000"/>
                </a:solidFill>
                <a:latin typeface="Times New Roman" pitchFamily="65" charset="-122"/>
                <a:ea typeface="宋体" pitchFamily="65" charset="-122"/>
              </a:rPr>
              <a:t>天都没饭吃了。”</a:t>
            </a:r>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⑤瓜脸女子知道怎么一回事后,便往店门走去。她走了几步,又转过身子,跟陈八碗说:“老板,点菜!”“你,</a:t>
            </a:r>
            <a:br>
              <a:rPr dirty="0"/>
            </a:br>
            <a:r>
              <a:rPr lang="zh-CN" altLang="en-US" sz="1417" kern="0" dirty="0">
                <a:solidFill>
                  <a:srgbClr val="000000"/>
                </a:solidFill>
                <a:latin typeface="Times New Roman" pitchFamily="65" charset="-122"/>
                <a:ea typeface="宋体" pitchFamily="65" charset="-122"/>
              </a:rPr>
              <a:t>你吃饭——”陈八碗有点意外。瓜脸女子点点头。陈八碗说:“看见了吧,你才是我的老板。”“我第一</a:t>
            </a:r>
            <a:br>
              <a:rPr dirty="0"/>
            </a:br>
            <a:r>
              <a:rPr lang="zh-CN" altLang="en-US" sz="1417" kern="0" dirty="0">
                <a:solidFill>
                  <a:srgbClr val="000000"/>
                </a:solidFill>
                <a:latin typeface="Times New Roman" pitchFamily="65" charset="-122"/>
                <a:ea typeface="宋体" pitchFamily="65" charset="-122"/>
              </a:rPr>
              <a:t>次上馆子,好让你老板今天开个张吧。”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⑥原来瓜脸女子想帮自己!陈八碗心里不由一热。瓜脸女子点了一份青椒炒肉,</a:t>
            </a:r>
            <a:r>
              <a:rPr lang="zh-CN" altLang="en-US" sz="1417" u="sng" kern="0" dirty="0">
                <a:solidFill>
                  <a:srgbClr val="000000"/>
                </a:solidFill>
                <a:latin typeface="Times New Roman" pitchFamily="65" charset="-122"/>
                <a:ea typeface="宋体" pitchFamily="65" charset="-122"/>
              </a:rPr>
              <a:t>他多抓了一把五花肉扔进</a:t>
            </a:r>
            <a:br>
              <a:rPr dirty="0"/>
            </a:br>
            <a:r>
              <a:rPr lang="zh-CN" altLang="en-US" sz="1417" u="sng" kern="0" dirty="0">
                <a:solidFill>
                  <a:srgbClr val="000000"/>
                </a:solidFill>
                <a:latin typeface="Times New Roman" pitchFamily="65" charset="-122"/>
                <a:ea typeface="宋体" pitchFamily="65" charset="-122"/>
              </a:rPr>
              <a:t>锅里</a:t>
            </a:r>
            <a:r>
              <a:rPr lang="zh-CN" altLang="en-US" sz="1417" kern="0" dirty="0">
                <a:solidFill>
                  <a:srgbClr val="000000"/>
                </a:solidFill>
                <a:latin typeface="Times New Roman" pitchFamily="65" charset="-122"/>
                <a:ea typeface="宋体" pitchFamily="65" charset="-122"/>
              </a:rPr>
              <a:t>。炒好后,瓜脸女子说打包,拿回去给儿子吃。原来,瓜脸女子进城陪儿子读书,家底又不厚实,便想来</a:t>
            </a:r>
            <a:br>
              <a:rPr dirty="0"/>
            </a:br>
            <a:r>
              <a:rPr lang="zh-CN" altLang="en-US" sz="1417" kern="0" dirty="0">
                <a:solidFill>
                  <a:srgbClr val="000000"/>
                </a:solidFill>
                <a:latin typeface="Times New Roman" pitchFamily="65" charset="-122"/>
                <a:ea typeface="宋体" pitchFamily="65" charset="-122"/>
              </a:rPr>
              <a:t>裕后街找份小工做一做。陈八碗一吁:“都不容易呵。”就在此时,八九个吃饭的客人嚷嚷闹闹走了进</a:t>
            </a:r>
            <a:br>
              <a:rPr dirty="0"/>
            </a:br>
            <a:r>
              <a:rPr lang="zh-CN" altLang="en-US" sz="1417" kern="0" dirty="0">
                <a:solidFill>
                  <a:srgbClr val="000000"/>
                </a:solidFill>
                <a:latin typeface="Times New Roman" pitchFamily="65" charset="-122"/>
                <a:ea typeface="宋体" pitchFamily="65" charset="-122"/>
              </a:rPr>
              <a:t>来。瓜脸女子马上跟陈八碗进了厨房,帮他洗菜,切菜,端菜上桌。陈八碗见她做事利落,一张笑脸,嘴巴爽</a:t>
            </a:r>
            <a:br>
              <a:rPr dirty="0"/>
            </a:br>
            <a:r>
              <a:rPr lang="zh-CN" altLang="en-US" sz="1417" kern="0" dirty="0">
                <a:solidFill>
                  <a:srgbClr val="000000"/>
                </a:solidFill>
                <a:latin typeface="Times New Roman" pitchFamily="65" charset="-122"/>
                <a:ea typeface="宋体" pitchFamily="65" charset="-122"/>
              </a:rPr>
              <a:t>甜,便跟她说:“你是一个带财来的人。行,就在我店子做点事吧。不过,工钱只能拿人家店子的一半。等</a:t>
            </a:r>
            <a:br>
              <a:rPr dirty="0"/>
            </a:br>
            <a:r>
              <a:rPr lang="zh-CN" altLang="en-US" sz="1417" kern="0" dirty="0">
                <a:solidFill>
                  <a:srgbClr val="000000"/>
                </a:solidFill>
                <a:latin typeface="Times New Roman" pitchFamily="65" charset="-122"/>
                <a:ea typeface="宋体" pitchFamily="65" charset="-122"/>
              </a:rPr>
              <a:t>生意好了,我再跟你加点。”“好好好,谢谢老板!”第二天,瓜脸女子便来上班了。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⑦但接连几天的生意又不太好了。这天好容易才来了三四个客人。瓜脸女子在他们点菜时建议说:“我</a:t>
            </a:r>
            <a:br>
              <a:rPr dirty="0"/>
            </a:br>
            <a:r>
              <a:rPr lang="zh-CN" altLang="en-US" sz="1417" kern="0" dirty="0">
                <a:solidFill>
                  <a:srgbClr val="000000"/>
                </a:solidFill>
                <a:latin typeface="Times New Roman" pitchFamily="65" charset="-122"/>
                <a:ea typeface="宋体" pitchFamily="65" charset="-122"/>
              </a:rPr>
              <a:t>们店子的汤更是一绝,不妨点一个汤。”“什么汤?”有个胖男子问道。“鱼头汤。”“鱼头汤也算你店</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子一绝?哪个店子没鱼头汤?”“这汤你们喝了觉得一般般,算我请客呗。”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⑧陈八碗听到瓜脸女子这么一说,吃了一惊。客人倒是很乐意听到瓜脸女子这般说话,马上加了一份鱼头</a:t>
            </a:r>
            <a:br>
              <a:rPr dirty="0"/>
            </a:br>
            <a:r>
              <a:rPr lang="zh-CN" altLang="en-US" sz="1417" kern="0" dirty="0">
                <a:solidFill>
                  <a:srgbClr val="000000"/>
                </a:solidFill>
                <a:latin typeface="Times New Roman" pitchFamily="65" charset="-122"/>
                <a:ea typeface="宋体" pitchFamily="65" charset="-122"/>
              </a:rPr>
              <a:t>汤。不过客人结账时也没说什么,直接便把鱼头汤的账也给结了。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⑨客人走后,陈八碗跟瓜脸女子说:“做生意可不能这么说话。你今天算运气好。遇到一个不好说话的角</a:t>
            </a:r>
            <a:br>
              <a:rPr dirty="0"/>
            </a:br>
            <a:r>
              <a:rPr lang="zh-CN" altLang="en-US" sz="1417" kern="0" dirty="0">
                <a:solidFill>
                  <a:srgbClr val="000000"/>
                </a:solidFill>
                <a:latin typeface="Times New Roman" pitchFamily="65" charset="-122"/>
                <a:ea typeface="宋体" pitchFamily="65" charset="-122"/>
              </a:rPr>
              <a:t>色,这碗汤我得扣你的工资。”瓜脸女子笑道:“该扣就扣。”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⑩第二天中午,又来了十几个客人,带头的就是昨晚来吃饭的那个胖男子。他跟朋友说:“今天,我请你们</a:t>
            </a:r>
            <a:br>
              <a:rPr dirty="0"/>
            </a:br>
            <a:r>
              <a:rPr lang="zh-CN" altLang="en-US" sz="1417" kern="0" dirty="0">
                <a:solidFill>
                  <a:srgbClr val="000000"/>
                </a:solidFill>
                <a:latin typeface="Times New Roman" pitchFamily="65" charset="-122"/>
                <a:ea typeface="宋体" pitchFamily="65" charset="-122"/>
              </a:rPr>
              <a:t>喝鱼头汤。如果这鱼头汤算不上是裕后街最好喝的鱼头汤,我今天就把盆里的鱼骨头统统吞下去!”陈八</a:t>
            </a:r>
            <a:br>
              <a:rPr dirty="0"/>
            </a:br>
            <a:r>
              <a:rPr lang="zh-CN" altLang="en-US" sz="1417" kern="0" dirty="0">
                <a:solidFill>
                  <a:srgbClr val="000000"/>
                </a:solidFill>
                <a:latin typeface="Times New Roman" pitchFamily="65" charset="-122"/>
                <a:ea typeface="宋体" pitchFamily="65" charset="-122"/>
              </a:rPr>
              <a:t>碗一惊,又来了一个乱说话的人!</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但他感到意外的是,一碗鱼头汤让客人们喝得连声叫好,还追加了一大盆。很快,店子里的生意好了起</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来,每拨客人第一个菜就是点鱼头汤。陈八碗有点莫名其妙,这鱼头汤自己熬了那么多年,怎么突然招人喜</a:t>
            </a:r>
            <a:endParaRPr lang="zh-CN" altLang="en-US" dirty="0"/>
          </a:p>
        </p:txBody>
      </p:sp>
      <p:pic>
        <p:nvPicPr>
          <p:cNvPr id="3" name="图片 3" descr="textimage0.jpeg"/>
          <p:cNvPicPr>
            <a:picLocks noChangeAspect="1"/>
          </p:cNvPicPr>
          <p:nvPr/>
        </p:nvPicPr>
        <p:blipFill>
          <a:blip r:embed="rId4"/>
          <a:stretch>
            <a:fillRect/>
          </a:stretch>
        </p:blipFill>
        <p:spPr>
          <a:xfrm>
            <a:off x="720000" y="3708003"/>
            <a:ext cx="190500" cy="200025"/>
          </a:xfrm>
          <a:prstGeom prst="rect">
            <a:avLst/>
          </a:prstGeom>
        </p:spPr>
      </p:pic>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欢上了?他尝了一口汤,惊呆了。这汤怎么比以前的好喝多了?鲜而不腻,回味无穷。呵,看来自己要走运了</a:t>
            </a:r>
            <a:br>
              <a:rPr dirty="0"/>
            </a:br>
            <a:r>
              <a:rPr lang="zh-CN" altLang="en-US" sz="1417" kern="0" dirty="0">
                <a:solidFill>
                  <a:srgbClr val="000000"/>
                </a:solidFill>
                <a:latin typeface="Times New Roman" pitchFamily="65" charset="-122"/>
                <a:ea typeface="宋体" pitchFamily="65" charset="-122"/>
              </a:rPr>
              <a:t>吧。</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很快,他跟瓜脸女子加工钱了。瓜脸女子笑道:“老板,您是个好人,好人有好报。”</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第二年,陈八碗把店招牌换了,取名叫“一汤陈”。这牌子一亮,店子的生意更加火爆。</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这年冬,陈八碗上街买鱼头时滑了一跤,屁股上的骨头全裂开了,店子只好交给儿子打理。小老板走马上</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任的第一天,就把瓜脸女子辞了。理由就是一个,瓜脸女子年龄大了一点,有损店面形象。他又花大价钱找</a:t>
            </a:r>
            <a:br>
              <a:rPr dirty="0"/>
            </a:br>
            <a:r>
              <a:rPr lang="zh-CN" altLang="en-US" sz="1417" kern="0" dirty="0">
                <a:solidFill>
                  <a:srgbClr val="000000"/>
                </a:solidFill>
                <a:latin typeface="Times New Roman" pitchFamily="65" charset="-122"/>
                <a:ea typeface="宋体" pitchFamily="65" charset="-122"/>
              </a:rPr>
              <a:t>了几个如花似玉的姑娘来当服务员。陈八碗一唏嘘,这店子他做不了主啦。</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几年后,瓜脸女子来找“一汤陈”店子。结果发现,店子不知什么时候倒闭了。她敲了半天门,才见陈八</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碗撑着拐杖把门打开。瓜脸女子称,她儿子刚考进北京城里读书,便想上门答谢老板前几年的帮助,又问:</a:t>
            </a:r>
            <a:br>
              <a:rPr dirty="0"/>
            </a:br>
            <a:r>
              <a:rPr lang="zh-CN" altLang="en-US" sz="1417" kern="0" dirty="0">
                <a:solidFill>
                  <a:srgbClr val="000000"/>
                </a:solidFill>
                <a:latin typeface="Times New Roman" pitchFamily="65" charset="-122"/>
                <a:ea typeface="宋体" pitchFamily="65" charset="-122"/>
              </a:rPr>
              <a:t>“怎么馆子不开了?”“妹子,你不晓得,我儿子一接手,生意就越做越差。你说奇怪不奇怪,你走后,这鱼头</a:t>
            </a:r>
            <a:endParaRPr lang="zh-CN" altLang="en-US" dirty="0"/>
          </a:p>
        </p:txBody>
      </p:sp>
      <p:pic>
        <p:nvPicPr>
          <p:cNvPr id="3" name="图片 3" descr="textimage1.jpeg"/>
          <p:cNvPicPr>
            <a:picLocks noChangeAspect="1"/>
          </p:cNvPicPr>
          <p:nvPr/>
        </p:nvPicPr>
        <p:blipFill>
          <a:blip r:embed="rId4" cstate="print"/>
          <a:stretch>
            <a:fillRect/>
          </a:stretch>
        </p:blipFill>
        <p:spPr>
          <a:xfrm>
            <a:off x="720000" y="1653401"/>
            <a:ext cx="190500" cy="200025"/>
          </a:xfrm>
          <a:prstGeom prst="rect">
            <a:avLst/>
          </a:prstGeom>
        </p:spPr>
      </p:pic>
      <p:pic>
        <p:nvPicPr>
          <p:cNvPr id="4" name="图片 4" descr="textimage2.jpeg"/>
          <p:cNvPicPr>
            <a:picLocks noChangeAspect="1"/>
          </p:cNvPicPr>
          <p:nvPr/>
        </p:nvPicPr>
        <p:blipFill>
          <a:blip r:embed="rId5" cstate="print"/>
          <a:stretch>
            <a:fillRect/>
          </a:stretch>
        </p:blipFill>
        <p:spPr>
          <a:xfrm>
            <a:off x="720000" y="2041258"/>
            <a:ext cx="190500" cy="200025"/>
          </a:xfrm>
          <a:prstGeom prst="rect">
            <a:avLst/>
          </a:prstGeom>
        </p:spPr>
      </p:pic>
      <p:pic>
        <p:nvPicPr>
          <p:cNvPr id="5" name="图片 5" descr="textimage3.jpeg"/>
          <p:cNvPicPr>
            <a:picLocks noChangeAspect="1"/>
          </p:cNvPicPr>
          <p:nvPr/>
        </p:nvPicPr>
        <p:blipFill>
          <a:blip r:embed="rId6" cstate="print"/>
          <a:stretch>
            <a:fillRect/>
          </a:stretch>
        </p:blipFill>
        <p:spPr>
          <a:xfrm>
            <a:off x="720000" y="2415611"/>
            <a:ext cx="190500" cy="200025"/>
          </a:xfrm>
          <a:prstGeom prst="rect">
            <a:avLst/>
          </a:prstGeom>
        </p:spPr>
      </p:pic>
      <p:pic>
        <p:nvPicPr>
          <p:cNvPr id="6" name="图片 6" descr="textimage4.jpeg"/>
          <p:cNvPicPr>
            <a:picLocks noChangeAspect="1"/>
          </p:cNvPicPr>
          <p:nvPr/>
        </p:nvPicPr>
        <p:blipFill>
          <a:blip r:embed="rId7" cstate="print"/>
          <a:stretch>
            <a:fillRect/>
          </a:stretch>
        </p:blipFill>
        <p:spPr>
          <a:xfrm>
            <a:off x="720000" y="3351021"/>
            <a:ext cx="190500" cy="200025"/>
          </a:xfrm>
          <a:prstGeom prst="rect">
            <a:avLst/>
          </a:prstGeom>
        </p:spPr>
      </p:pic>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汤就没人喝了。我尝了一口,是不好喝了。我都把熬鱼头汤的方法一五一十传给了儿子,怎么汤就是不好</a:t>
            </a:r>
            <a:br>
              <a:rPr dirty="0"/>
            </a:br>
            <a:r>
              <a:rPr lang="zh-CN" altLang="en-US" sz="1417" kern="0" dirty="0">
                <a:solidFill>
                  <a:srgbClr val="000000"/>
                </a:solidFill>
                <a:latin typeface="Times New Roman" pitchFamily="65" charset="-122"/>
                <a:ea typeface="宋体" pitchFamily="65" charset="-122"/>
              </a:rPr>
              <a:t>喝了?”</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“老板,您还蒙在鼓里吧。”瓜脸女子说,“现在,我不瞒您了。在您做的鱼头汤里我偷偷地加了两味中</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药粉末,鱼汤才特别好喝。放心好了,我奶奶传给了我一个秘方,不仅好喝,还补身子。奶奶说过,帮人便是</a:t>
            </a:r>
            <a:br>
              <a:rPr dirty="0"/>
            </a:br>
            <a:r>
              <a:rPr lang="zh-CN" altLang="en-US" sz="1417" kern="0" dirty="0">
                <a:solidFill>
                  <a:srgbClr val="000000"/>
                </a:solidFill>
                <a:latin typeface="Times New Roman" pitchFamily="65" charset="-122"/>
                <a:ea typeface="宋体" pitchFamily="65" charset="-122"/>
              </a:rPr>
              <a:t>帮自己。”“天呐,原来是这样!”陈八碗才明白一切。</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没多久,“一汤陈”又开张了,老板换了,瓜脸女子做老板。不过,店名并没换。因为女老板也姓陈。她</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把陈八碗请来坐收银台,还开了一个很高的工钱。陈八碗说:“这行不行呢?”瓜脸女子爽朗地说:“有啥</a:t>
            </a:r>
            <a:br>
              <a:rPr dirty="0"/>
            </a:br>
            <a:r>
              <a:rPr lang="zh-CN" altLang="en-US" sz="1417" kern="0" dirty="0">
                <a:solidFill>
                  <a:srgbClr val="000000"/>
                </a:solidFill>
                <a:latin typeface="Times New Roman" pitchFamily="65" charset="-122"/>
                <a:ea typeface="宋体" pitchFamily="65" charset="-122"/>
              </a:rPr>
              <a:t>不行的?当年我最艰苦时,您收留了我。”</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女老板在鱼头汤里放了两味什么中药,至今仍是让街坊们津津乐道的一个谜。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(文/王琼华,有删改)</a:t>
            </a:r>
            <a:endParaRPr lang="zh-CN" altLang="en-US" dirty="0"/>
          </a:p>
        </p:txBody>
      </p:sp>
      <p:pic>
        <p:nvPicPr>
          <p:cNvPr id="3" name="图片 3" descr="textimage5.jpeg"/>
          <p:cNvPicPr>
            <a:picLocks noChangeAspect="1"/>
          </p:cNvPicPr>
          <p:nvPr/>
        </p:nvPicPr>
        <p:blipFill>
          <a:blip r:embed="rId4" cstate="print"/>
          <a:stretch>
            <a:fillRect/>
          </a:stretch>
        </p:blipFill>
        <p:spPr>
          <a:xfrm>
            <a:off x="736215" y="1733937"/>
            <a:ext cx="190500" cy="200025"/>
          </a:xfrm>
          <a:prstGeom prst="rect">
            <a:avLst/>
          </a:prstGeom>
        </p:spPr>
      </p:pic>
      <p:pic>
        <p:nvPicPr>
          <p:cNvPr id="4" name="图片 4" descr="textimage6.jpeg"/>
          <p:cNvPicPr>
            <a:picLocks noChangeAspect="1"/>
          </p:cNvPicPr>
          <p:nvPr/>
        </p:nvPicPr>
        <p:blipFill>
          <a:blip r:embed="rId5"/>
          <a:stretch>
            <a:fillRect/>
          </a:stretch>
        </p:blipFill>
        <p:spPr>
          <a:xfrm>
            <a:off x="683483" y="2798422"/>
            <a:ext cx="190500" cy="200025"/>
          </a:xfrm>
          <a:prstGeom prst="rect">
            <a:avLst/>
          </a:prstGeom>
        </p:spPr>
      </p:pic>
      <p:pic>
        <p:nvPicPr>
          <p:cNvPr id="5" name="图片 5" descr="textimage7.jpeg"/>
          <p:cNvPicPr>
            <a:picLocks noChangeAspect="1"/>
          </p:cNvPicPr>
          <p:nvPr/>
        </p:nvPicPr>
        <p:blipFill>
          <a:blip r:embed="rId6" cstate="print"/>
          <a:stretch>
            <a:fillRect/>
          </a:stretch>
        </p:blipFill>
        <p:spPr>
          <a:xfrm>
            <a:off x="736215" y="3707276"/>
            <a:ext cx="190500" cy="200025"/>
          </a:xfrm>
          <a:prstGeom prst="rect">
            <a:avLst/>
          </a:prstGeom>
        </p:spPr>
      </p:pic>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0017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瓜脸女子是个怎样的人?结合选文中的具体描写谈谈你的理解。( 3分)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从刻画人物方法的角度来说,第⑥段画线句子“他多抓了一把五花肉扔进锅里”属于什么描写?反映了</a:t>
            </a:r>
            <a:br>
              <a:rPr dirty="0"/>
            </a:br>
            <a:r>
              <a:rPr lang="zh-CN" altLang="en-US" sz="1417" kern="0" dirty="0">
                <a:solidFill>
                  <a:srgbClr val="000000"/>
                </a:solidFill>
                <a:latin typeface="Times New Roman" pitchFamily="65" charset="-122"/>
                <a:ea typeface="宋体" pitchFamily="65" charset="-122"/>
              </a:rPr>
              <a:t>陈八碗当时怎样的心理?(2分)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小说标题“一汤陈”有什么含义?(2分)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瓜脸女子在鱼头汤里放中药粉末的情节,在小说快要结尾时才补叙,作者这样安排叙事有什么作用?(2分)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这篇小说是以隐身的第三人称角度来叙述故事的,这样的叙事视角有什么效果?(3分)</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五、</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客人来吃饭,她马上跟陈八碗进了厨房,帮他洗菜,切菜,端菜上桌,体现了她是一个做事麻利的人;</a:t>
            </a:r>
            <a:br>
              <a:rPr dirty="0"/>
            </a:br>
            <a:r>
              <a:rPr lang="zh-CN" altLang="en-US" sz="1417" kern="0" dirty="0">
                <a:solidFill>
                  <a:srgbClr val="000000"/>
                </a:solidFill>
                <a:latin typeface="Times New Roman" pitchFamily="65" charset="-122"/>
                <a:ea typeface="宋体" pitchFamily="65" charset="-122"/>
              </a:rPr>
              <a:t>在她的推荐之下客人果断地点了鱼头汤,体现了她是一个能说会道的人;她把陈八碗请来坐收银台,还开了</a:t>
            </a:r>
            <a:br>
              <a:rPr dirty="0"/>
            </a:br>
            <a:r>
              <a:rPr lang="zh-CN" altLang="en-US" sz="1417" kern="0" dirty="0">
                <a:solidFill>
                  <a:srgbClr val="000000"/>
                </a:solidFill>
                <a:latin typeface="Times New Roman" pitchFamily="65" charset="-122"/>
                <a:ea typeface="宋体" pitchFamily="65" charset="-122"/>
              </a:rPr>
              <a:t>一个很高的工钱,体现了她是一个真诚善良、知恩图报的人。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本题考查学生把握人物形象的能力。注意答题格式:相关内容+人物性格。</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属于动作描写。反映了当时陈八碗感谢女人不仅给他老板的自信,还特意在他店里消费的图报心</a:t>
            </a:r>
            <a:br>
              <a:rPr dirty="0"/>
            </a:br>
            <a:r>
              <a:rPr lang="zh-CN" altLang="en-US" sz="1417" kern="0" dirty="0">
                <a:solidFill>
                  <a:srgbClr val="000000"/>
                </a:solidFill>
                <a:latin typeface="Times New Roman" pitchFamily="65" charset="-122"/>
                <a:ea typeface="宋体" pitchFamily="65" charset="-122"/>
              </a:rPr>
              <a:t>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本题考查学生辨识人物描写方法及分析其作用的能力。“抓”“扔”属于动作描写,在店子生意</a:t>
            </a:r>
            <a:br>
              <a:rPr dirty="0"/>
            </a:br>
            <a:r>
              <a:rPr lang="zh-CN" altLang="en-US" sz="1417" kern="0" dirty="0">
                <a:solidFill>
                  <a:srgbClr val="000000"/>
                </a:solidFill>
                <a:latin typeface="Times New Roman" pitchFamily="65" charset="-122"/>
                <a:ea typeface="宋体" pitchFamily="65" charset="-122"/>
              </a:rPr>
              <a:t>冷清的情况下,女人点菜吃饭,让陈八碗又有了当老板的感觉,同时陈八碗此刻意识到女人是想帮自己,感激</a:t>
            </a:r>
            <a:br>
              <a:rPr dirty="0"/>
            </a:br>
            <a:r>
              <a:rPr lang="zh-CN" altLang="en-US" sz="1417" kern="0" dirty="0">
                <a:solidFill>
                  <a:srgbClr val="000000"/>
                </a:solidFill>
                <a:latin typeface="Times New Roman" pitchFamily="65" charset="-122"/>
                <a:ea typeface="宋体" pitchFamily="65" charset="-122"/>
              </a:rPr>
              <a:t>之情油然而生,“多抓了一把五花肉”体现了他回报女人的心理。</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“一汤陈”包含小说所述事实,店子以一汤赢得口碑,女人以一汤答谢陈八碗对自己的恩情;标题</a:t>
            </a:r>
            <a:br>
              <a:rPr dirty="0"/>
            </a:br>
            <a:r>
              <a:rPr lang="zh-CN" altLang="en-US" sz="1417" kern="0" dirty="0">
                <a:solidFill>
                  <a:srgbClr val="000000"/>
                </a:solidFill>
                <a:latin typeface="Times New Roman" pitchFamily="65" charset="-122"/>
                <a:ea typeface="宋体" pitchFamily="65" charset="-122"/>
              </a:rPr>
              <a:t>点明主旨,即传承传统技艺。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本题考查分析标题含义的能力。分析标题的含义,从两个方面着手:浅层次的含义和深层次的含</a:t>
            </a:r>
            <a:br>
              <a:rPr dirty="0"/>
            </a:br>
            <a:r>
              <a:rPr lang="zh-CN" altLang="en-US" sz="1417" kern="0" dirty="0">
                <a:solidFill>
                  <a:srgbClr val="000000"/>
                </a:solidFill>
                <a:latin typeface="Times New Roman" pitchFamily="65" charset="-122"/>
                <a:ea typeface="宋体" pitchFamily="65" charset="-122"/>
              </a:rPr>
              <a:t>义。浅层次的含义和文章的内容相关,本文以“汤”推动故事情节的发展。深层次的含义和文章的主旨</a:t>
            </a:r>
            <a:br>
              <a:rPr dirty="0"/>
            </a:br>
            <a:r>
              <a:rPr lang="zh-CN" altLang="en-US" sz="1417" kern="0" dirty="0">
                <a:solidFill>
                  <a:srgbClr val="000000"/>
                </a:solidFill>
                <a:latin typeface="Times New Roman" pitchFamily="65" charset="-122"/>
                <a:ea typeface="宋体" pitchFamily="65" charset="-122"/>
              </a:rPr>
              <a:t>有关,本文以“汤”凸显女人的知恩图报,升华文章的主旨:传承传统技艺。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一是留有悬念,鱼汤为什么会变得好喝?引起读者思考。二是推动小说情节发展,因为没人知道,才</a:t>
            </a:r>
            <a:br>
              <a:rPr dirty="0"/>
            </a:br>
            <a:r>
              <a:rPr lang="zh-CN" altLang="en-US" sz="1417" kern="0" dirty="0">
                <a:solidFill>
                  <a:srgbClr val="000000"/>
                </a:solidFill>
                <a:latin typeface="Times New Roman" pitchFamily="65" charset="-122"/>
                <a:ea typeface="宋体" pitchFamily="65" charset="-122"/>
              </a:rPr>
              <a:t>有女人被辞退、小店倒闭等情节。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本题考查小说的情节安排。如果陈八碗做的汤本来就是好喝的,他的饭店也不至于濒临倒闭;女人</a:t>
            </a:r>
            <a:br>
              <a:rPr dirty="0"/>
            </a:br>
            <a:r>
              <a:rPr lang="zh-CN" altLang="en-US" sz="1417" kern="0" dirty="0">
                <a:solidFill>
                  <a:srgbClr val="000000"/>
                </a:solidFill>
                <a:latin typeface="Times New Roman" pitchFamily="65" charset="-122"/>
                <a:ea typeface="宋体" pitchFamily="65" charset="-122"/>
              </a:rPr>
              <a:t>来了之后,鱼汤变得好喝,引来无数食客,并成为了饭店的招牌菜。这种巧合让读者好奇,为下文埋下伏笔。</a:t>
            </a:r>
            <a:br>
              <a:rPr dirty="0"/>
            </a:br>
            <a:r>
              <a:rPr lang="zh-CN" altLang="en-US" sz="1417" kern="0" dirty="0">
                <a:solidFill>
                  <a:srgbClr val="000000"/>
                </a:solidFill>
                <a:latin typeface="Times New Roman" pitchFamily="65" charset="-122"/>
                <a:ea typeface="宋体" pitchFamily="65" charset="-122"/>
              </a:rPr>
              <a:t>由不知道真相,引发女人被辞退、店子倒闭等情节。结尾揭示原因,让读者恍然大悟,再回头品味整个故事,</a:t>
            </a:r>
            <a:br>
              <a:rPr dirty="0"/>
            </a:br>
            <a:r>
              <a:rPr lang="zh-CN" altLang="en-US" sz="1417" kern="0" dirty="0">
                <a:solidFill>
                  <a:srgbClr val="000000"/>
                </a:solidFill>
                <a:latin typeface="Times New Roman" pitchFamily="65" charset="-122"/>
                <a:ea typeface="宋体" pitchFamily="65" charset="-122"/>
              </a:rPr>
              <a:t>引人感叹。</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“我是帮你啊。”儿子站了起来,他不想继续捡拾橘子了。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“橘子难道长腿了?它自己会跑到地上吗?你这个小家伙不但很笨,而且还很不诚实。”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妻子有点沉不住气了,想过去和胖男人争论,被我一把拉住。她疑惑地看着我,似乎觉得我太窝囊。我压低</a:t>
            </a:r>
            <a:br>
              <a:rPr dirty="0"/>
            </a:br>
            <a:r>
              <a:rPr lang="zh-CN" altLang="en-US" sz="1417" kern="0" dirty="0">
                <a:solidFill>
                  <a:srgbClr val="000000"/>
                </a:solidFill>
                <a:latin typeface="Times New Roman" pitchFamily="65" charset="-122"/>
                <a:ea typeface="宋体" pitchFamily="65" charset="-122"/>
              </a:rPr>
              <a:t>声音解释说:“小孩顺风顺水地长大,承受能力会很差,遇到点委屈和挫折便会受不了。让他接受点挫折教</a:t>
            </a:r>
            <a:br>
              <a:rPr dirty="0"/>
            </a:br>
            <a:r>
              <a:rPr lang="zh-CN" altLang="en-US" sz="1417" kern="0" dirty="0">
                <a:solidFill>
                  <a:srgbClr val="000000"/>
                </a:solidFill>
                <a:latin typeface="Times New Roman" pitchFamily="65" charset="-122"/>
                <a:ea typeface="宋体" pitchFamily="65" charset="-122"/>
              </a:rPr>
              <a:t>育也好。”妻子白了我一眼,对我的主意不太赞同,但还是依了我,继续旁观。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“我还是那句话,我没有撞倒你的橘子筐。”儿子斩钉截铁地说。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“你这个小坏蛋,看你一身脏的,是个乞丐吧?犯了错,还不敢承认?”胖男人从半圆形摊位内走了出来。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这些话,就像嗖嗖射出的子弹,连妻子都给伤到了,泪水迅速充盈了她的眼眶。这一次,我没有拉住,她一下</a:t>
            </a:r>
            <a:br>
              <a:rPr dirty="0"/>
            </a:br>
            <a:r>
              <a:rPr lang="zh-CN" altLang="en-US" sz="1417" kern="0" dirty="0">
                <a:solidFill>
                  <a:srgbClr val="000000"/>
                </a:solidFill>
                <a:latin typeface="Times New Roman" pitchFamily="65" charset="-122"/>
                <a:ea typeface="宋体" pitchFamily="65" charset="-122"/>
              </a:rPr>
              <a:t>子就冲到胖男人面前,指着胖男人嚷道:“我们说话都要讲道理呀,你凭什么说是我儿子撞的,我儿子说他</a:t>
            </a:r>
            <a:br>
              <a:rPr dirty="0"/>
            </a:br>
            <a:r>
              <a:rPr lang="zh-CN" altLang="en-US" sz="1417" kern="0" dirty="0">
                <a:solidFill>
                  <a:srgbClr val="000000"/>
                </a:solidFill>
                <a:latin typeface="Times New Roman" pitchFamily="65" charset="-122"/>
                <a:ea typeface="宋体" pitchFamily="65" charset="-122"/>
              </a:rPr>
              <a:t>没撞,我相信我儿子。”</a:t>
            </a:r>
            <a:endParaRPr lang="zh-CN" altLang="en-US" dirty="0"/>
          </a:p>
        </p:txBody>
      </p:sp>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013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这样叙事,无论人物形象还是故事情节都有充足的展开空间,便于作者自由把控。另外,人物情感</a:t>
            </a:r>
            <a:br>
              <a:rPr dirty="0"/>
            </a:br>
            <a:r>
              <a:rPr lang="zh-CN" altLang="en-US" sz="1417" kern="0" dirty="0">
                <a:solidFill>
                  <a:srgbClr val="000000"/>
                </a:solidFill>
                <a:latin typeface="Times New Roman" pitchFamily="65" charset="-122"/>
                <a:ea typeface="宋体" pitchFamily="65" charset="-122"/>
              </a:rPr>
              <a:t>和小说立意就直接交由读者自己感悟和体会,给读者更大的自由及阅读空间。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本题考查学生分析叙述角度作用的能力。文章采用第三人称叙述故事,让读者和作者一起走进故</a:t>
            </a:r>
            <a:br>
              <a:rPr dirty="0"/>
            </a:br>
            <a:r>
              <a:rPr lang="zh-CN" altLang="en-US" sz="1417" kern="0" dirty="0">
                <a:solidFill>
                  <a:srgbClr val="000000"/>
                </a:solidFill>
                <a:latin typeface="Times New Roman" pitchFamily="65" charset="-122"/>
                <a:ea typeface="宋体" pitchFamily="65" charset="-122"/>
              </a:rPr>
              <a:t>事,又和故事主角有一定的距离感,客观地看待故事中的陈八碗、瓜脸女人等人。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知识归纳　第一人称的作用:①故事的见证者,故事的线索人物;②推动文章情节的发展;③使文章给人以</a:t>
            </a:r>
            <a:br>
              <a:rPr dirty="0"/>
            </a:br>
            <a:r>
              <a:rPr lang="zh-CN" altLang="en-US" sz="1417" kern="0" dirty="0">
                <a:solidFill>
                  <a:srgbClr val="000000"/>
                </a:solidFill>
                <a:latin typeface="Times New Roman" pitchFamily="65" charset="-122"/>
                <a:ea typeface="宋体" pitchFamily="65" charset="-122"/>
              </a:rPr>
              <a:t>真实感和亲切感。第二人称的作用:便于抒情,增强文章情感,引起读者的共鸣。第三人称的作用:直接把</a:t>
            </a:r>
            <a:br>
              <a:rPr dirty="0"/>
            </a:br>
            <a:r>
              <a:rPr lang="zh-CN" altLang="en-US" sz="1417" kern="0" dirty="0">
                <a:solidFill>
                  <a:srgbClr val="000000"/>
                </a:solidFill>
                <a:latin typeface="Times New Roman" pitchFamily="65" charset="-122"/>
                <a:ea typeface="宋体" pitchFamily="65" charset="-122"/>
              </a:rPr>
              <a:t>文章中的人和事展现在读者面前,自由灵活地反映社会生活。展示客观事实,更使人信服。</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r>
              <a:rPr lang="zh-CN" altLang="en-US" sz="1417" kern="0" dirty="0">
                <a:solidFill>
                  <a:srgbClr val="000000"/>
                </a:solidFill>
                <a:latin typeface="Times New Roman" pitchFamily="65" charset="-122"/>
                <a:ea typeface="宋体" pitchFamily="65" charset="-122"/>
              </a:rPr>
              <a:t>(2018岳阳,13—17)阅读下面文章,完成1—5题。(14分)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半个奇遇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①谁都有状态差的时候。状态极差的那样一种郁闷、厌倦与绝望,真的很要命,难以言喻且神仙也救不</a:t>
            </a:r>
            <a:br>
              <a:rPr dirty="0"/>
            </a:br>
            <a:r>
              <a:rPr lang="zh-CN" altLang="en-US" sz="1417" kern="0" dirty="0">
                <a:solidFill>
                  <a:srgbClr val="000000"/>
                </a:solidFill>
                <a:latin typeface="Times New Roman" pitchFamily="65" charset="-122"/>
                <a:ea typeface="宋体" pitchFamily="65" charset="-122"/>
              </a:rPr>
              <a:t>了。医生与作家都是琢磨人的职业,我就有这两个职业的习惯,所以成了一个喜欢琢磨人的人:人是靠什么</a:t>
            </a:r>
            <a:br>
              <a:rPr dirty="0"/>
            </a:br>
            <a:r>
              <a:rPr lang="zh-CN" altLang="en-US" sz="1417" kern="0" dirty="0">
                <a:solidFill>
                  <a:srgbClr val="000000"/>
                </a:solidFill>
                <a:latin typeface="Times New Roman" pitchFamily="65" charset="-122"/>
                <a:ea typeface="宋体" pitchFamily="65" charset="-122"/>
              </a:rPr>
              <a:t>得救的,当你状态极差的时候?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②这一天我状态极差,双腿沉重,脑袋昏沉,走进北京西客站一看,离即将搭乘的列车发车时间还有两个多小</a:t>
            </a:r>
            <a:br>
              <a:rPr dirty="0"/>
            </a:br>
            <a:r>
              <a:rPr lang="zh-CN" altLang="en-US" sz="1417" kern="0" dirty="0">
                <a:solidFill>
                  <a:srgbClr val="000000"/>
                </a:solidFill>
                <a:latin typeface="Times New Roman" pitchFamily="65" charset="-122"/>
                <a:ea typeface="宋体" pitchFamily="65" charset="-122"/>
              </a:rPr>
              <a:t>时。</a:t>
            </a:r>
            <a:r>
              <a:rPr lang="zh-CN" altLang="en-US" sz="1417" u="sng" kern="0" dirty="0">
                <a:solidFill>
                  <a:srgbClr val="000000"/>
                </a:solidFill>
                <a:latin typeface="Times New Roman" pitchFamily="65" charset="-122"/>
                <a:ea typeface="宋体" pitchFamily="65" charset="-122"/>
              </a:rPr>
              <a:t>生怕路上塞车,提前量打大了,不料路上没塞,塞在了候车室。</a:t>
            </a:r>
            <a:r>
              <a:rPr lang="zh-CN" altLang="en-US" sz="1417" kern="0" dirty="0">
                <a:solidFill>
                  <a:srgbClr val="000000"/>
                </a:solidFill>
                <a:latin typeface="Times New Roman" pitchFamily="65" charset="-122"/>
                <a:ea typeface="宋体" pitchFamily="65" charset="-122"/>
              </a:rPr>
              <a:t>候车室人很多,加上大堆行李和随意伸出</a:t>
            </a:r>
            <a:br>
              <a:rPr dirty="0"/>
            </a:br>
            <a:r>
              <a:rPr lang="zh-CN" altLang="en-US" sz="1417" kern="0" dirty="0">
                <a:solidFill>
                  <a:srgbClr val="000000"/>
                </a:solidFill>
                <a:latin typeface="Times New Roman" pitchFamily="65" charset="-122"/>
                <a:ea typeface="宋体" pitchFamily="65" charset="-122"/>
              </a:rPr>
              <a:t>的腿,基本水泄不通。此番来京工作不顺,几晚失眠,竟愤而想去爬长城,觉得自己18岁的心愿在几十年里赴</a:t>
            </a:r>
            <a:br>
              <a:rPr dirty="0"/>
            </a:br>
            <a:r>
              <a:rPr lang="zh-CN" altLang="en-US" sz="1417" kern="0" dirty="0">
                <a:solidFill>
                  <a:srgbClr val="000000"/>
                </a:solidFill>
                <a:latin typeface="Times New Roman" pitchFamily="65" charset="-122"/>
                <a:ea typeface="宋体" pitchFamily="65" charset="-122"/>
              </a:rPr>
              <a:t>京百趟都未落实,实乃人生一大失败。不料所乘的士,半路追尾,我再次失败。就这样,我身带多处擦伤和瘀</a:t>
            </a:r>
            <a:br>
              <a:rPr dirty="0"/>
            </a:br>
            <a:r>
              <a:rPr lang="zh-CN" altLang="en-US" sz="1417" kern="0" dirty="0">
                <a:solidFill>
                  <a:srgbClr val="000000"/>
                </a:solidFill>
                <a:latin typeface="Times New Roman" pitchFamily="65" charset="-122"/>
                <a:ea typeface="宋体" pitchFamily="65" charset="-122"/>
              </a:rPr>
              <a:t>斑,眼睛红肿酸涩,鼓起最后勇气,环顾候车室,想与他人对上眼神打个商量,看能不能挤出半个臀位,结果又</a:t>
            </a:r>
            <a:br>
              <a:rPr dirty="0"/>
            </a:br>
            <a:r>
              <a:rPr lang="zh-CN" altLang="en-US" sz="1417" kern="0" dirty="0">
                <a:solidFill>
                  <a:srgbClr val="000000"/>
                </a:solidFill>
                <a:latin typeface="Times New Roman" pitchFamily="65" charset="-122"/>
                <a:ea typeface="宋体" pitchFamily="65" charset="-122"/>
              </a:rPr>
              <a:t>是失败。满目的人,少数人发呆打盹,多数人埋头刷屏,间或抬起一张面孔,也是一脸麻木。人与人之间,没</a:t>
            </a:r>
            <a:endParaRPr lang="zh-CN" altLang="en-US" dirty="0"/>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温度、没态度,人人都烦别人,人人都嫌人太多。讽刺的是,我正是其中一员。想到难熬的两个多小时,我的</a:t>
            </a:r>
            <a:br>
              <a:rPr dirty="0"/>
            </a:br>
            <a:r>
              <a:rPr lang="zh-CN" altLang="en-US" sz="1417" kern="0" dirty="0">
                <a:solidFill>
                  <a:srgbClr val="000000"/>
                </a:solidFill>
                <a:latin typeface="Times New Roman" pitchFamily="65" charset="-122"/>
                <a:ea typeface="宋体" pitchFamily="65" charset="-122"/>
              </a:rPr>
              <a:t>情绪一落千丈。我拿什么拯救你?我问自己,一遍又一遍。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③终于开闸放行,我被裹挟在争先恐后的人群之中,被推推搡搡进了车厢,扑面又是纵声喧哗,呼朋唤友,叫</a:t>
            </a:r>
            <a:br>
              <a:rPr dirty="0"/>
            </a:br>
            <a:r>
              <a:rPr lang="zh-CN" altLang="en-US" sz="1417" kern="0" dirty="0">
                <a:solidFill>
                  <a:srgbClr val="000000"/>
                </a:solidFill>
                <a:latin typeface="Times New Roman" pitchFamily="65" charset="-122"/>
                <a:ea typeface="宋体" pitchFamily="65" charset="-122"/>
              </a:rPr>
              <a:t>嚷打牌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天啊,这一瞬间,静息或睡觉的希望,又顿时破灭。我备受打击,眼皮都没有力气抬起,完全不看</a:t>
            </a:r>
            <a:br>
              <a:rPr dirty="0"/>
            </a:br>
            <a:r>
              <a:rPr lang="zh-CN" altLang="en-US" sz="1417" kern="0" dirty="0">
                <a:solidFill>
                  <a:srgbClr val="000000"/>
                </a:solidFill>
                <a:latin typeface="Times New Roman" pitchFamily="65" charset="-122"/>
                <a:ea typeface="宋体" pitchFamily="65" charset="-122"/>
              </a:rPr>
              <a:t>人了,只顾低头对号入座。我在第一排,双人座的靠窗位置。我的邻座是一位中年男士,已入座,正在闭目养</a:t>
            </a:r>
            <a:br>
              <a:rPr dirty="0"/>
            </a:br>
            <a:r>
              <a:rPr lang="zh-CN" altLang="en-US" sz="1417" kern="0" dirty="0">
                <a:solidFill>
                  <a:srgbClr val="000000"/>
                </a:solidFill>
                <a:latin typeface="Times New Roman" pitchFamily="65" charset="-122"/>
                <a:ea typeface="宋体" pitchFamily="65" charset="-122"/>
              </a:rPr>
              <a:t>神。火车还没开动,这么快就进入状态?</a:t>
            </a:r>
            <a:r>
              <a:rPr lang="zh-CN" altLang="en-US" sz="1417" u="sng" kern="0" dirty="0">
                <a:solidFill>
                  <a:srgbClr val="000000"/>
                </a:solidFill>
                <a:latin typeface="Times New Roman" pitchFamily="65" charset="-122"/>
                <a:ea typeface="宋体" pitchFamily="65" charset="-122"/>
              </a:rPr>
              <a:t>我略感惊异,仿佛他偷了我的构思。</a:t>
            </a:r>
            <a:r>
              <a:rPr lang="zh-CN" altLang="en-US" sz="1417" kern="0" dirty="0">
                <a:solidFill>
                  <a:srgbClr val="000000"/>
                </a:solidFill>
                <a:latin typeface="Times New Roman" pitchFamily="65" charset="-122"/>
                <a:ea typeface="宋体" pitchFamily="65" charset="-122"/>
              </a:rPr>
              <a:t>惊异之下,忽然发现:我似乎时</a:t>
            </a:r>
            <a:br>
              <a:rPr dirty="0"/>
            </a:br>
            <a:r>
              <a:rPr lang="zh-CN" altLang="en-US" sz="1417" kern="0" dirty="0">
                <a:solidFill>
                  <a:srgbClr val="000000"/>
                </a:solidFill>
                <a:latin typeface="Times New Roman" pitchFamily="65" charset="-122"/>
                <a:ea typeface="宋体" pitchFamily="65" charset="-122"/>
              </a:rPr>
              <a:t>来运转了。谢天谢地!该男士衣着洁净、质地优良、款式得体,头发不脏不腻,无烟臭、无异味,胳膊交叉</a:t>
            </a:r>
            <a:br>
              <a:rPr dirty="0"/>
            </a:br>
            <a:r>
              <a:rPr lang="zh-CN" altLang="en-US" sz="1417" kern="0" dirty="0">
                <a:solidFill>
                  <a:srgbClr val="000000"/>
                </a:solidFill>
                <a:latin typeface="Times New Roman" pitchFamily="65" charset="-122"/>
                <a:ea typeface="宋体" pitchFamily="65" charset="-122"/>
              </a:rPr>
              <a:t>收拢在自己胸前,双腿交叉收拢在自己座椅前,座椅靠背也是收拢竖起的,尽管在假寐,也显然是一副文明礼</a:t>
            </a:r>
            <a:br>
              <a:rPr dirty="0"/>
            </a:br>
            <a:r>
              <a:rPr lang="zh-CN" altLang="en-US" sz="1417" kern="0" dirty="0">
                <a:solidFill>
                  <a:srgbClr val="000000"/>
                </a:solidFill>
                <a:latin typeface="Times New Roman" pitchFamily="65" charset="-122"/>
                <a:ea typeface="宋体" pitchFamily="65" charset="-122"/>
              </a:rPr>
              <a:t>貌生怕妨碍其他乘客的姿态。而整个车厢里,大多数乘客都在挤来挤去,急忙坐下,坐下就急忙敞开双腿,胳</a:t>
            </a:r>
            <a:br>
              <a:rPr dirty="0"/>
            </a:br>
            <a:r>
              <a:rPr lang="zh-CN" altLang="en-US" sz="1417" kern="0" dirty="0">
                <a:solidFill>
                  <a:srgbClr val="000000"/>
                </a:solidFill>
                <a:latin typeface="Times New Roman" pitchFamily="65" charset="-122"/>
                <a:ea typeface="宋体" pitchFamily="65" charset="-122"/>
              </a:rPr>
              <a:t>膊大幅度横架于两个座位之间的扶手上,急忙打起手机来,高声大气,旁若无人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这不就是我们司空见惯</a:t>
            </a:r>
            <a:br>
              <a:rPr dirty="0"/>
            </a:br>
            <a:r>
              <a:rPr lang="zh-CN" altLang="en-US" sz="1417" kern="0" dirty="0">
                <a:solidFill>
                  <a:srgbClr val="000000"/>
                </a:solidFill>
                <a:latin typeface="Times New Roman" pitchFamily="65" charset="-122"/>
                <a:ea typeface="宋体" pitchFamily="65" charset="-122"/>
              </a:rPr>
              <a:t>的乘车环境吗?自打我17岁出门远行至今,已无数次舟车辗转,经历无数邻座,多数人不都是这样吗?今天这</a:t>
            </a:r>
            <a:endParaRPr lang="zh-CN" altLang="en-US" dirty="0"/>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44680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位自好自律到堪称完美的邻座,我还真第一次碰到。基于以上所有遭遇,不由心生感慨:或许在他,只是习</a:t>
            </a:r>
            <a:br>
              <a:rPr dirty="0"/>
            </a:br>
            <a:r>
              <a:rPr lang="zh-CN" altLang="en-US" sz="1417" kern="0" dirty="0">
                <a:solidFill>
                  <a:srgbClr val="000000"/>
                </a:solidFill>
                <a:latin typeface="Times New Roman" pitchFamily="65" charset="-122"/>
                <a:ea typeface="宋体" pitchFamily="65" charset="-122"/>
              </a:rPr>
              <a:t>惯与素养;在我,却是与祖国悠久古典礼仪的一种相遇。或许在他,只是安分守己;在我,已算看到高风亮</a:t>
            </a:r>
            <a:br>
              <a:rPr dirty="0"/>
            </a:br>
            <a:r>
              <a:rPr lang="zh-CN" altLang="en-US" sz="1417" kern="0" dirty="0">
                <a:solidFill>
                  <a:srgbClr val="000000"/>
                </a:solidFill>
                <a:latin typeface="Times New Roman" pitchFamily="65" charset="-122"/>
                <a:ea typeface="宋体" pitchFamily="65" charset="-122"/>
              </a:rPr>
              <a:t>节。或许在他,只是举止得体;在我,却是获得尊重。验票的来了,邻座结束假寐。不知不觉,我们闲聊起</a:t>
            </a:r>
            <a:br>
              <a:rPr dirty="0"/>
            </a:br>
            <a:r>
              <a:rPr lang="zh-CN" altLang="en-US" sz="1417" kern="0" dirty="0">
                <a:solidFill>
                  <a:srgbClr val="000000"/>
                </a:solidFill>
                <a:latin typeface="Times New Roman" pitchFamily="65" charset="-122"/>
                <a:ea typeface="宋体" pitchFamily="65" charset="-122"/>
              </a:rPr>
              <a:t>来。这一聊,不仅十分投契,更有一种毫无顾忌的坦率——有些想法、观点、疑惑与苦闷,就连对亲朋好友</a:t>
            </a:r>
            <a:br>
              <a:rPr dirty="0"/>
            </a:br>
            <a:r>
              <a:rPr lang="zh-CN" altLang="en-US" sz="1417" kern="0" dirty="0">
                <a:solidFill>
                  <a:srgbClr val="000000"/>
                </a:solidFill>
                <a:latin typeface="Times New Roman" pitchFamily="65" charset="-122"/>
                <a:ea typeface="宋体" pitchFamily="65" charset="-122"/>
              </a:rPr>
              <a:t>都不会诉说,倒在这一刻因萍水相逢格外放松,说了就了,随风飘散,无祸且得福——这福气叫知音,竟以素</a:t>
            </a:r>
            <a:br>
              <a:rPr dirty="0"/>
            </a:br>
            <a:r>
              <a:rPr lang="zh-CN" altLang="en-US" sz="1417" kern="0" dirty="0">
                <a:solidFill>
                  <a:srgbClr val="000000"/>
                </a:solidFill>
                <a:latin typeface="Times New Roman" pitchFamily="65" charset="-122"/>
                <a:ea typeface="宋体" pitchFamily="65" charset="-122"/>
              </a:rPr>
              <a:t>昧平生来托底。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④邻座先到站,我们彼此道谢,老友般说再见。我继续行程,而此前的坏心情,已彻底消散。戴上耳机,音乐</a:t>
            </a:r>
            <a:br>
              <a:rPr dirty="0"/>
            </a:br>
            <a:r>
              <a:rPr lang="zh-CN" altLang="en-US" sz="1417" kern="0" dirty="0">
                <a:solidFill>
                  <a:srgbClr val="000000"/>
                </a:solidFill>
                <a:latin typeface="Times New Roman" pitchFamily="65" charset="-122"/>
                <a:ea typeface="宋体" pitchFamily="65" charset="-122"/>
              </a:rPr>
              <a:t>低回。远望窗外,看到的却不仅是窗外景色,还有跃动在更加广阔时空的奇异美景,有静物、有人物,有声有</a:t>
            </a:r>
            <a:br>
              <a:rPr dirty="0"/>
            </a:br>
            <a:r>
              <a:rPr lang="zh-CN" altLang="en-US" sz="1417" kern="0" dirty="0">
                <a:solidFill>
                  <a:srgbClr val="000000"/>
                </a:solidFill>
                <a:latin typeface="Times New Roman" pitchFamily="65" charset="-122"/>
                <a:ea typeface="宋体" pitchFamily="65" charset="-122"/>
              </a:rPr>
              <a:t>色,光影交织,令我身心焕然一新。这样一种被激发、被打开、被链接的状态,简直妙不可言。原来,拯救人</a:t>
            </a:r>
            <a:br>
              <a:rPr dirty="0"/>
            </a:br>
            <a:r>
              <a:rPr lang="zh-CN" altLang="en-US" sz="1417" kern="0" dirty="0">
                <a:solidFill>
                  <a:srgbClr val="000000"/>
                </a:solidFill>
                <a:latin typeface="Times New Roman" pitchFamily="65" charset="-122"/>
                <a:ea typeface="宋体" pitchFamily="65" charset="-122"/>
              </a:rPr>
              <a:t>的还是人。人啊人,我这一辈子,一直都保有儿时天真幼稚的幻想,总幻想奇遇,倒不曾料想,凡人凡事也会</a:t>
            </a:r>
            <a:br>
              <a:rPr lang="zh-CN" altLang="en-US" sz="1417" kern="0" dirty="0">
                <a:solidFill>
                  <a:srgbClr val="000000"/>
                </a:solidFill>
                <a:latin typeface="Times New Roman" pitchFamily="65" charset="-122"/>
                <a:ea typeface="宋体" pitchFamily="65" charset="-122"/>
              </a:rPr>
            </a:br>
            <a:r>
              <a:rPr lang="zh-CN" altLang="en-US" sz="1417" kern="0" dirty="0">
                <a:solidFill>
                  <a:srgbClr val="000000"/>
                </a:solidFill>
                <a:latin typeface="Times New Roman" pitchFamily="65" charset="-122"/>
                <a:ea typeface="宋体" pitchFamily="65" charset="-122"/>
              </a:rPr>
              <a:t>有不凡的光辉,这也算是半个奇遇了。半个奇遇,我也感恩于心。</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(文/池莉)</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extLst>
              <p:ext uri="{D42A27DB-BD31-4B8C-83A1-F6EECF244321}">
                <p14:modId xmlns:p14="http://schemas.microsoft.com/office/powerpoint/2010/main" val="2784683706"/>
              </p:ext>
            </p:extLst>
          </p:nvPr>
        </p:nvGraphicFramePr>
        <p:xfrm>
          <a:off x="720000" y="1358216"/>
          <a:ext cx="7740000" cy="3340799"/>
        </p:xfrm>
        <a:graphic>
          <a:graphicData uri="http://schemas.openxmlformats.org/drawingml/2006/table">
            <a:tbl>
              <a:tblPr/>
              <a:tblGrid>
                <a:gridCol w="1619752">
                  <a:extLst>
                    <a:ext uri="{9D8B030D-6E8A-4147-A177-3AD203B41FA5}">
                      <a16:colId xmlns:a16="http://schemas.microsoft.com/office/drawing/2014/main" val="20000"/>
                    </a:ext>
                  </a:extLst>
                </a:gridCol>
                <a:gridCol w="3540248">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情节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关键词语</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“我”的心情</a:t>
                      </a:r>
                    </a:p>
                  </a:txBody>
                  <a:tcPr marL="45720" marR="45720"/>
                </a:tc>
                <a:extLst>
                  <a:ext uri="{0D108BD9-81ED-4DB2-BD59-A6C34878D82A}">
                    <a16:rowId xmlns:a16="http://schemas.microsoft.com/office/drawing/2014/main" val="10000"/>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(状态)极差、(双腿)沉重、(脑袋)昏沉、失败、一落千丈</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郁闷、厌倦、绝望</a:t>
                      </a:r>
                    </a:p>
                  </a:txBody>
                  <a:tcPr marL="45720" marR="45720"/>
                </a:tc>
                <a:extLst>
                  <a:ext uri="{0D108BD9-81ED-4DB2-BD59-A6C34878D82A}">
                    <a16:rowId xmlns:a16="http://schemas.microsoft.com/office/drawing/2014/main" val="10001"/>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上车并入座后</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破灭、备受打击、惊异、时来运转</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p>
                  </a:txBody>
                  <a:tcPr marL="45720" marR="45720"/>
                </a:tc>
                <a:extLst>
                  <a:ext uri="{0D108BD9-81ED-4DB2-BD59-A6C34878D82A}">
                    <a16:rowId xmlns:a16="http://schemas.microsoft.com/office/drawing/2014/main" val="10002"/>
                  </a:ext>
                </a:extLst>
              </a:tr>
              <a:tr h="7992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与邻座闲聊</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投契、毫无顾忌、坦率、放松、福气、知音</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a:t>
                      </a:r>
                    </a:p>
                  </a:txBody>
                  <a:tcPr marL="45720" marR="45720"/>
                </a:tc>
                <a:extLst>
                  <a:ext uri="{0D108BD9-81ED-4DB2-BD59-A6C34878D82A}">
                    <a16:rowId xmlns:a16="http://schemas.microsoft.com/office/drawing/2014/main" val="10003"/>
                  </a:ext>
                </a:extLst>
              </a:tr>
              <a:tr h="471599">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继续行程</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愉悦</a:t>
                      </a:r>
                    </a:p>
                  </a:txBody>
                  <a:tcPr marL="45720" marR="45720"/>
                </a:tc>
                <a:extLst>
                  <a:ext uri="{0D108BD9-81ED-4DB2-BD59-A6C34878D82A}">
                    <a16:rowId xmlns:a16="http://schemas.microsoft.com/office/drawing/2014/main" val="10004"/>
                  </a:ext>
                </a:extLst>
              </a:tr>
            </a:tbl>
          </a:graphicData>
        </a:graphic>
      </p:graphicFrame>
      <p:sp>
        <p:nvSpPr>
          <p:cNvPr id="3" name="TextBox 2"/>
          <p:cNvSpPr txBox="1"/>
          <p:nvPr/>
        </p:nvSpPr>
        <p:spPr>
          <a:xfrm>
            <a:off x="720000" y="93957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默读选文,勾画出体现“我”心情的关键词语,填写下表。(4分)</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3403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读完选文,也许你会联想到下面这些词语:“(乘车)环境、尊重、投契、修养</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”请结合选文内容,围</a:t>
            </a:r>
            <a:br>
              <a:rPr dirty="0"/>
            </a:br>
            <a:r>
              <a:rPr lang="zh-CN" altLang="en-US" sz="1417" kern="0" dirty="0">
                <a:solidFill>
                  <a:srgbClr val="000000"/>
                </a:solidFill>
                <a:latin typeface="Times New Roman" pitchFamily="65" charset="-122"/>
                <a:ea typeface="宋体" pitchFamily="65" charset="-122"/>
              </a:rPr>
              <a:t>绕其中一个词语谈谈感受。(2分)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联系上下文,揣摩下列语句,回答问题。(4分)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(1)揣摩第②段画线句中加点词语表情达意的效果。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生怕路上塞车,提前量打大了,不料路上没塞,</a:t>
            </a:r>
            <a:r>
              <a:rPr lang="zh-CN" altLang="en-US" sz="1417" u="sng" kern="0" dirty="0">
                <a:solidFill>
                  <a:srgbClr val="000000"/>
                </a:solidFill>
                <a:latin typeface="Times New Roman" pitchFamily="65" charset="-122"/>
                <a:ea typeface="宋体" pitchFamily="65" charset="-122"/>
              </a:rPr>
              <a:t>塞</a:t>
            </a:r>
            <a:r>
              <a:rPr lang="zh-CN" altLang="en-US" sz="1417" kern="0" dirty="0">
                <a:solidFill>
                  <a:srgbClr val="000000"/>
                </a:solidFill>
                <a:latin typeface="Times New Roman" pitchFamily="65" charset="-122"/>
                <a:ea typeface="宋体" pitchFamily="65" charset="-122"/>
              </a:rPr>
              <a:t>在了候车室。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(2)请从修辞的角度赏析第③段中画线的句子。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我略感惊异,仿佛他偷了我的构思。</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请从表现手法的角度,将自己的理解、感悟、评价或疑难问题,用简练的语言对选文做批注。(2分)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你的批注:</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3841759"/>
            <a:ext cx="8505000" cy="97536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“高风亮节”“完美”“感恩”“拯救”这些词分量都很重,是所谓“大词”。“大词”意义比较</a:t>
            </a:r>
            <a:br>
              <a:rPr dirty="0"/>
            </a:br>
            <a:r>
              <a:rPr lang="zh-CN" altLang="en-US" sz="1417" kern="0" dirty="0">
                <a:solidFill>
                  <a:srgbClr val="000000"/>
                </a:solidFill>
                <a:latin typeface="Times New Roman" pitchFamily="65" charset="-122"/>
                <a:ea typeface="宋体" pitchFamily="65" charset="-122"/>
              </a:rPr>
              <a:t>“重”“大”,一般用在反映大场合、大事件等的语言环境中,这里却用在这样一件小事(乘车)上,这样一</a:t>
            </a:r>
            <a:br>
              <a:rPr dirty="0"/>
            </a:br>
            <a:r>
              <a:rPr lang="zh-CN" altLang="en-US" sz="1417" kern="0" dirty="0">
                <a:solidFill>
                  <a:srgbClr val="000000"/>
                </a:solidFill>
                <a:latin typeface="Times New Roman" pitchFamily="65" charset="-122"/>
                <a:ea typeface="宋体" pitchFamily="65" charset="-122"/>
              </a:rPr>
              <a:t>个小人物(邻座)身上,作者为什么要“大词小用”?(2分)</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六、</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a:t>
            </a:r>
            <a:r>
              <a:rPr lang="zh-CN" altLang="en-US" sz="1417" kern="0" dirty="0">
                <a:solidFill>
                  <a:srgbClr val="000000"/>
                </a:solidFill>
                <a:latin typeface="Times New Roman" pitchFamily="65" charset="-122"/>
                <a:ea typeface="宋体" pitchFamily="65" charset="-122"/>
              </a:rPr>
              <a:t>①塞在候车室　②从失望到看到希望　③意外的欣喜　④(彻底)消散、焕然一新、妙不可言(每</a:t>
            </a:r>
            <a:br>
              <a:rPr dirty="0"/>
            </a:br>
            <a:r>
              <a:rPr lang="zh-CN" altLang="en-US" sz="1417" kern="0" dirty="0">
                <a:solidFill>
                  <a:srgbClr val="000000"/>
                </a:solidFill>
                <a:latin typeface="Times New Roman" pitchFamily="65" charset="-122"/>
                <a:ea typeface="宋体" pitchFamily="65" charset="-122"/>
              </a:rPr>
              <a:t>空1分)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本题考查提取关键信息、疏通文章情节的能力。从表格中已有的表述中获得启示。第①空可通过</a:t>
            </a:r>
            <a:br>
              <a:rPr dirty="0"/>
            </a:br>
            <a:r>
              <a:rPr lang="zh-CN" altLang="en-US" sz="1417" kern="0" dirty="0">
                <a:solidFill>
                  <a:srgbClr val="000000"/>
                </a:solidFill>
                <a:latin typeface="Times New Roman" pitchFamily="65" charset="-122"/>
                <a:ea typeface="宋体" pitchFamily="65" charset="-122"/>
              </a:rPr>
              <a:t>概括第②段相关内容得出答案,第②③空可从第③段中找到关键词得出答案,第④空可由阅读第④段得出</a:t>
            </a:r>
            <a:br>
              <a:rPr dirty="0"/>
            </a:br>
            <a:r>
              <a:rPr lang="zh-CN" altLang="en-US" sz="1417" kern="0" dirty="0">
                <a:solidFill>
                  <a:srgbClr val="000000"/>
                </a:solidFill>
                <a:latin typeface="Times New Roman" pitchFamily="65" charset="-122"/>
                <a:ea typeface="宋体" pitchFamily="65" charset="-122"/>
              </a:rPr>
              <a:t>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(示例1)乘车环境拥挤、水泄不通,人与人之间没有温度、没态度。我们每个人都渴望有一个舒</a:t>
            </a:r>
            <a:br>
              <a:rPr dirty="0"/>
            </a:br>
            <a:r>
              <a:rPr lang="zh-CN" altLang="en-US" sz="1417" kern="0" dirty="0">
                <a:solidFill>
                  <a:srgbClr val="000000"/>
                </a:solidFill>
                <a:latin typeface="Times New Roman" pitchFamily="65" charset="-122"/>
                <a:ea typeface="宋体" pitchFamily="65" charset="-122"/>
              </a:rPr>
              <a:t>适而温暖的环境,只要每个人都能做到自好自律,就能拥有这样的环境。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(示例2)“我”与邻座素昧平生,但闲聊起来十分投契。“我”觉得人与人的投契与否不在于关系的亲疏,</a:t>
            </a:r>
            <a:br>
              <a:rPr dirty="0"/>
            </a:br>
            <a:r>
              <a:rPr lang="zh-CN" altLang="en-US" sz="1417" kern="0" dirty="0">
                <a:solidFill>
                  <a:srgbClr val="000000"/>
                </a:solidFill>
                <a:latin typeface="Times New Roman" pitchFamily="65" charset="-122"/>
                <a:ea typeface="宋体" pitchFamily="65" charset="-122"/>
              </a:rPr>
              <a:t>而在于想法、观点有无共鸣。</a:t>
            </a: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本题考查把握文章内容及中心主旨的能力。本文通过写“我”一次乘坐火车的经历,表达了每个</a:t>
            </a:r>
            <a:br>
              <a:rPr dirty="0"/>
            </a:br>
            <a:r>
              <a:rPr lang="zh-CN" altLang="en-US" sz="1417" kern="0" dirty="0">
                <a:solidFill>
                  <a:srgbClr val="000000"/>
                </a:solidFill>
                <a:latin typeface="Times New Roman" pitchFamily="65" charset="-122"/>
                <a:ea typeface="宋体" pitchFamily="65" charset="-122"/>
              </a:rPr>
              <a:t>人应该在做好自己的同时友善对待他人,如此我们才会拥有舒适、温馨的环境和自得、轻松的心境的观</a:t>
            </a:r>
            <a:br>
              <a:rPr dirty="0"/>
            </a:br>
            <a:r>
              <a:rPr lang="zh-CN" altLang="en-US" sz="1417" kern="0" dirty="0">
                <a:solidFill>
                  <a:srgbClr val="000000"/>
                </a:solidFill>
                <a:latin typeface="Times New Roman" pitchFamily="65" charset="-122"/>
                <a:ea typeface="宋体" pitchFamily="65" charset="-122"/>
              </a:rPr>
              <a:t>点。从题干中给出的词语中选择一个,围绕中心作答,言之有理即可。</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(1)“塞”字描述了候车室环境的拥堵,表达了“我”对这种环境失望、郁闷的心情。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(2)运用了比喻的修辞手法,生动形象地写出邻座的乘车状态与“我”理想中的乘车状态相吻合,表达了</a:t>
            </a:r>
            <a:br>
              <a:rPr dirty="0"/>
            </a:br>
            <a:r>
              <a:rPr lang="zh-CN" altLang="en-US" sz="1417" kern="0" dirty="0">
                <a:solidFill>
                  <a:srgbClr val="000000"/>
                </a:solidFill>
                <a:latin typeface="Times New Roman" pitchFamily="65" charset="-122"/>
                <a:ea typeface="宋体" pitchFamily="65" charset="-122"/>
              </a:rPr>
              <a:t>“我”对邻座这种状态背后良好修养的欣赏,为下文“我们”的投契、坦率进而成为知音作铺垫。同时,</a:t>
            </a:r>
            <a:br>
              <a:rPr dirty="0"/>
            </a:br>
            <a:r>
              <a:rPr lang="zh-CN" altLang="en-US" sz="1417" kern="0" dirty="0">
                <a:solidFill>
                  <a:srgbClr val="000000"/>
                </a:solidFill>
                <a:latin typeface="Times New Roman" pitchFamily="65" charset="-122"/>
                <a:ea typeface="宋体" pitchFamily="65" charset="-122"/>
              </a:rPr>
              <a:t>这一比喻也非常契合作者的作家身份,巧妙而充满个性。(写出“比喻”1分,说出一点作用1分)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本题考查炼字、赏析句子的能力。(1)先解读该字在内容表述上的作用,再解读“我”的心情。(2)</a:t>
            </a:r>
            <a:br>
              <a:rPr dirty="0"/>
            </a:br>
            <a:r>
              <a:rPr lang="zh-CN" altLang="en-US" sz="1417" kern="0" dirty="0">
                <a:solidFill>
                  <a:srgbClr val="000000"/>
                </a:solidFill>
                <a:latin typeface="Times New Roman" pitchFamily="65" charset="-122"/>
                <a:ea typeface="宋体" pitchFamily="65" charset="-122"/>
              </a:rPr>
              <a:t>“我”在郁闷、绝望之际能够见到理想中的乘车状态,显然,“我”是欣喜的。采用恰当的模式作答:修辞</a:t>
            </a:r>
            <a:br>
              <a:rPr dirty="0"/>
            </a:br>
            <a:r>
              <a:rPr lang="zh-CN" altLang="en-US" sz="1417" kern="0" dirty="0">
                <a:solidFill>
                  <a:srgbClr val="000000"/>
                </a:solidFill>
                <a:latin typeface="Times New Roman" pitchFamily="65" charset="-122"/>
                <a:ea typeface="宋体" pitchFamily="65" charset="-122"/>
              </a:rPr>
              <a:t>手法+描述的内容+作用。</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(示例1)全文运用了先抑后扬的手法,描述了“我”从“郁闷、绝望、厌倦”到“欣喜、愉悦”</a:t>
            </a:r>
            <a:br>
              <a:rPr dirty="0"/>
            </a:br>
            <a:r>
              <a:rPr lang="zh-CN" altLang="en-US" sz="1417" kern="0" dirty="0">
                <a:solidFill>
                  <a:srgbClr val="000000"/>
                </a:solidFill>
                <a:latin typeface="Times New Roman" pitchFamily="65" charset="-122"/>
                <a:ea typeface="宋体" pitchFamily="65" charset="-122"/>
              </a:rPr>
              <a:t>的心情变化过程,使文章波澜起伏。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(示例2)全文运用了对比的手法,将其他乘客的不文明状态和邻座的文明状态进行对比,使作者的观点更鲜</a:t>
            </a:r>
            <a:br>
              <a:rPr dirty="0"/>
            </a:br>
            <a:r>
              <a:rPr lang="zh-CN" altLang="en-US" sz="1417" kern="0" dirty="0">
                <a:solidFill>
                  <a:srgbClr val="000000"/>
                </a:solidFill>
                <a:latin typeface="Times New Roman" pitchFamily="65" charset="-122"/>
                <a:ea typeface="宋体" pitchFamily="65" charset="-122"/>
              </a:rPr>
              <a:t>明,主旨更突出。(说明具体表现手法1分,展开分析1分)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本题考查把握分析写作手法的能力。写作手法是指文章整体采用的手法,要在理解文章内容主旨</a:t>
            </a:r>
            <a:br>
              <a:rPr dirty="0"/>
            </a:br>
            <a:r>
              <a:rPr lang="zh-CN" altLang="en-US" sz="1417" kern="0" dirty="0">
                <a:solidFill>
                  <a:srgbClr val="000000"/>
                </a:solidFill>
                <a:latin typeface="Times New Roman" pitchFamily="65" charset="-122"/>
                <a:ea typeface="宋体" pitchFamily="65" charset="-122"/>
              </a:rPr>
              <a:t>的基础上进行解答。“我”从最开始的“郁闷、厌倦与绝望”到后来的“彻底消散”坏心情,全凭有礼</a:t>
            </a:r>
            <a:br>
              <a:rPr dirty="0"/>
            </a:br>
            <a:r>
              <a:rPr lang="zh-CN" altLang="en-US" sz="1417" kern="0" dirty="0">
                <a:solidFill>
                  <a:srgbClr val="000000"/>
                </a:solidFill>
                <a:latin typeface="Times New Roman" pitchFamily="65" charset="-122"/>
                <a:ea typeface="宋体" pitchFamily="65" charset="-122"/>
              </a:rPr>
              <a:t>貌的邻座,他的乘车状态将“我”之前的不快一扫而光,说明了每个人应该在做好自己的同时友善对待他</a:t>
            </a:r>
            <a:br>
              <a:rPr dirty="0"/>
            </a:br>
            <a:r>
              <a:rPr lang="zh-CN" altLang="en-US" sz="1417" kern="0" dirty="0">
                <a:solidFill>
                  <a:srgbClr val="000000"/>
                </a:solidFill>
                <a:latin typeface="Times New Roman" pitchFamily="65" charset="-122"/>
                <a:ea typeface="宋体" pitchFamily="65" charset="-122"/>
              </a:rPr>
              <a:t>人,这样我们才会拥有舒适、温馨的环境和自得、轻松的心境。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a:t>
            </a:r>
            <a:r>
              <a:rPr lang="zh-CN" altLang="en-US" sz="1417" kern="0" dirty="0">
                <a:solidFill>
                  <a:srgbClr val="000000"/>
                </a:solidFill>
                <a:latin typeface="Times New Roman" pitchFamily="65" charset="-122"/>
                <a:ea typeface="宋体" pitchFamily="65" charset="-122"/>
              </a:rPr>
              <a:t>　突出“我”看到自好自律的邻座时的惊喜之情;加大对现实生活中不文明、不尊重他人的现象</a:t>
            </a:r>
            <a:br>
              <a:rPr dirty="0"/>
            </a:br>
            <a:r>
              <a:rPr lang="zh-CN" altLang="en-US" sz="1417" kern="0" dirty="0">
                <a:solidFill>
                  <a:srgbClr val="000000"/>
                </a:solidFill>
                <a:latin typeface="Times New Roman" pitchFamily="65" charset="-122"/>
                <a:ea typeface="宋体" pitchFamily="65" charset="-122"/>
              </a:rPr>
              <a:t>的批判力度;加大对祖国悠久古典礼仪没被大多数人传承的痛惜力度;加大希望广大读者注重礼仪、做有</a:t>
            </a:r>
            <a:br>
              <a:rPr dirty="0"/>
            </a:br>
            <a:r>
              <a:rPr lang="zh-CN" altLang="en-US" sz="1417" kern="0" dirty="0">
                <a:solidFill>
                  <a:srgbClr val="000000"/>
                </a:solidFill>
                <a:latin typeface="Times New Roman" pitchFamily="65" charset="-122"/>
                <a:ea typeface="宋体" pitchFamily="65" charset="-122"/>
              </a:rPr>
              <a:t>修养的人的警醒度。(答出一点即可)</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本题考查把握中心主旨的能力。要把握文章的中心主旨,可以在文章议论抒情的部分找到情感表</a:t>
            </a:r>
            <a:br>
              <a:rPr dirty="0"/>
            </a:br>
            <a:r>
              <a:rPr lang="zh-CN" altLang="en-US" sz="1417" kern="0" dirty="0">
                <a:solidFill>
                  <a:srgbClr val="000000"/>
                </a:solidFill>
                <a:latin typeface="Times New Roman" pitchFamily="65" charset="-122"/>
                <a:ea typeface="宋体" pitchFamily="65" charset="-122"/>
              </a:rPr>
              <a:t>达的关键词句,如“基于以上所有遭遇,不由心生感慨:或许在他,只是习惯与素养;在我,却是与祖国悠久古</a:t>
            </a:r>
            <a:br>
              <a:rPr dirty="0"/>
            </a:br>
            <a:r>
              <a:rPr lang="zh-CN" altLang="en-US" sz="1417" kern="0" dirty="0">
                <a:solidFill>
                  <a:srgbClr val="000000"/>
                </a:solidFill>
                <a:latin typeface="Times New Roman" pitchFamily="65" charset="-122"/>
                <a:ea typeface="宋体" pitchFamily="65" charset="-122"/>
              </a:rPr>
              <a:t>典礼仪的一种相遇。或许在他,只是安分守己;在我,已算看到高风亮节。或许在他,只是举止得体;在我,却</a:t>
            </a:r>
            <a:br>
              <a:rPr dirty="0"/>
            </a:br>
            <a:r>
              <a:rPr lang="zh-CN" altLang="en-US" sz="1417" kern="0" dirty="0">
                <a:solidFill>
                  <a:srgbClr val="000000"/>
                </a:solidFill>
                <a:latin typeface="Times New Roman" pitchFamily="65" charset="-122"/>
                <a:ea typeface="宋体" pitchFamily="65" charset="-122"/>
              </a:rPr>
              <a:t>是获得尊重”“凡人凡事也会有不凡的光辉”等,据此概括作答。</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“哎哟!”胖男人转脸又和妻子吵起来,“大人来了更好,我这橘子摔烂了很多,正愁找不到头儿呢!”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“你家橘子是摔烂了很多,我也很同情,可不一定就和我儿子有关系啊?他帮你捡,你不能赖上他呀。”妻</a:t>
            </a:r>
            <a:br>
              <a:rPr dirty="0"/>
            </a:br>
            <a:r>
              <a:rPr lang="zh-CN" altLang="en-US" sz="1417" kern="0" dirty="0">
                <a:solidFill>
                  <a:srgbClr val="000000"/>
                </a:solidFill>
                <a:latin typeface="Times New Roman" pitchFamily="65" charset="-122"/>
                <a:ea typeface="宋体" pitchFamily="65" charset="-122"/>
              </a:rPr>
              <a:t>子拉着儿子想走,被胖男人伸出的胳膊拦住。胖男人说:“继续捡吧,我不会错怪任何一个好人!”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我走过去拍拍胖男人的肩膀,说:“师傅,上面有监控呢,我们看看监控吧。如果是我儿子摔烂的,这筐橘子</a:t>
            </a:r>
            <a:br>
              <a:rPr dirty="0"/>
            </a:br>
            <a:r>
              <a:rPr lang="zh-CN" altLang="en-US" sz="1417" kern="0" dirty="0">
                <a:solidFill>
                  <a:srgbClr val="000000"/>
                </a:solidFill>
                <a:latin typeface="Times New Roman" pitchFamily="65" charset="-122"/>
                <a:ea typeface="宋体" pitchFamily="65" charset="-122"/>
              </a:rPr>
              <a:t>我全买了;如果不是,你可要道歉喔!”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“好,看监控就看监控,我这橘子不能白摔。”胖男人喘着粗气,摆手让邻摊的一位老人帮他看摊,拉着我就</a:t>
            </a:r>
            <a:br>
              <a:rPr dirty="0"/>
            </a:br>
            <a:r>
              <a:rPr lang="zh-CN" altLang="en-US" sz="1417" kern="0" dirty="0">
                <a:solidFill>
                  <a:srgbClr val="000000"/>
                </a:solidFill>
                <a:latin typeface="Times New Roman" pitchFamily="65" charset="-122"/>
                <a:ea typeface="宋体" pitchFamily="65" charset="-122"/>
              </a:rPr>
              <a:t>去监控室。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录像放得很慢,也放了好几遍,原来是橘子筐摞得太高,又有点歪,才倒的。橘子筐倒时,我儿子离它有一大</a:t>
            </a:r>
            <a:br>
              <a:rPr dirty="0"/>
            </a:br>
            <a:r>
              <a:rPr lang="zh-CN" altLang="en-US" sz="1417" kern="0" dirty="0">
                <a:solidFill>
                  <a:srgbClr val="000000"/>
                </a:solidFill>
                <a:latin typeface="Times New Roman" pitchFamily="65" charset="-122"/>
                <a:ea typeface="宋体" pitchFamily="65" charset="-122"/>
              </a:rPr>
              <a:t>截距离呢。他只是恰巧经过。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“师傅,看清楚了吧?”我撇着嘴说。</a:t>
            </a:r>
            <a:endParaRPr lang="zh-CN" altLang="en-US" dirty="0"/>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(2020广东,15—18)记叙文阅读。(17分)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与母亲相守50天</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明前茶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因为武汉封城,莉君已经在娘家待了整整50天。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莉君与母亲都是能干且脾气犟的人,秉承的人生哲学是:我的地盘我做主。因此,往年春节,莉君回娘家过</a:t>
            </a:r>
            <a:br>
              <a:rPr dirty="0"/>
            </a:br>
            <a:r>
              <a:rPr lang="zh-CN" altLang="en-US" sz="1417" kern="0" dirty="0">
                <a:solidFill>
                  <a:srgbClr val="000000"/>
                </a:solidFill>
                <a:latin typeface="Times New Roman" pitchFamily="65" charset="-122"/>
                <a:ea typeface="宋体" pitchFamily="65" charset="-122"/>
              </a:rPr>
              <a:t>年,待上5天,是她忍受的极限。她40多岁了,可一回娘家,一定会被老母亲当成14岁的小姑娘管着。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早上睡个懒觉,挨管;晚上11点过了还在刷剧,挨骂;怕胖,少吃一口肉,要管,说是富富态态才吉利;做瑜伽伸</a:t>
            </a:r>
            <a:br>
              <a:rPr dirty="0"/>
            </a:br>
            <a:r>
              <a:rPr lang="zh-CN" altLang="en-US" sz="1417" kern="0" dirty="0">
                <a:solidFill>
                  <a:srgbClr val="000000"/>
                </a:solidFill>
                <a:latin typeface="Times New Roman" pitchFamily="65" charset="-122"/>
                <a:ea typeface="宋体" pitchFamily="65" charset="-122"/>
              </a:rPr>
              <a:t>展得像一只软腰猫,要管,说是万一闪了腰,村医那里可只有几贴土膏药,拍个X光片还要上镇医院。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回娘家才两天,平地一声雷,武汉封城了。见女儿一脸的震惊和恍惚,母亲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地说:“这下可好,</a:t>
            </a:r>
            <a:br>
              <a:rPr dirty="0"/>
            </a:br>
            <a:r>
              <a:rPr lang="zh-CN" altLang="en-US" sz="1417" kern="0" dirty="0">
                <a:solidFill>
                  <a:srgbClr val="000000"/>
                </a:solidFill>
                <a:latin typeface="Times New Roman" pitchFamily="65" charset="-122"/>
                <a:ea typeface="宋体" pitchFamily="65" charset="-122"/>
              </a:rPr>
              <a:t>你就不得不多陪妈一阵子了,走不脱了!”莉君略有不快地说:“留在这儿干吗?跟你吵架呀!”话一出口,她</a:t>
            </a:r>
            <a:endParaRPr lang="zh-CN" altLang="en-US" dirty="0"/>
          </a:p>
        </p:txBody>
      </p:sp>
      <p:sp>
        <p:nvSpPr>
          <p:cNvPr id="3" name="TextBox 2"/>
          <p:cNvSpPr txBox="1"/>
          <p:nvPr/>
        </p:nvSpPr>
        <p:spPr>
          <a:xfrm>
            <a:off x="720000" y="841363"/>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就有点后悔。父亲故去多年,母亲从村里小学退休后,独自在山村生活。家里空旷而冷清,盼着儿孙们春节</a:t>
            </a:r>
            <a:br>
              <a:rPr dirty="0"/>
            </a:br>
            <a:r>
              <a:rPr lang="zh-CN" altLang="en-US" sz="1417" kern="0" dirty="0">
                <a:solidFill>
                  <a:srgbClr val="000000"/>
                </a:solidFill>
                <a:latin typeface="Times New Roman" pitchFamily="65" charset="-122"/>
                <a:ea typeface="宋体" pitchFamily="65" charset="-122"/>
              </a:rPr>
              <a:t>回来,也是人之常情。然而,莉君也有不愿意长留的理由,要忍受网络不稳定、洗澡没浴霸的不便。可是母</a:t>
            </a:r>
            <a:br>
              <a:rPr dirty="0"/>
            </a:br>
            <a:r>
              <a:rPr lang="zh-CN" altLang="en-US" sz="1417" kern="0" dirty="0">
                <a:solidFill>
                  <a:srgbClr val="000000"/>
                </a:solidFill>
                <a:latin typeface="Times New Roman" pitchFamily="65" charset="-122"/>
                <a:ea typeface="宋体" pitchFamily="65" charset="-122"/>
              </a:rPr>
              <a:t>亲就没有不便吗?按母亲的话说,两个儿子一个女儿,加上媳妇孙辈,光是坐下来吃饭,就是满满一桌。这一</a:t>
            </a:r>
            <a:br>
              <a:rPr dirty="0"/>
            </a:br>
            <a:r>
              <a:rPr lang="zh-CN" altLang="en-US" sz="1417" kern="0" dirty="0">
                <a:solidFill>
                  <a:srgbClr val="000000"/>
                </a:solidFill>
                <a:latin typeface="Times New Roman" pitchFamily="65" charset="-122"/>
                <a:ea typeface="宋体" pitchFamily="65" charset="-122"/>
              </a:rPr>
              <a:t>封城,儿孙们都回不去,不光要张罗吃喝,单是儿孙要用的文具、电池、拖鞋、睡衣,就够母亲忙的了。</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莉君的心被揪扯了一把。</a:t>
            </a:r>
            <a:r>
              <a:rPr lang="zh-CN" altLang="en-US" sz="1417" kern="0" dirty="0">
                <a:solidFill>
                  <a:srgbClr val="000000"/>
                </a:solidFill>
                <a:latin typeface="Times New Roman" pitchFamily="65" charset="-122"/>
                <a:ea typeface="宋体" pitchFamily="65" charset="-122"/>
              </a:rPr>
              <a:t>依照她的脾气,说软话是不可能的,尽量帮衬母亲维持这一大家子的正常运转,就</a:t>
            </a:r>
            <a:br>
              <a:rPr dirty="0"/>
            </a:br>
            <a:r>
              <a:rPr lang="zh-CN" altLang="en-US" sz="1417" kern="0" dirty="0">
                <a:solidFill>
                  <a:srgbClr val="000000"/>
                </a:solidFill>
                <a:latin typeface="Times New Roman" pitchFamily="65" charset="-122"/>
                <a:ea typeface="宋体" pitchFamily="65" charset="-122"/>
              </a:rPr>
              <a:t>成了莉君暗自给自己分派的任务。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每天,她帮母亲将一百多斤腊肉、咸火腿搬出去晾晒。母亲欣慰地说:“幸亏今年没嫌土猪肉贵,依旧腌了</a:t>
            </a:r>
            <a:br>
              <a:rPr dirty="0"/>
            </a:br>
            <a:r>
              <a:rPr lang="zh-CN" altLang="en-US" sz="1417" kern="0" dirty="0">
                <a:solidFill>
                  <a:srgbClr val="000000"/>
                </a:solidFill>
                <a:latin typeface="Times New Roman" pitchFamily="65" charset="-122"/>
                <a:ea typeface="宋体" pitchFamily="65" charset="-122"/>
              </a:rPr>
              <a:t>那么多肉,不然这会儿村镇都封了,上哪儿买肉去。”莉君听了惭愧,往年,回武汉前,母亲总要往车的后备</a:t>
            </a:r>
            <a:br>
              <a:rPr dirty="0"/>
            </a:br>
            <a:r>
              <a:rPr lang="zh-CN" altLang="en-US" sz="1417" kern="0" dirty="0">
                <a:solidFill>
                  <a:srgbClr val="000000"/>
                </a:solidFill>
                <a:latin typeface="Times New Roman" pitchFamily="65" charset="-122"/>
                <a:ea typeface="宋体" pitchFamily="65" charset="-122"/>
              </a:rPr>
              <a:t>厢里塞满米油、腊肉,自己心里可全是嫌弃。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每天,莉君还帮母亲侍弄小菜园。往年,母亲四处张罗菜种、粪肥的时候,莉君都要取笑她说:“没事干!快</a:t>
            </a:r>
            <a:br>
              <a:rPr dirty="0"/>
            </a:br>
            <a:r>
              <a:rPr lang="zh-CN" altLang="en-US" sz="1417" kern="0" dirty="0">
                <a:solidFill>
                  <a:srgbClr val="000000"/>
                </a:solidFill>
                <a:latin typeface="Times New Roman" pitchFamily="65" charset="-122"/>
                <a:ea typeface="宋体" pitchFamily="65" charset="-122"/>
              </a:rPr>
              <a:t>递一公斤十块钱,比青菜贵两倍多,还要往武汉儿女家快递蔬菜,会不会算账啊!”母亲说:“劳动不休,筋骨</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不锈。你爸走了,去菜园还能听听鸟唱,晒晒太阳,解个寂寞,你们年轻人不懂的。”这一回,菜园终于派上</a:t>
            </a:r>
            <a:br>
              <a:rPr dirty="0"/>
            </a:br>
            <a:r>
              <a:rPr lang="zh-CN" altLang="en-US" sz="1417" kern="0" dirty="0">
                <a:solidFill>
                  <a:srgbClr val="000000"/>
                </a:solidFill>
                <a:latin typeface="Times New Roman" pitchFamily="65" charset="-122"/>
                <a:ea typeface="宋体" pitchFamily="65" charset="-122"/>
              </a:rPr>
              <a:t>大用场。莉君跟着母亲收菜锄地,看见菜园里的一株野茶树生出新芽,她憋闷多日的心里,仿佛沁入了一股</a:t>
            </a:r>
            <a:br>
              <a:rPr dirty="0"/>
            </a:br>
            <a:r>
              <a:rPr lang="zh-CN" altLang="en-US" sz="1417" kern="0" dirty="0">
                <a:solidFill>
                  <a:srgbClr val="000000"/>
                </a:solidFill>
                <a:latin typeface="Times New Roman" pitchFamily="65" charset="-122"/>
                <a:ea typeface="宋体" pitchFamily="65" charset="-122"/>
              </a:rPr>
              <a:t>清气。她终于理解母亲不愿闲在屋里,非要出门劳作的原因。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每天,母亲上灶炒菜,做馒头,蒸发糕,莉君就蹲在灶口帮她烧火。母亲说火软一些,她就挑松柴火,只放枯枝</a:t>
            </a:r>
            <a:br>
              <a:rPr dirty="0"/>
            </a:br>
            <a:r>
              <a:rPr lang="zh-CN" altLang="en-US" sz="1417" kern="0" dirty="0">
                <a:solidFill>
                  <a:srgbClr val="000000"/>
                </a:solidFill>
                <a:latin typeface="Times New Roman" pitchFamily="65" charset="-122"/>
                <a:ea typeface="宋体" pitchFamily="65" charset="-122"/>
              </a:rPr>
              <a:t>败叶;母亲说火硬一些,她就燃起硬柴,将火烧得旺旺的。这样的日子里,她仿佛回到了14岁,那个唯母命是</a:t>
            </a:r>
            <a:br>
              <a:rPr dirty="0"/>
            </a:br>
            <a:r>
              <a:rPr lang="zh-CN" altLang="en-US" sz="1417" kern="0" dirty="0">
                <a:solidFill>
                  <a:srgbClr val="000000"/>
                </a:solidFill>
                <a:latin typeface="Times New Roman" pitchFamily="65" charset="-122"/>
                <a:ea typeface="宋体" pitchFamily="65" charset="-122"/>
              </a:rPr>
              <a:t>从的年纪。她觉得这也挺好,自己脱去了成年人的生硬铠甲,母亲忘记了老迈垂暮。母女俩诉说往事,对上</a:t>
            </a:r>
            <a:br>
              <a:rPr dirty="0"/>
            </a:br>
            <a:r>
              <a:rPr lang="zh-CN" altLang="en-US" sz="1417" kern="0" dirty="0">
                <a:solidFill>
                  <a:srgbClr val="000000"/>
                </a:solidFill>
                <a:latin typeface="Times New Roman" pitchFamily="65" charset="-122"/>
                <a:ea typeface="宋体" pitchFamily="65" charset="-122"/>
              </a:rPr>
              <a:t>了只有她俩知道的暗号。有一天,炒完一大桌子的菜,母亲自言自语:“真是怪了,以前一个人吃饭,在电磁</a:t>
            </a:r>
            <a:br>
              <a:rPr dirty="0"/>
            </a:br>
            <a:r>
              <a:rPr lang="zh-CN" altLang="en-US" sz="1417" kern="0" dirty="0">
                <a:solidFill>
                  <a:srgbClr val="000000"/>
                </a:solidFill>
                <a:latin typeface="Times New Roman" pitchFamily="65" charset="-122"/>
                <a:ea typeface="宋体" pitchFamily="65" charset="-122"/>
              </a:rPr>
              <a:t>炉上炒两个菜,就腰酸腿疼;如今一烧大柴灶,这八大碗菜做下来,倒也不觉得小腿沉重,咋回事?”莉君笑道:</a:t>
            </a:r>
            <a:br>
              <a:rPr dirty="0"/>
            </a:br>
            <a:r>
              <a:rPr lang="zh-CN" altLang="en-US" sz="1417" kern="0" dirty="0">
                <a:solidFill>
                  <a:srgbClr val="000000"/>
                </a:solidFill>
                <a:latin typeface="Times New Roman" pitchFamily="65" charset="-122"/>
                <a:ea typeface="宋体" pitchFamily="65" charset="-122"/>
              </a:rPr>
              <a:t>“老妈,灶口暖和,比电磁小太阳还管用。要不,为何老猫都喜欢偎着灶口?”母亲望了她一眼,说了平生第</a:t>
            </a:r>
            <a:br>
              <a:rPr dirty="0"/>
            </a:br>
            <a:r>
              <a:rPr lang="zh-CN" altLang="en-US" sz="1417" kern="0" dirty="0">
                <a:solidFill>
                  <a:srgbClr val="000000"/>
                </a:solidFill>
                <a:latin typeface="Times New Roman" pitchFamily="65" charset="-122"/>
                <a:ea typeface="宋体" pitchFamily="65" charset="-122"/>
              </a:rPr>
              <a:t>一句软话:“闺女,等你也要靠偎灶驱寒时,你就回妈这儿。妈这儿别的没有,大灶柴火管够。”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莉君眼眶发涩。令她眼眶发涩的还有一件小事:那天,母亲上山拾柴归来,挑出了一小截软木,严正警告众</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39216"/>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人,尤其是莉君两个弟弟家的皮猴儿,不准动她的木头。大家都纳闷,她要用这一小截软木干吗。几天后,莉</a:t>
            </a:r>
            <a:br>
              <a:rPr dirty="0"/>
            </a:br>
            <a:r>
              <a:rPr lang="zh-CN" altLang="en-US" sz="1417" kern="0" dirty="0">
                <a:solidFill>
                  <a:srgbClr val="000000"/>
                </a:solidFill>
                <a:latin typeface="Times New Roman" pitchFamily="65" charset="-122"/>
                <a:ea typeface="宋体" pitchFamily="65" charset="-122"/>
              </a:rPr>
              <a:t>君意外地得到了礼物——母亲亲手雕的软木青蛙。只见栩栩如生的青蛙蹲在荷叶中央的筋脉上,好像准</a:t>
            </a:r>
            <a:br>
              <a:rPr dirty="0"/>
            </a:br>
            <a:r>
              <a:rPr lang="zh-CN" altLang="en-US" sz="1417" kern="0" dirty="0">
                <a:solidFill>
                  <a:srgbClr val="000000"/>
                </a:solidFill>
                <a:latin typeface="Times New Roman" pitchFamily="65" charset="-122"/>
                <a:ea typeface="宋体" pitchFamily="65" charset="-122"/>
              </a:rPr>
              <a:t>备随时腾跃而起。“37年了,我总记着欠闺女一份情,”母亲说,“小时候,干活有你的,玩具没你的。你要</a:t>
            </a:r>
            <a:br>
              <a:rPr dirty="0"/>
            </a:br>
            <a:r>
              <a:rPr lang="zh-CN" altLang="en-US" sz="1417" kern="0" dirty="0">
                <a:solidFill>
                  <a:srgbClr val="000000"/>
                </a:solidFill>
                <a:latin typeface="Times New Roman" pitchFamily="65" charset="-122"/>
                <a:ea typeface="宋体" pitchFamily="65" charset="-122"/>
              </a:rPr>
              <a:t>过一个发条青蛙,我和你爹都没能满足你</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莉君接过青蛙,仿佛看见母亲的牵挂在木雕的每一线光影中流转</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(选自《西安晚报》2020年3月20日,有删改)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选文中哪些事体现了莉君母亲的“能干”?(4分)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选文多处运用插叙的写法,请举出一例并简析其作用。(4分)</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54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按要求完成下面的题目。(4分)</a:t>
            </a:r>
            <a:endParaRPr lang="zh-CN" altLang="en-US" sz="1600"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(1)体会下面语句加点词语的表达效果。(2分)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莉君的心被</a:t>
            </a:r>
            <a:r>
              <a:rPr lang="zh-CN" altLang="en-US" sz="1417" u="sng" kern="0" dirty="0">
                <a:solidFill>
                  <a:srgbClr val="000000"/>
                </a:solidFill>
                <a:latin typeface="Times New Roman" pitchFamily="65" charset="-122"/>
                <a:ea typeface="宋体" pitchFamily="65" charset="-122"/>
              </a:rPr>
              <a:t>揪扯</a:t>
            </a:r>
            <a:r>
              <a:rPr lang="zh-CN" altLang="en-US" sz="1417" kern="0" dirty="0">
                <a:solidFill>
                  <a:srgbClr val="000000"/>
                </a:solidFill>
                <a:latin typeface="Times New Roman" pitchFamily="65" charset="-122"/>
                <a:ea typeface="宋体" pitchFamily="65" charset="-122"/>
              </a:rPr>
              <a:t>了一把。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(2)结合上下文,在横线上补充母亲说话时的神态或语气,并说明理由。(2分)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母亲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地说:“这下可好,你就不得不多陪妈一阵子了,走不脱了!”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4.某文学刊物《腾飞》设有《人间亲情》《山水游踪》《人生感悟》《古今论坛》等栏目。你会向哪个</a:t>
            </a:r>
            <a:br>
              <a:rPr dirty="0"/>
            </a:br>
            <a:r>
              <a:rPr lang="zh-CN" altLang="en-US" sz="1417" kern="0" dirty="0">
                <a:solidFill>
                  <a:srgbClr val="000000"/>
                </a:solidFill>
                <a:latin typeface="Times New Roman" pitchFamily="65" charset="-122"/>
                <a:ea typeface="宋体" pitchFamily="65" charset="-122"/>
              </a:rPr>
              <a:t>栏目推荐本文?请分别从选材和主题的角度说明理由。(5分)</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①能腌制腊肉、咸火腿;②善于侍弄菜园;③会做满满一桌菜;④雕刻的软木青蛙栩栩如生。(每1</a:t>
            </a:r>
            <a:br>
              <a:rPr dirty="0"/>
            </a:br>
            <a:r>
              <a:rPr lang="zh-CN" altLang="en-US" sz="1417" kern="0" dirty="0">
                <a:solidFill>
                  <a:srgbClr val="000000"/>
                </a:solidFill>
                <a:latin typeface="Times New Roman" pitchFamily="65" charset="-122"/>
                <a:ea typeface="宋体" pitchFamily="65" charset="-122"/>
              </a:rPr>
              <a:t>点1分)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本题考查筛选及提取信息的能力。首先要审题,抓住关键词“能干”;然后根据题意摘录相关信息,</a:t>
            </a:r>
            <a:br>
              <a:rPr dirty="0"/>
            </a:br>
            <a:r>
              <a:rPr lang="zh-CN" altLang="en-US" sz="1417" kern="0" dirty="0">
                <a:solidFill>
                  <a:srgbClr val="000000"/>
                </a:solidFill>
                <a:latin typeface="Times New Roman" pitchFamily="65" charset="-122"/>
                <a:ea typeface="宋体" pitchFamily="65" charset="-122"/>
              </a:rPr>
              <a:t>“能干”一词出现在文章第2段,可从第2段至文章最后一段找出母亲在日常劳作、雕刻手艺方面“能</a:t>
            </a:r>
            <a:br>
              <a:rPr dirty="0"/>
            </a:br>
            <a:r>
              <a:rPr lang="zh-CN" altLang="en-US" sz="1417" kern="0" dirty="0">
                <a:solidFill>
                  <a:srgbClr val="000000"/>
                </a:solidFill>
                <a:latin typeface="Times New Roman" pitchFamily="65" charset="-122"/>
                <a:ea typeface="宋体" pitchFamily="65" charset="-122"/>
              </a:rPr>
              <a:t>干”的表现,在摘录时要注意剔除无关信息;最后,整合信息,分条作答。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　</a:t>
            </a:r>
            <a:r>
              <a:rPr lang="zh-CN" altLang="en-US" sz="1417" kern="0" dirty="0">
                <a:solidFill>
                  <a:srgbClr val="000000"/>
                </a:solidFill>
                <a:latin typeface="Times New Roman" pitchFamily="65" charset="-122"/>
                <a:ea typeface="宋体" pitchFamily="65" charset="-122"/>
              </a:rPr>
              <a:t>文学作品筛选和提取信息的方法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第一步,认真审题,抓住题干关键词。第二步,通读全文,进行定位,即按题干要求确定筛选信息的范围。第</a:t>
            </a:r>
            <a:br>
              <a:rPr dirty="0"/>
            </a:br>
            <a:r>
              <a:rPr lang="zh-CN" altLang="en-US" sz="1417" kern="0" dirty="0">
                <a:solidFill>
                  <a:srgbClr val="000000"/>
                </a:solidFill>
                <a:latin typeface="Times New Roman" pitchFamily="65" charset="-122"/>
                <a:ea typeface="宋体" pitchFamily="65" charset="-122"/>
              </a:rPr>
              <a:t>三步,从确定的范围中按要求筛选信息。一般有三种方法:一是摘录法,可关注原文中的总起句、过渡句、</a:t>
            </a:r>
            <a:br>
              <a:rPr dirty="0"/>
            </a:br>
            <a:r>
              <a:rPr lang="zh-CN" altLang="en-US" sz="1417" kern="0" dirty="0">
                <a:solidFill>
                  <a:srgbClr val="000000"/>
                </a:solidFill>
                <a:latin typeface="Times New Roman" pitchFamily="65" charset="-122"/>
                <a:ea typeface="宋体" pitchFamily="65" charset="-122"/>
              </a:rPr>
              <a:t>重点段落,答题时可直接引用原文;二是要素归纳法,即找出事件的六要素,合理组织语言,从而概括出所需</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信息;三是段意合并法,即把各段内容先进行归纳,再合并得出所需信息。第四步,组织语言,分条作答。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(示例)“父亲故去多年,母亲从村里小学退休后,独自在山村生活”,写出了母亲独居山村的寂寞</a:t>
            </a:r>
            <a:br>
              <a:rPr dirty="0"/>
            </a:br>
            <a:r>
              <a:rPr lang="zh-CN" altLang="en-US" sz="1417" kern="0" dirty="0">
                <a:solidFill>
                  <a:srgbClr val="000000"/>
                </a:solidFill>
                <a:latin typeface="Times New Roman" pitchFamily="65" charset="-122"/>
                <a:ea typeface="宋体" pitchFamily="65" charset="-122"/>
              </a:rPr>
              <a:t>和冷清,交代了母亲希望儿孙们多住几日的理由,揭示了莉君对母亲从不体谅到体谅的原因。(举例1分,简</a:t>
            </a:r>
            <a:br>
              <a:rPr dirty="0"/>
            </a:br>
            <a:r>
              <a:rPr lang="zh-CN" altLang="en-US" sz="1417" kern="0" dirty="0">
                <a:solidFill>
                  <a:srgbClr val="000000"/>
                </a:solidFill>
                <a:latin typeface="Times New Roman" pitchFamily="65" charset="-122"/>
                <a:ea typeface="宋体" pitchFamily="65" charset="-122"/>
              </a:rPr>
              <a:t>析作用3分)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本题考查分析插叙写法及其作用的能力。答题时,首先要审题,注意“举出一例”“作用”等要</a:t>
            </a:r>
            <a:br>
              <a:rPr dirty="0"/>
            </a:br>
            <a:r>
              <a:rPr lang="zh-CN" altLang="en-US" sz="1417" kern="0" dirty="0">
                <a:solidFill>
                  <a:srgbClr val="000000"/>
                </a:solidFill>
                <a:latin typeface="Times New Roman" pitchFamily="65" charset="-122"/>
                <a:ea typeface="宋体" pitchFamily="65" charset="-122"/>
              </a:rPr>
              <a:t>求。其次,明确插叙写法的特点,并在文中找到相应的例子。一般文中的插叙都会有时间词提示,如“往年</a:t>
            </a:r>
            <a:br>
              <a:rPr dirty="0"/>
            </a:br>
            <a:r>
              <a:rPr lang="zh-CN" altLang="en-US" sz="1417" kern="0" dirty="0">
                <a:solidFill>
                  <a:srgbClr val="000000"/>
                </a:solidFill>
                <a:latin typeface="Times New Roman" pitchFamily="65" charset="-122"/>
                <a:ea typeface="宋体" pitchFamily="65" charset="-122"/>
              </a:rPr>
              <a:t>春节”(第2段)、“父亲故去多年”(第4段)、“往年,回武汉前”(第6段)、“往年,母亲四处张罗”(第7</a:t>
            </a:r>
            <a:br>
              <a:rPr dirty="0"/>
            </a:br>
            <a:r>
              <a:rPr lang="zh-CN" altLang="en-US" sz="1417" kern="0" dirty="0">
                <a:solidFill>
                  <a:srgbClr val="000000"/>
                </a:solidFill>
                <a:latin typeface="Times New Roman" pitchFamily="65" charset="-122"/>
                <a:ea typeface="宋体" pitchFamily="65" charset="-122"/>
              </a:rPr>
              <a:t>段)。最后,对插叙写法的作用进行分析。一般插叙的作用是对情节的交代、补充和衬托。而以上的插叙</a:t>
            </a:r>
            <a:br>
              <a:rPr dirty="0"/>
            </a:br>
            <a:r>
              <a:rPr lang="zh-CN" altLang="en-US" sz="1417" kern="0" dirty="0">
                <a:solidFill>
                  <a:srgbClr val="000000"/>
                </a:solidFill>
                <a:latin typeface="Times New Roman" pitchFamily="65" charset="-122"/>
                <a:ea typeface="宋体" pitchFamily="65" charset="-122"/>
              </a:rPr>
              <a:t>例子,有交代往年莉君与母亲的矛盾的,有交代往年莉君不屑母亲张罗食物、坚持种菜的,有交代母亲多年</a:t>
            </a:r>
            <a:br>
              <a:rPr dirty="0"/>
            </a:br>
            <a:r>
              <a:rPr lang="zh-CN" altLang="en-US" sz="1417" kern="0" dirty="0">
                <a:solidFill>
                  <a:srgbClr val="000000"/>
                </a:solidFill>
                <a:latin typeface="Times New Roman" pitchFamily="65" charset="-122"/>
                <a:ea typeface="宋体" pitchFamily="65" charset="-122"/>
              </a:rPr>
              <a:t>孤独生活的,等等。因此要回答“写了什么”“补充了什么”等问题。另外,插叙也能丰富人物形象,突出</a:t>
            </a:r>
            <a:br>
              <a:rPr dirty="0"/>
            </a:br>
            <a:r>
              <a:rPr lang="zh-CN" altLang="en-US" sz="1417" kern="0" dirty="0">
                <a:solidFill>
                  <a:srgbClr val="000000"/>
                </a:solidFill>
                <a:latin typeface="Times New Roman" pitchFamily="65" charset="-122"/>
                <a:ea typeface="宋体" pitchFamily="65" charset="-122"/>
              </a:rPr>
              <a:t>人物情感,如以上插叙例子,都写到了往年和如今莉君不同的想法和感悟,使莉君的人物形象更鲜明。</a:t>
            </a: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插叙的辨析及其作用分析:(1)插叙——在叙述过程中,由于表达的需要,暂时中断原来的叙述而</a:t>
            </a:r>
            <a:br>
              <a:rPr dirty="0"/>
            </a:br>
            <a:r>
              <a:rPr lang="zh-CN" altLang="en-US" sz="1417" kern="0" dirty="0">
                <a:solidFill>
                  <a:srgbClr val="000000"/>
                </a:solidFill>
                <a:latin typeface="Times New Roman" pitchFamily="65" charset="-122"/>
                <a:ea typeface="宋体" pitchFamily="65" charset="-122"/>
              </a:rPr>
              <a:t>插入一段与主要情节相关的其他方面的内容,然后再接着叙述原来的内容。(2)插叙的标志——插叙一般</a:t>
            </a:r>
            <a:br>
              <a:rPr dirty="0"/>
            </a:br>
            <a:r>
              <a:rPr lang="zh-CN" altLang="en-US" sz="1417" kern="0" dirty="0">
                <a:solidFill>
                  <a:srgbClr val="000000"/>
                </a:solidFill>
                <a:latin typeface="Times New Roman" pitchFamily="65" charset="-122"/>
                <a:ea typeface="宋体" pitchFamily="65" charset="-122"/>
              </a:rPr>
              <a:t>会有提示语,有表时间的词语(如“以前”“去年”“昨天”等)、表心理活动的词语(如“记得”“不禁</a:t>
            </a:r>
            <a:br>
              <a:rPr dirty="0"/>
            </a:br>
            <a:r>
              <a:rPr lang="zh-CN" altLang="en-US" sz="1417" kern="0" dirty="0">
                <a:solidFill>
                  <a:srgbClr val="000000"/>
                </a:solidFill>
                <a:latin typeface="Times New Roman" pitchFamily="65" charset="-122"/>
                <a:ea typeface="宋体" pitchFamily="65" charset="-122"/>
              </a:rPr>
              <a:t>陷入回忆”等)。(3)插叙的作用:①对情节起补充、衬托作用;②丰富人物形象,突出人物情感,从而突出文</a:t>
            </a:r>
            <a:br>
              <a:rPr dirty="0"/>
            </a:br>
            <a:r>
              <a:rPr lang="zh-CN" altLang="en-US" sz="1417" kern="0" dirty="0">
                <a:solidFill>
                  <a:srgbClr val="000000"/>
                </a:solidFill>
                <a:latin typeface="Times New Roman" pitchFamily="65" charset="-122"/>
                <a:ea typeface="宋体" pitchFamily="65" charset="-122"/>
              </a:rPr>
              <a:t>章中心。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(1)(示例)生动传神地突出了莉君愧疚、悔恨之情。(2分)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(2)(示例)大喜过望(喜形于色、幸灾乐祸</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理由:母亲想儿孙们多住几天的愿望意外地实现了。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(说话时的神态或语气恰当1分,理由合理1分)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(1)考查赏析词语表达效果的能力。“揪扯”可从词语含义的角度入手分析,“揪扯”的原义是抓</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住并用力拉,这里指莉君因想到母亲要在春节期间为滞留老家的儿孙们张罗生活特别辛苦,自己却不理解</a:t>
            </a:r>
            <a:br>
              <a:rPr dirty="0"/>
            </a:br>
            <a:r>
              <a:rPr lang="zh-CN" altLang="en-US" sz="1417" kern="0" dirty="0">
                <a:solidFill>
                  <a:srgbClr val="000000"/>
                </a:solidFill>
                <a:latin typeface="Times New Roman" pitchFamily="65" charset="-122"/>
                <a:ea typeface="宋体" pitchFamily="65" charset="-122"/>
              </a:rPr>
              <a:t>母亲、抱怨老家条件差而感到揪心,这表现出莉君此时的心情是愧疚、悔恨的。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(2)考查对人物心理的分析能力。首先要注意审题,注意“补充母亲说话时的神态或语气”“说明理由”</a:t>
            </a:r>
            <a:br>
              <a:rPr dirty="0"/>
            </a:br>
            <a:r>
              <a:rPr lang="zh-CN" altLang="en-US" sz="1417" kern="0" dirty="0">
                <a:solidFill>
                  <a:srgbClr val="000000"/>
                </a:solidFill>
                <a:latin typeface="Times New Roman" pitchFamily="65" charset="-122"/>
                <a:ea typeface="宋体" pitchFamily="65" charset="-122"/>
              </a:rPr>
              <a:t>等要求。然后分析母亲话语的含意及其心理。前文提到莉君因武汉封城要滞留老家表现出震惊和恍惚,</a:t>
            </a:r>
            <a:br>
              <a:rPr dirty="0"/>
            </a:br>
            <a:r>
              <a:rPr lang="zh-CN" altLang="en-US" sz="1417" kern="0" dirty="0">
                <a:solidFill>
                  <a:srgbClr val="000000"/>
                </a:solidFill>
                <a:latin typeface="Times New Roman" pitchFamily="65" charset="-122"/>
                <a:ea typeface="宋体" pitchFamily="65" charset="-122"/>
              </a:rPr>
              <a:t>但此时母亲却说“这下可好”“走不脱了”,都表现出母亲对儿女能多留在老家几天而感到开心。最后,</a:t>
            </a:r>
            <a:br>
              <a:rPr dirty="0"/>
            </a:br>
            <a:r>
              <a:rPr lang="zh-CN" altLang="en-US" sz="1417" kern="0" dirty="0">
                <a:solidFill>
                  <a:srgbClr val="000000"/>
                </a:solidFill>
                <a:latin typeface="Times New Roman" pitchFamily="65" charset="-122"/>
                <a:ea typeface="宋体" pitchFamily="65" charset="-122"/>
              </a:rPr>
              <a:t>选取合适的形容神态或语气的词进行填空,要注意突出母亲的喜悦之情,然后组织语言说明理由即可。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方法技巧　赏析词语表达效果,一般从修辞手法、词语含义、描写方法等角度入手。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(示例1)《人间亲情》栏目。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理由:从选材角度看,文章叙述了莉君因疫情滞留娘家,与母亲朝夕相处,增进感情的故事;从主题角度看,文</a:t>
            </a:r>
            <a:br>
              <a:rPr dirty="0"/>
            </a:br>
            <a:r>
              <a:rPr lang="zh-CN" altLang="en-US" sz="1417" kern="0" dirty="0">
                <a:solidFill>
                  <a:srgbClr val="000000"/>
                </a:solidFill>
                <a:latin typeface="Times New Roman" pitchFamily="65" charset="-122"/>
                <a:ea typeface="宋体" pitchFamily="65" charset="-122"/>
              </a:rPr>
              <a:t>章表现了母亲对儿孙们的浓浓亲情,以及莉君对母亲的理解和爱。</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890705"/>
            <a:chOff x="720000" y="841363"/>
            <a:chExt cx="8505000" cy="3890705"/>
          </a:xfrm>
        </p:grpSpPr>
        <p:sp>
          <p:nvSpPr>
            <p:cNvPr id="2" name="TextBox 2"/>
            <p:cNvSpPr txBox="1"/>
            <p:nvPr/>
          </p:nvSpPr>
          <p:spPr>
            <a:xfrm>
              <a:off x="720000" y="84136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(示例2)《人生感悟》栏目。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理由:从选材角度看,文章叙述了莉君因疫情滞留娘家的故事,描述莉君对母亲从不理解到理解、从不体谅</a:t>
              </a:r>
              <a:br>
                <a:rPr dirty="0"/>
              </a:br>
              <a:r>
                <a:rPr lang="zh-CN" altLang="en-US" sz="1417" kern="0" dirty="0">
                  <a:solidFill>
                    <a:srgbClr val="000000"/>
                  </a:solidFill>
                  <a:latin typeface="Times New Roman" pitchFamily="65" charset="-122"/>
                  <a:ea typeface="宋体" pitchFamily="65" charset="-122"/>
                </a:rPr>
                <a:t>到体谅的心路历程;从主题角度看,文章揭示了陪伴、换位思考可以消除亲人之间的隔膜,让亲情更融洽的</a:t>
              </a:r>
              <a:br>
                <a:rPr dirty="0"/>
              </a:br>
              <a:r>
                <a:rPr lang="zh-CN" altLang="en-US" sz="1417" kern="0" dirty="0">
                  <a:solidFill>
                    <a:srgbClr val="000000"/>
                  </a:solidFill>
                  <a:latin typeface="Times New Roman" pitchFamily="65" charset="-122"/>
                  <a:ea typeface="宋体" pitchFamily="65" charset="-122"/>
                </a:rPr>
                <a:t>道理。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(要重点关注学生答案中栏目与理由之间的相关度。选定栏目1分,选材2分,主题2分,只选定栏目,没有说明</a:t>
              </a:r>
              <a:br>
                <a:rPr dirty="0"/>
              </a:br>
              <a:r>
                <a:rPr lang="zh-CN" altLang="en-US" sz="1417" kern="0" dirty="0">
                  <a:solidFill>
                    <a:srgbClr val="000000"/>
                  </a:solidFill>
                  <a:latin typeface="Times New Roman" pitchFamily="65" charset="-122"/>
                  <a:ea typeface="宋体" pitchFamily="65" charset="-122"/>
                </a:rPr>
                <a:t>理由不给分)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本题考查对文章内容及主题的理解能力。首先要仔细审题。“会向哪个栏目推荐本文”实质上是</a:t>
              </a:r>
              <a:br>
                <a:rPr dirty="0"/>
              </a:br>
              <a:r>
                <a:rPr lang="zh-CN" altLang="en-US" sz="1417" kern="0" dirty="0">
                  <a:solidFill>
                    <a:srgbClr val="000000"/>
                  </a:solidFill>
                  <a:latin typeface="Times New Roman" pitchFamily="65" charset="-122"/>
                  <a:ea typeface="宋体" pitchFamily="65" charset="-122"/>
                </a:rPr>
                <a:t>对文章的内容及主题进行归类;“从选材和主题的角度说明理由”,即通过概括内容和主题,说明归类的原</a:t>
              </a:r>
              <a:br>
                <a:rPr dirty="0"/>
              </a:br>
              <a:r>
                <a:rPr lang="zh-CN" altLang="en-US" sz="1417" kern="0" dirty="0">
                  <a:solidFill>
                    <a:srgbClr val="000000"/>
                  </a:solidFill>
                  <a:latin typeface="Times New Roman" pitchFamily="65" charset="-122"/>
                  <a:ea typeface="宋体" pitchFamily="65" charset="-122"/>
                </a:rPr>
                <a:t>因。其次,概括文章内容和主题。本文主要写了主人公莉君在武汉封城期间,与母亲在娘家相守50天的体</a:t>
              </a:r>
              <a:br>
                <a:rPr dirty="0"/>
              </a:br>
              <a:r>
                <a:rPr lang="zh-CN" altLang="en-US" sz="1417" kern="0" dirty="0">
                  <a:solidFill>
                    <a:srgbClr val="000000"/>
                  </a:solidFill>
                  <a:latin typeface="Times New Roman" pitchFamily="65" charset="-122"/>
                  <a:ea typeface="宋体" pitchFamily="65" charset="-122"/>
                </a:rPr>
                <a:t>验与感受。写出了两代人由产生隔阂到理解的过程,表现了亲情的可贵,应多陪伴亲人的主题。因此,《人</a:t>
              </a:r>
              <a:br>
                <a:rPr dirty="0"/>
              </a:br>
              <a:r>
                <a:rPr lang="zh-CN" altLang="en-US" sz="1417" kern="0" dirty="0">
                  <a:solidFill>
                    <a:srgbClr val="000000"/>
                  </a:solidFill>
                  <a:latin typeface="Times New Roman" pitchFamily="65" charset="-122"/>
                  <a:ea typeface="宋体" pitchFamily="65" charset="-122"/>
                </a:rPr>
                <a:t>间亲情》和《人生感悟》两个栏目比较合适。最后根据所分析的内容和主题,选择一个栏目,整合语言说</a:t>
              </a:r>
              <a:endParaRPr lang="zh-CN" altLang="en-US" dirty="0"/>
            </a:p>
          </p:txBody>
        </p:sp>
        <p:sp>
          <p:nvSpPr>
            <p:cNvPr id="3" name="TextBox 2"/>
            <p:cNvSpPr txBox="1"/>
            <p:nvPr/>
          </p:nvSpPr>
          <p:spPr>
            <a:xfrm>
              <a:off x="720000" y="4406946"/>
              <a:ext cx="8505000" cy="32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明理由即可。</a:t>
              </a:r>
              <a:endParaRPr lang="zh-CN" altLang="en-US" dirty="0"/>
            </a:p>
          </p:txBody>
        </p:sp>
      </p:gr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659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“对不起,小兄弟,怪我没看清。”胖男人给儿子道了歉。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回家的路上,妻子问儿子:“孩子,那人骂你笨蛋,骂你乞丐,你心里难受吗?”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儿子仰着头回答说:“我不难受,我只是气愤。”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妻子很纳闷,问:“那话像子弹一样,很伤人的,为什么就伤不到你呢?”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儿子咧嘴笑了笑,说:“爸爸给我穿了防弹衣呢,爸爸经常夸我是一位聪明、善良的孩子。”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(选自《安徽文学》2019年第6期,有改动)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根据语境,发挥想象,描摹画横线句子中“我”所“琢磨”的内容。 (不超过60字)(3分)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赏析下面两个句子。(4分)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(1)外面的雨下得哗哗的,瓢泼一般。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(2)这些话,就像嗖嗖射出的子弹,连妻子都给伤到了,泪水迅速充盈了她的眼眶。</a:t>
            </a:r>
            <a:endParaRPr lang="zh-CN" altLang="en-US" dirty="0"/>
          </a:p>
        </p:txBody>
      </p:sp>
      <p:sp>
        <p:nvSpPr>
          <p:cNvPr id="3" name="TextBox 2"/>
          <p:cNvSpPr txBox="1"/>
          <p:nvPr/>
        </p:nvSpPr>
        <p:spPr>
          <a:xfrm>
            <a:off x="720000" y="4198949"/>
            <a:ext cx="8505000" cy="6629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文章以“爱的防弹衣”为题,有何妙处?(4分)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结合全文,谈谈你对“胖男人”这一人物形象的看法。(5分)</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(2020海南,12—16)阅读下面的文章,完成各题。(14分)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老师,我出彩了吗</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潘银璋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①教了十八年的中学,突然面对天性活泼的三年级学生,像是面对一群吵闹的小麻雀,让人束手无策。其实</a:t>
            </a:r>
            <a:br>
              <a:rPr dirty="0"/>
            </a:br>
            <a:r>
              <a:rPr lang="zh-CN" altLang="en-US" sz="1417" kern="0" dirty="0">
                <a:solidFill>
                  <a:srgbClr val="000000"/>
                </a:solidFill>
                <a:latin typeface="Times New Roman" pitchFamily="65" charset="-122"/>
                <a:ea typeface="宋体" pitchFamily="65" charset="-122"/>
              </a:rPr>
              <a:t>我知道,小孩子嘛,要多鼓励。可这些孩子,我对他们说了无数次“你真棒!”“你真乖!”“你真聪明!”他</a:t>
            </a:r>
            <a:br>
              <a:rPr dirty="0"/>
            </a:br>
            <a:r>
              <a:rPr lang="zh-CN" altLang="en-US" sz="1417" kern="0" dirty="0">
                <a:solidFill>
                  <a:srgbClr val="000000"/>
                </a:solidFill>
                <a:latin typeface="Times New Roman" pitchFamily="65" charset="-122"/>
                <a:ea typeface="宋体" pitchFamily="65" charset="-122"/>
              </a:rPr>
              <a:t>们夸奖照收,课堂照闹。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②周三值日,我在走廊行走,听着别班孩子的琅琅书声,像泉水敲击细石,清脆、灵动;再看看我们班,沉闷,没</a:t>
            </a:r>
            <a:br>
              <a:rPr dirty="0"/>
            </a:br>
            <a:r>
              <a:rPr lang="zh-CN" altLang="en-US" sz="1417" kern="0" dirty="0">
                <a:solidFill>
                  <a:srgbClr val="000000"/>
                </a:solidFill>
                <a:latin typeface="Times New Roman" pitchFamily="65" charset="-122"/>
                <a:ea typeface="宋体" pitchFamily="65" charset="-122"/>
              </a:rPr>
              <a:t>有生气。走着走着,突然看到墙上挂着的学校办学理念:“人人向上,个个出彩”“你就是那片最独特的叶</a:t>
            </a:r>
            <a:br>
              <a:rPr dirty="0"/>
            </a:br>
            <a:r>
              <a:rPr lang="zh-CN" altLang="en-US" sz="1417" kern="0" dirty="0">
                <a:solidFill>
                  <a:srgbClr val="000000"/>
                </a:solidFill>
                <a:latin typeface="Times New Roman" pitchFamily="65" charset="-122"/>
                <a:ea typeface="宋体" pitchFamily="65" charset="-122"/>
              </a:rPr>
              <a:t>子”</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我眼睛一亮,有了。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③第二天上课,我给全班同学分享了“人人向上,个个出彩”的理念。我说:“向上,就是每天都有进步,用</a:t>
            </a:r>
            <a:endParaRPr lang="zh-CN" altLang="en-US" dirty="0"/>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90556"/>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积极的心态对待学习;出彩,就是每天都在变化,向好的方向改变。班级是一棵大树,如果你能成为一片出</a:t>
            </a:r>
            <a:br>
              <a:rPr dirty="0"/>
            </a:br>
            <a:r>
              <a:rPr lang="zh-CN" altLang="en-US" sz="1417" kern="0" dirty="0">
                <a:solidFill>
                  <a:srgbClr val="000000"/>
                </a:solidFill>
                <a:latin typeface="Times New Roman" pitchFamily="65" charset="-122"/>
                <a:ea typeface="宋体" pitchFamily="65" charset="-122"/>
              </a:rPr>
              <a:t>彩的叶子,我就奖励你一本老师的散文诗集《心灵的散章》。”教室里像平静的湖面投进了一块石子,泛</a:t>
            </a:r>
            <a:br>
              <a:rPr dirty="0"/>
            </a:br>
            <a:r>
              <a:rPr lang="zh-CN" altLang="en-US" sz="1417" kern="0" dirty="0">
                <a:solidFill>
                  <a:srgbClr val="000000"/>
                </a:solidFill>
                <a:latin typeface="Times New Roman" pitchFamily="65" charset="-122"/>
                <a:ea typeface="宋体" pitchFamily="65" charset="-122"/>
              </a:rPr>
              <a:t>起了阵阵涟漪,“啪啪啪”,响起一片热烈的掌声。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④效果真的很好,很多同学马上态度就转变了,连平时最调皮的那几个孩子作业也认真了,坐姿也端正了。</a:t>
            </a:r>
            <a:br>
              <a:rPr dirty="0"/>
            </a:br>
            <a:r>
              <a:rPr lang="zh-CN" altLang="en-US" sz="1417" kern="0" dirty="0">
                <a:solidFill>
                  <a:srgbClr val="000000"/>
                </a:solidFill>
                <a:latin typeface="Times New Roman" pitchFamily="65" charset="-122"/>
                <a:ea typeface="宋体" pitchFamily="65" charset="-122"/>
              </a:rPr>
              <a:t>班级的大树上长出越来越多独特的叶子,《心灵的散章》也在班级里处处唱响。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⑤唯独李东,让我很忧心。他像是一片睡着了的叶子,书不会背,听写仍然错一大片,作业老是不认真,唯一</a:t>
            </a:r>
            <a:br>
              <a:rPr dirty="0"/>
            </a:br>
            <a:r>
              <a:rPr lang="zh-CN" altLang="en-US" sz="1417" kern="0" dirty="0">
                <a:solidFill>
                  <a:srgbClr val="000000"/>
                </a:solidFill>
                <a:latin typeface="Times New Roman" pitchFamily="65" charset="-122"/>
                <a:ea typeface="宋体" pitchFamily="65" charset="-122"/>
              </a:rPr>
              <a:t>的变化就是坐姿稍微好了一点。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⑥有一天,我正在办公室批改作业,李东蹑手蹑脚地走了进来。“我正要找你,你却自己送上门来。”我正</a:t>
            </a:r>
            <a:br>
              <a:rPr dirty="0"/>
            </a:br>
            <a:r>
              <a:rPr lang="zh-CN" altLang="en-US" sz="1417" kern="0" dirty="0">
                <a:solidFill>
                  <a:srgbClr val="000000"/>
                </a:solidFill>
                <a:latin typeface="Times New Roman" pitchFamily="65" charset="-122"/>
                <a:ea typeface="宋体" pitchFamily="65" charset="-122"/>
              </a:rPr>
              <a:t>准备批评他。“老师,我送你一样东西,好吗?”他的声音低得只有自己才能听见。“什么东西?”我皱起</a:t>
            </a:r>
            <a:br>
              <a:rPr dirty="0"/>
            </a:br>
            <a:r>
              <a:rPr lang="zh-CN" altLang="en-US" sz="1417" kern="0" dirty="0">
                <a:solidFill>
                  <a:srgbClr val="000000"/>
                </a:solidFill>
                <a:latin typeface="Times New Roman" pitchFamily="65" charset="-122"/>
                <a:ea typeface="宋体" pitchFamily="65" charset="-122"/>
              </a:rPr>
              <a:t>眉头。他的脸涨得通红,结结巴巴地说,“是这个,老师。”我一看,泡泡糖。我正准备告诉他,我不吃糖,他</a:t>
            </a:r>
            <a:br>
              <a:rPr dirty="0"/>
            </a:br>
            <a:r>
              <a:rPr lang="zh-CN" altLang="en-US" sz="1417" kern="0" dirty="0">
                <a:solidFill>
                  <a:srgbClr val="000000"/>
                </a:solidFill>
                <a:latin typeface="Times New Roman" pitchFamily="65" charset="-122"/>
                <a:ea typeface="宋体" pitchFamily="65" charset="-122"/>
              </a:rPr>
              <a:t>已经轻轻把糖纸撕开,小心翼翼地放在桌上。“老师,您吃了吧,您每天上课擦黑板,吸进了很多粉笔灰,每</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9632"/>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天吃一颗泡泡糖,它可以帮您吸收灰尘,对您的肺有好处。”我听了很感动,原本皱着的眉头也舒展开来。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⑦我放下手中的红笔,拉起他的手。“孩子,你怎么知道的?”“老师,您不是每天安排三分钟的阅读分享</a:t>
            </a:r>
            <a:br>
              <a:rPr dirty="0"/>
            </a:br>
            <a:r>
              <a:rPr lang="zh-CN" altLang="en-US" sz="1417" kern="0" dirty="0">
                <a:solidFill>
                  <a:srgbClr val="000000"/>
                </a:solidFill>
                <a:latin typeface="Times New Roman" pitchFamily="65" charset="-122"/>
                <a:ea typeface="宋体" pitchFamily="65" charset="-122"/>
              </a:rPr>
              <a:t>吗?我是在书上看到的。”我心里不禁有些惭愧了,因为李东调皮、不认真,每天三分钟的阅读分享从来没</a:t>
            </a:r>
            <a:br>
              <a:rPr dirty="0"/>
            </a:br>
            <a:r>
              <a:rPr lang="zh-CN" altLang="en-US" sz="1417" kern="0" dirty="0">
                <a:solidFill>
                  <a:srgbClr val="000000"/>
                </a:solidFill>
                <a:latin typeface="Times New Roman" pitchFamily="65" charset="-122"/>
                <a:ea typeface="宋体" pitchFamily="65" charset="-122"/>
              </a:rPr>
              <a:t>有让他上过台,但他一直在努力跟着,不是吗?谁敢说他没有进步呢?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⑧傍晚在环湖散步,风从湖畔椰树的梢头拂过,椰树手舞足蹈,修长的叶片抖动起来,将树下斑驳的光影抖得</a:t>
            </a:r>
            <a:br>
              <a:rPr dirty="0"/>
            </a:br>
            <a:r>
              <a:rPr lang="zh-CN" altLang="en-US" sz="1417" kern="0" dirty="0">
                <a:solidFill>
                  <a:srgbClr val="000000"/>
                </a:solidFill>
                <a:latin typeface="Times New Roman" pitchFamily="65" charset="-122"/>
                <a:ea typeface="宋体" pitchFamily="65" charset="-122"/>
              </a:rPr>
              <a:t>支离破碎。光斑破碎再合拢,合拢再破碎,互相追逐着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李东的影子在我的脑海中不断闪现。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⑨六月,骄阳似火。教室里像个蒸笼,闷得透不过气。课堂上,我口干舌燥,汗流浃背地上课,同学们正听得</a:t>
            </a:r>
            <a:br>
              <a:rPr dirty="0"/>
            </a:br>
            <a:r>
              <a:rPr lang="zh-CN" altLang="en-US" sz="1417" kern="0" dirty="0">
                <a:solidFill>
                  <a:srgbClr val="000000"/>
                </a:solidFill>
                <a:latin typeface="Times New Roman" pitchFamily="65" charset="-122"/>
                <a:ea typeface="宋体" pitchFamily="65" charset="-122"/>
              </a:rPr>
              <a:t>津津有味,突然有一只小手悄悄地举了起来。“什么事?李东。”“老师,我要上厕所。”“又是他。”同</a:t>
            </a:r>
            <a:br>
              <a:rPr dirty="0"/>
            </a:br>
            <a:r>
              <a:rPr lang="zh-CN" altLang="en-US" sz="1417" kern="0" dirty="0">
                <a:solidFill>
                  <a:srgbClr val="000000"/>
                </a:solidFill>
                <a:latin typeface="Times New Roman" pitchFamily="65" charset="-122"/>
                <a:ea typeface="宋体" pitchFamily="65" charset="-122"/>
              </a:rPr>
              <a:t>学们叹气道。“好,你去吧。”我不耐烦地说。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⑩同学们正在回答问题。“报告!”“进来!”“呀,怎么端着一杯水,你不是上厕所吗?”全班同学一下子</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5824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用惊奇的目光盯着他。</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李东涨红着脸,小心翼翼地端着水杯走进教室。“老师,您讲课声音都嘶哑了,我知道您口渴了,请假出</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去给您倒杯热水润润喉咙。”他说完腰弓成90度,两手笔直地伸出,礼貌地把水递给我。</a:t>
            </a:r>
            <a:r>
              <a:rPr lang="zh-CN" altLang="en-US" sz="1417" u="sng" kern="0" dirty="0">
                <a:solidFill>
                  <a:srgbClr val="000000"/>
                </a:solidFill>
                <a:latin typeface="Times New Roman" pitchFamily="65" charset="-122"/>
                <a:ea typeface="宋体" pitchFamily="65" charset="-122"/>
              </a:rPr>
              <a:t>我看着水杯,热气</a:t>
            </a:r>
            <a:br>
              <a:rPr dirty="0"/>
            </a:br>
            <a:r>
              <a:rPr lang="zh-CN" altLang="en-US" sz="1417" u="sng" kern="0" dirty="0">
                <a:solidFill>
                  <a:srgbClr val="000000"/>
                </a:solidFill>
                <a:latin typeface="Times New Roman" pitchFamily="65" charset="-122"/>
                <a:ea typeface="宋体" pitchFamily="65" charset="-122"/>
              </a:rPr>
              <a:t>在空中缭绕,慢慢向上、向上。</a:t>
            </a:r>
            <a:r>
              <a:rPr lang="zh-CN" altLang="en-US" sz="1417" kern="0" dirty="0">
                <a:solidFill>
                  <a:srgbClr val="000000"/>
                </a:solidFill>
                <a:latin typeface="Times New Roman" pitchFamily="65" charset="-122"/>
                <a:ea typeface="宋体" pitchFamily="65" charset="-122"/>
              </a:rPr>
              <a:t>水汽氤(yīn)氲(yūn),我的眼睛湿润了,同学们看着李东的目光也不觉有</a:t>
            </a:r>
            <a:br>
              <a:rPr dirty="0"/>
            </a:br>
            <a:r>
              <a:rPr lang="zh-CN" altLang="en-US" sz="1417" kern="0" dirty="0">
                <a:solidFill>
                  <a:srgbClr val="000000"/>
                </a:solidFill>
                <a:latin typeface="Times New Roman" pitchFamily="65" charset="-122"/>
                <a:ea typeface="宋体" pitchFamily="65" charset="-122"/>
              </a:rPr>
              <a:t>了改变。我放下课本,露出赞赏的目光,慎重地接过热水喝了一口。真甜啊!</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一直看着我的李东,露出天真的笑容,怯怯地问我:“老师,我出彩了吗?”</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我心里一颤,心弦仿佛被拨动了,每个人都是一片独特的叶子啊!我伸手从讲台上拿出一本《心灵的散</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章》,“孩子,你出彩,你比任何人都出彩。因为你懂得</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(摘自《散文选刊》,有删改)</a:t>
            </a:r>
            <a:endParaRPr lang="zh-CN" altLang="en-US" dirty="0"/>
          </a:p>
        </p:txBody>
      </p:sp>
      <p:pic>
        <p:nvPicPr>
          <p:cNvPr id="3" name="图片 3" descr="textimage8.jpeg"/>
          <p:cNvPicPr>
            <a:picLocks noChangeAspect="1"/>
          </p:cNvPicPr>
          <p:nvPr/>
        </p:nvPicPr>
        <p:blipFill>
          <a:blip r:embed="rId4"/>
          <a:stretch>
            <a:fillRect/>
          </a:stretch>
        </p:blipFill>
        <p:spPr>
          <a:xfrm>
            <a:off x="672365" y="1475755"/>
            <a:ext cx="190500" cy="200024"/>
          </a:xfrm>
          <a:prstGeom prst="rect">
            <a:avLst/>
          </a:prstGeom>
        </p:spPr>
      </p:pic>
      <p:pic>
        <p:nvPicPr>
          <p:cNvPr id="4" name="图片 4" descr="textimage9.jpeg"/>
          <p:cNvPicPr>
            <a:picLocks noChangeAspect="1"/>
          </p:cNvPicPr>
          <p:nvPr/>
        </p:nvPicPr>
        <p:blipFill>
          <a:blip r:embed="rId5" cstate="print"/>
          <a:stretch>
            <a:fillRect/>
          </a:stretch>
        </p:blipFill>
        <p:spPr>
          <a:xfrm>
            <a:off x="720000" y="2744838"/>
            <a:ext cx="190500" cy="200025"/>
          </a:xfrm>
          <a:prstGeom prst="rect">
            <a:avLst/>
          </a:prstGeom>
        </p:spPr>
      </p:pic>
      <p:pic>
        <p:nvPicPr>
          <p:cNvPr id="5" name="图片 5" descr="textimage10.jpeg"/>
          <p:cNvPicPr>
            <a:picLocks noChangeAspect="1"/>
          </p:cNvPicPr>
          <p:nvPr/>
        </p:nvPicPr>
        <p:blipFill>
          <a:blip r:embed="rId6" cstate="print"/>
          <a:stretch>
            <a:fillRect/>
          </a:stretch>
        </p:blipFill>
        <p:spPr>
          <a:xfrm>
            <a:off x="720000" y="3164915"/>
            <a:ext cx="190500" cy="200025"/>
          </a:xfrm>
          <a:prstGeom prst="rect">
            <a:avLst/>
          </a:prstGeom>
        </p:spPr>
      </p:pic>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extLst>
              <p:ext uri="{D42A27DB-BD31-4B8C-83A1-F6EECF244321}">
                <p14:modId xmlns:p14="http://schemas.microsoft.com/office/powerpoint/2010/main" val="2065701433"/>
              </p:ext>
            </p:extLst>
          </p:nvPr>
        </p:nvGraphicFramePr>
        <p:xfrm>
          <a:off x="567584" y="1127115"/>
          <a:ext cx="7740000" cy="2358000"/>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散文情节</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“我”的心理感受</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李东不爱学习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忧心</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(1)</a:t>
                      </a:r>
                      <a:r>
                        <a:rPr lang="zh-CN" altLang="en-US" sz="1400" u="sng"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感动</a:t>
                      </a:r>
                    </a:p>
                  </a:txBody>
                  <a:tcPr marL="45720" marR="45720"/>
                </a:tc>
                <a:extLst>
                  <a:ext uri="{0D108BD9-81ED-4DB2-BD59-A6C34878D82A}">
                    <a16:rowId xmlns:a16="http://schemas.microsoft.com/office/drawing/2014/main" val="10002"/>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“我”从没让李东上台分享</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惭愧</a:t>
                      </a:r>
                    </a:p>
                  </a:txBody>
                  <a:tcPr marL="45720" marR="45720"/>
                </a:tc>
                <a:extLst>
                  <a:ext uri="{0D108BD9-81ED-4DB2-BD59-A6C34878D82A}">
                    <a16:rowId xmlns:a16="http://schemas.microsoft.com/office/drawing/2014/main" val="10003"/>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李东给“我”倒水润喉</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(2)</a:t>
                      </a:r>
                      <a:r>
                        <a:rPr lang="zh-CN" altLang="en-US" sz="1400"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4"/>
                  </a:ext>
                </a:extLst>
              </a:tr>
            </a:tbl>
          </a:graphicData>
        </a:graphic>
      </p:graphicFrame>
      <p:sp>
        <p:nvSpPr>
          <p:cNvPr id="3" name="矩形 2"/>
          <p:cNvSpPr/>
          <p:nvPr/>
        </p:nvSpPr>
        <p:spPr>
          <a:xfrm>
            <a:off x="539552" y="711617"/>
            <a:ext cx="4572000" cy="415498"/>
          </a:xfrm>
          <a:prstGeom prst="rect">
            <a:avLst/>
          </a:prstGeom>
        </p:spPr>
        <p:txBody>
          <a:bodyPr>
            <a:spAutoFit/>
          </a:bodyPr>
          <a:lstStyle/>
          <a:p>
            <a:pPr eaLnBrk="0" latinLnBrk="1" hangingPunct="0">
              <a:lnSpc>
                <a:spcPct val="150000"/>
              </a:lnSpc>
              <a:spcBef>
                <a:spcPts val="141"/>
              </a:spcBef>
            </a:pPr>
            <a:r>
              <a:rPr lang="zh-CN" altLang="en-US" sz="1400" b="1" kern="0" dirty="0">
                <a:solidFill>
                  <a:srgbClr val="000000"/>
                </a:solidFill>
                <a:latin typeface="Times New Roman" pitchFamily="65" charset="-122"/>
                <a:ea typeface="宋体" pitchFamily="65" charset="-122"/>
              </a:rPr>
              <a:t>1.</a:t>
            </a:r>
            <a:r>
              <a:rPr lang="zh-CN" altLang="en-US" sz="1400" kern="0" dirty="0">
                <a:solidFill>
                  <a:srgbClr val="000000"/>
                </a:solidFill>
                <a:latin typeface="Times New Roman" pitchFamily="65" charset="-122"/>
                <a:ea typeface="宋体" pitchFamily="65" charset="-122"/>
              </a:rPr>
              <a:t>根据文意,在表格的横线处将相关内容补充完整。(2分)</a:t>
            </a:r>
          </a:p>
        </p:txBody>
      </p:sp>
      <p:grpSp>
        <p:nvGrpSpPr>
          <p:cNvPr id="4" name="组合 3">
            <a:extLst>
              <a:ext uri="{FF2B5EF4-FFF2-40B4-BE49-F238E27FC236}">
                <a16:creationId xmlns:a16="http://schemas.microsoft.com/office/drawing/2014/main" id="{8365196B-D3A3-4505-9EB2-C108069B09C6}"/>
              </a:ext>
            </a:extLst>
          </p:cNvPr>
          <p:cNvGrpSpPr/>
          <p:nvPr/>
        </p:nvGrpSpPr>
        <p:grpSpPr>
          <a:xfrm>
            <a:off x="610819" y="3563987"/>
            <a:ext cx="8505000" cy="1338720"/>
            <a:chOff x="720000" y="912801"/>
            <a:chExt cx="8505000" cy="1338720"/>
          </a:xfrm>
        </p:grpSpPr>
        <p:sp>
          <p:nvSpPr>
            <p:cNvPr id="5" name="TextBox 2">
              <a:extLst>
                <a:ext uri="{FF2B5EF4-FFF2-40B4-BE49-F238E27FC236}">
                  <a16:creationId xmlns:a16="http://schemas.microsoft.com/office/drawing/2014/main" id="{C5664F09-C1AA-49FD-A9B6-9A1C241E8A2A}"/>
                </a:ext>
              </a:extLst>
            </p:cNvPr>
            <p:cNvSpPr txBox="1"/>
            <p:nvPr/>
          </p:nvSpPr>
          <p:spPr>
            <a:xfrm>
              <a:off x="720000" y="912801"/>
              <a:ext cx="8505000" cy="133872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品读文章第⑧段,从描写或修辞的角度做简要赏析。(3分)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段中画线的句子有什么深刻的含意?说说你的理解。(3分)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结合文中的具体情节对李东的形象进行简要分析。(3分)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文章的标题能否改为“一片独特的叶子”?请结合文章内容简述理由。(3分)</a:t>
              </a:r>
              <a:endParaRPr lang="zh-CN" altLang="en-US" dirty="0"/>
            </a:p>
          </p:txBody>
        </p:sp>
        <p:pic>
          <p:nvPicPr>
            <p:cNvPr id="6" name="图片 3" descr="textimage11.jpeg">
              <a:extLst>
                <a:ext uri="{FF2B5EF4-FFF2-40B4-BE49-F238E27FC236}">
                  <a16:creationId xmlns:a16="http://schemas.microsoft.com/office/drawing/2014/main" id="{CF743237-557D-48A7-A90E-C3DD70BD3632}"/>
                </a:ext>
              </a:extLst>
            </p:cNvPr>
            <p:cNvPicPr>
              <a:picLocks noChangeAspect="1"/>
            </p:cNvPicPr>
            <p:nvPr/>
          </p:nvPicPr>
          <p:blipFill>
            <a:blip r:embed="rId4"/>
            <a:stretch>
              <a:fillRect/>
            </a:stretch>
          </p:blipFill>
          <p:spPr>
            <a:xfrm>
              <a:off x="1035002" y="1322188"/>
              <a:ext cx="190499" cy="200024"/>
            </a:xfrm>
            <a:prstGeom prst="rect">
              <a:avLst/>
            </a:prstGeom>
          </p:spPr>
        </p:pic>
      </p:gr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404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(1)李东给“我”送糖　(2)赞赏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(评分标准:每空1分,意思相近即可,有欠缺酌情扣分)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本题考查对文章情节的梳理概括能力。找准答题区间,根据已知情节划分文章层次。(1)对应文章</a:t>
            </a:r>
            <a:br>
              <a:rPr dirty="0"/>
            </a:br>
            <a:r>
              <a:rPr lang="zh-CN" altLang="en-US" sz="1417" kern="0" dirty="0">
                <a:solidFill>
                  <a:srgbClr val="000000"/>
                </a:solidFill>
                <a:latin typeface="Times New Roman" pitchFamily="65" charset="-122"/>
                <a:ea typeface="宋体" pitchFamily="65" charset="-122"/>
              </a:rPr>
              <a:t>第⑥段的内容,主要的事件是李东给“我”送泡泡糖,“我”很感动。“李东给‘我’倒水润喉”这一情</a:t>
            </a:r>
            <a:br>
              <a:rPr dirty="0"/>
            </a:br>
            <a:r>
              <a:rPr lang="zh-CN" altLang="en-US" sz="1417" kern="0" dirty="0">
                <a:solidFill>
                  <a:srgbClr val="000000"/>
                </a:solidFill>
                <a:latin typeface="Times New Roman" pitchFamily="65" charset="-122"/>
                <a:ea typeface="宋体" pitchFamily="65" charset="-122"/>
              </a:rPr>
              <a:t>节对应文章的⑨—</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段,“我”的心理感受可以从第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段的“露出赞赏的目光”中提取,即“赞赏”。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(示例1)通过景物描写,烘托人物难以平静的心情,为引出“我”对李东关心这一情节作了铺垫。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(示例2)运用了拟人的修辞手法,生动细腻地写出了晚风吹拂下椰树舒展的情态,衬托“我”难平的心绪。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(评分标准:表现手法回答正确给1分,赏析正确给2分。意思相近即可,有欠缺酌情扣分)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本题考查对文章句子的鉴赏能力。注意审题,赏析的角度有两个——描写或修辞。如从描写的角</a:t>
            </a:r>
            <a:endParaRPr lang="zh-CN" altLang="en-US" dirty="0"/>
          </a:p>
        </p:txBody>
      </p:sp>
      <p:pic>
        <p:nvPicPr>
          <p:cNvPr id="3" name="图片 3" descr="textimage12.jpeg"/>
          <p:cNvPicPr>
            <a:picLocks noChangeAspect="1"/>
          </p:cNvPicPr>
          <p:nvPr/>
        </p:nvPicPr>
        <p:blipFill>
          <a:blip r:embed="rId4"/>
          <a:stretch>
            <a:fillRect/>
          </a:stretch>
        </p:blipFill>
        <p:spPr>
          <a:xfrm>
            <a:off x="2160000" y="3195788"/>
            <a:ext cx="190500" cy="200025"/>
          </a:xfrm>
          <a:prstGeom prst="rect">
            <a:avLst/>
          </a:prstGeom>
        </p:spPr>
      </p:pic>
      <p:pic>
        <p:nvPicPr>
          <p:cNvPr id="4" name="图片 4" descr="textimage13.jpeg"/>
          <p:cNvPicPr>
            <a:picLocks noChangeAspect="1"/>
          </p:cNvPicPr>
          <p:nvPr/>
        </p:nvPicPr>
        <p:blipFill>
          <a:blip r:embed="rId4"/>
          <a:stretch>
            <a:fillRect/>
          </a:stretch>
        </p:blipFill>
        <p:spPr>
          <a:xfrm>
            <a:off x="4735502" y="3195787"/>
            <a:ext cx="190499" cy="200024"/>
          </a:xfrm>
          <a:prstGeom prst="rect">
            <a:avLst/>
          </a:prstGeom>
        </p:spPr>
      </p:pic>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度赏析,从“湖畔椰树”“叶片”“光斑”等可知,第⑧段属于景物描写,椰树手舞足蹈,叶片抖动,光斑的</a:t>
            </a:r>
            <a:br>
              <a:rPr dirty="0"/>
            </a:br>
            <a:r>
              <a:rPr lang="zh-CN" altLang="en-US" sz="1417" kern="0" dirty="0">
                <a:solidFill>
                  <a:srgbClr val="000000"/>
                </a:solidFill>
                <a:latin typeface="Times New Roman" pitchFamily="65" charset="-122"/>
                <a:ea typeface="宋体" pitchFamily="65" charset="-122"/>
              </a:rPr>
              <a:t>合拢和破碎,实际都是为了烘托“我”此时不平静的心情,同时也为引出下文“我”对李东的关心这一情</a:t>
            </a:r>
            <a:br>
              <a:rPr dirty="0"/>
            </a:br>
            <a:r>
              <a:rPr lang="zh-CN" altLang="en-US" sz="1417" kern="0" dirty="0">
                <a:solidFill>
                  <a:srgbClr val="000000"/>
                </a:solidFill>
                <a:latin typeface="Times New Roman" pitchFamily="65" charset="-122"/>
                <a:ea typeface="宋体" pitchFamily="65" charset="-122"/>
              </a:rPr>
              <a:t>节作铺垫。如从修辞的角度赏析,从“手舞足蹈”“追逐”等词语可知,第⑧段运用了拟人的修辞手法,生</a:t>
            </a:r>
            <a:br>
              <a:rPr dirty="0"/>
            </a:br>
            <a:r>
              <a:rPr lang="zh-CN" altLang="en-US" sz="1417" kern="0" dirty="0">
                <a:solidFill>
                  <a:srgbClr val="000000"/>
                </a:solidFill>
                <a:latin typeface="Times New Roman" pitchFamily="65" charset="-122"/>
                <a:ea typeface="宋体" pitchFamily="65" charset="-122"/>
              </a:rPr>
              <a:t>动形象地写出了在晚风的吹拂下椰树舒展、灵动的情态,衬托了“我”此时难平的心绪。</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526865"/>
          <a:ext cx="7740000" cy="2597217"/>
        </p:xfrm>
        <a:graphic>
          <a:graphicData uri="http://schemas.openxmlformats.org/drawingml/2006/table">
            <a:tbl>
              <a:tblPr/>
              <a:tblGrid>
                <a:gridCol w="923042">
                  <a:extLst>
                    <a:ext uri="{9D8B030D-6E8A-4147-A177-3AD203B41FA5}">
                      <a16:colId xmlns:a16="http://schemas.microsoft.com/office/drawing/2014/main" val="20000"/>
                    </a:ext>
                  </a:extLst>
                </a:gridCol>
                <a:gridCol w="6816958">
                  <a:extLst>
                    <a:ext uri="{9D8B030D-6E8A-4147-A177-3AD203B41FA5}">
                      <a16:colId xmlns:a16="http://schemas.microsoft.com/office/drawing/2014/main" val="20001"/>
                    </a:ext>
                  </a:extLst>
                </a:gridCol>
              </a:tblGrid>
              <a:tr h="24349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修辞手法</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作用</a:t>
                      </a:r>
                    </a:p>
                  </a:txBody>
                  <a:tcPr marL="45720" marR="45720"/>
                </a:tc>
                <a:extLst>
                  <a:ext uri="{0D108BD9-81ED-4DB2-BD59-A6C34878D82A}">
                    <a16:rowId xmlns:a16="http://schemas.microsoft.com/office/drawing/2014/main" val="10000"/>
                  </a:ext>
                </a:extLst>
              </a:tr>
              <a:tr h="158211">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比喻</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生动形象地写出了</a:t>
                      </a:r>
                      <a:r>
                        <a:rPr lang="zh-CN" altLang="en-US" sz="1400" kern="0" dirty="0">
                          <a:solidFill>
                            <a:srgbClr val="000000"/>
                          </a:solidFill>
                          <a:latin typeface="Arial Narrow" pitchFamily="65" charset="-122"/>
                          <a:ea typeface="Arial Unicode MS" pitchFamily="65" charset="-122"/>
                        </a:rPr>
                        <a:t>××</a:t>
                      </a:r>
                      <a:r>
                        <a:rPr lang="zh-CN" altLang="en-US" sz="1400" kern="0" dirty="0">
                          <a:solidFill>
                            <a:srgbClr val="000000"/>
                          </a:solidFill>
                          <a:latin typeface="Times New Roman" pitchFamily="65" charset="-122"/>
                          <a:ea typeface="宋体" pitchFamily="65" charset="-122"/>
                        </a:rPr>
                        <a:t>事物的</a:t>
                      </a:r>
                      <a:r>
                        <a:rPr lang="zh-CN" altLang="en-US" sz="1400" kern="0" dirty="0">
                          <a:solidFill>
                            <a:srgbClr val="000000"/>
                          </a:solidFill>
                          <a:latin typeface="Arial Narrow" pitchFamily="65" charset="-122"/>
                          <a:ea typeface="Arial Unicode MS" pitchFamily="65" charset="-122"/>
                        </a:rPr>
                        <a:t>××</a:t>
                      </a:r>
                      <a:r>
                        <a:rPr lang="zh-CN" altLang="en-US" sz="1400" kern="0" dirty="0">
                          <a:solidFill>
                            <a:srgbClr val="000000"/>
                          </a:solidFill>
                          <a:latin typeface="Times New Roman" pitchFamily="65" charset="-122"/>
                          <a:ea typeface="宋体" pitchFamily="65" charset="-122"/>
                        </a:rPr>
                        <a:t>特点</a:t>
                      </a:r>
                    </a:p>
                  </a:txBody>
                  <a:tcPr marL="45720" marR="45720"/>
                </a:tc>
                <a:extLst>
                  <a:ext uri="{0D108BD9-81ED-4DB2-BD59-A6C34878D82A}">
                    <a16:rowId xmlns:a16="http://schemas.microsoft.com/office/drawing/2014/main" val="10001"/>
                  </a:ext>
                </a:extLst>
              </a:tr>
              <a:tr h="143227">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拟人</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赋予事物以人的思想、感情和动作,把事物人格化,生动形象地写出</a:t>
                      </a:r>
                      <a:r>
                        <a:rPr lang="zh-CN" altLang="en-US" sz="1400" kern="0" dirty="0">
                          <a:solidFill>
                            <a:srgbClr val="000000"/>
                          </a:solidFill>
                          <a:latin typeface="Arial Narrow" pitchFamily="65" charset="-122"/>
                          <a:ea typeface="Arial Unicode MS" pitchFamily="65" charset="-122"/>
                        </a:rPr>
                        <a:t>××</a:t>
                      </a:r>
                      <a:r>
                        <a:rPr lang="zh-CN" altLang="en-US" sz="1400" kern="0" dirty="0">
                          <a:solidFill>
                            <a:srgbClr val="000000"/>
                          </a:solidFill>
                          <a:latin typeface="Times New Roman" pitchFamily="65" charset="-122"/>
                          <a:ea typeface="宋体" pitchFamily="65" charset="-122"/>
                        </a:rPr>
                        <a:t>事物的</a:t>
                      </a:r>
                      <a:r>
                        <a:rPr lang="zh-CN" altLang="en-US" sz="1400" kern="0" dirty="0">
                          <a:solidFill>
                            <a:srgbClr val="000000"/>
                          </a:solidFill>
                          <a:latin typeface="Arial Narrow" pitchFamily="65" charset="-122"/>
                          <a:ea typeface="Arial Unicode MS" pitchFamily="65" charset="-122"/>
                        </a:rPr>
                        <a:t>××</a:t>
                      </a:r>
                      <a:r>
                        <a:rPr lang="zh-CN" altLang="en-US" sz="1400" kern="0" dirty="0">
                          <a:solidFill>
                            <a:srgbClr val="000000"/>
                          </a:solidFill>
                          <a:latin typeface="Times New Roman" pitchFamily="65" charset="-122"/>
                          <a:ea typeface="宋体" pitchFamily="65" charset="-122"/>
                        </a:rPr>
                        <a:t>特点</a:t>
                      </a:r>
                    </a:p>
                  </a:txBody>
                  <a:tcPr marL="45720" marR="45720"/>
                </a:tc>
                <a:extLst>
                  <a:ext uri="{0D108BD9-81ED-4DB2-BD59-A6C34878D82A}">
                    <a16:rowId xmlns:a16="http://schemas.microsoft.com/office/drawing/2014/main" val="10002"/>
                  </a:ext>
                </a:extLst>
              </a:tr>
              <a:tr h="128243">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排比</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条理清晰,节奏鲜明,便于抒情,增强文章气势,增加感染力、说服力</a:t>
                      </a:r>
                    </a:p>
                  </a:txBody>
                  <a:tcPr marL="45720" marR="45720"/>
                </a:tc>
                <a:extLst>
                  <a:ext uri="{0D108BD9-81ED-4DB2-BD59-A6C34878D82A}">
                    <a16:rowId xmlns:a16="http://schemas.microsoft.com/office/drawing/2014/main" val="10003"/>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反问</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态度鲜明,增强语气,强烈抒情</a:t>
                      </a:r>
                    </a:p>
                  </a:txBody>
                  <a:tcPr marL="45720" marR="45720"/>
                </a:tc>
                <a:extLst>
                  <a:ext uri="{0D108BD9-81ED-4DB2-BD59-A6C34878D82A}">
                    <a16:rowId xmlns:a16="http://schemas.microsoft.com/office/drawing/2014/main" val="10004"/>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反复</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强烈抒情,富有感染力,有强调语气、强化内容的作用</a:t>
                      </a:r>
                    </a:p>
                  </a:txBody>
                  <a:tcPr marL="45720" marR="45720"/>
                </a:tc>
                <a:extLst>
                  <a:ext uri="{0D108BD9-81ED-4DB2-BD59-A6C34878D82A}">
                    <a16:rowId xmlns:a16="http://schemas.microsoft.com/office/drawing/2014/main" val="10005"/>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对比</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突出描写对象的</a:t>
                      </a:r>
                      <a:r>
                        <a:rPr lang="zh-CN" altLang="en-US" sz="1400" kern="0" dirty="0">
                          <a:solidFill>
                            <a:srgbClr val="000000"/>
                          </a:solidFill>
                          <a:latin typeface="Arial Narrow" pitchFamily="65" charset="-122"/>
                          <a:ea typeface="Arial Unicode MS" pitchFamily="65" charset="-122"/>
                        </a:rPr>
                        <a:t>××</a:t>
                      </a:r>
                      <a:r>
                        <a:rPr lang="zh-CN" altLang="en-US" sz="1400" kern="0" dirty="0">
                          <a:solidFill>
                            <a:srgbClr val="000000"/>
                          </a:solidFill>
                          <a:latin typeface="Times New Roman" pitchFamily="65" charset="-122"/>
                          <a:ea typeface="宋体" pitchFamily="65" charset="-122"/>
                        </a:rPr>
                        <a:t>特点</a:t>
                      </a:r>
                    </a:p>
                  </a:txBody>
                  <a:tcPr marL="45720" marR="45720"/>
                </a:tc>
                <a:extLst>
                  <a:ext uri="{0D108BD9-81ED-4DB2-BD59-A6C34878D82A}">
                    <a16:rowId xmlns:a16="http://schemas.microsoft.com/office/drawing/2014/main" val="10006"/>
                  </a:ext>
                </a:extLst>
              </a:tr>
            </a:tbl>
          </a:graphicData>
        </a:graphic>
      </p:graphicFrame>
      <p:sp>
        <p:nvSpPr>
          <p:cNvPr id="3" name="TextBox 2"/>
          <p:cNvSpPr txBox="1"/>
          <p:nvPr/>
        </p:nvSpPr>
        <p:spPr>
          <a:xfrm>
            <a:off x="720000" y="769925"/>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知识归纳    </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常考的修辞手法及其作用</a:t>
            </a:r>
            <a:endParaRPr lang="zh-CN" altLang="en-US" dirty="0"/>
          </a:p>
        </p:txBody>
      </p:sp>
      <p:graphicFrame>
        <p:nvGraphicFramePr>
          <p:cNvPr id="4" name="表格 2"/>
          <p:cNvGraphicFramePr>
            <a:graphicFrameLocks noGrp="1"/>
          </p:cNvGraphicFramePr>
          <p:nvPr/>
        </p:nvGraphicFramePr>
        <p:xfrm>
          <a:off x="720000" y="4121265"/>
          <a:ext cx="7740000" cy="742062"/>
        </p:xfrm>
        <a:graphic>
          <a:graphicData uri="http://schemas.openxmlformats.org/drawingml/2006/table">
            <a:tbl>
              <a:tblPr/>
              <a:tblGrid>
                <a:gridCol w="923042">
                  <a:extLst>
                    <a:ext uri="{9D8B030D-6E8A-4147-A177-3AD203B41FA5}">
                      <a16:colId xmlns:a16="http://schemas.microsoft.com/office/drawing/2014/main" val="20000"/>
                    </a:ext>
                  </a:extLst>
                </a:gridCol>
                <a:gridCol w="6816958">
                  <a:extLst>
                    <a:ext uri="{9D8B030D-6E8A-4147-A177-3AD203B41FA5}">
                      <a16:colId xmlns:a16="http://schemas.microsoft.com/office/drawing/2014/main" val="20001"/>
                    </a:ext>
                  </a:extLst>
                </a:gridCol>
              </a:tblGrid>
              <a:tr h="201038">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夸张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突出事物特征,揭示本质,给读者以鲜明而强烈的印象</a:t>
                      </a:r>
                    </a:p>
                  </a:txBody>
                  <a:tcPr marL="45720" marR="45720"/>
                </a:tc>
                <a:extLst>
                  <a:ext uri="{0D108BD9-81ED-4DB2-BD59-A6C34878D82A}">
                    <a16:rowId xmlns:a16="http://schemas.microsoft.com/office/drawing/2014/main" val="10000"/>
                  </a:ext>
                </a:extLst>
              </a:tr>
              <a:tr h="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对偶</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句式整齐,音韵和谐,语气铿锵,互相映衬,互为补充</a:t>
                      </a:r>
                    </a:p>
                  </a:txBody>
                  <a:tcPr marL="45720" marR="45720"/>
                </a:tc>
                <a:extLst>
                  <a:ext uri="{0D108BD9-81ED-4DB2-BD59-A6C34878D82A}">
                    <a16:rowId xmlns:a16="http://schemas.microsoft.com/office/drawing/2014/main" val="10001"/>
                  </a:ext>
                </a:extLst>
              </a:tr>
            </a:tbl>
          </a:graphicData>
        </a:graphic>
      </p:graphicFrame>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这句话一语双关,表面上说的是水杯里的热气在升腾向上,实质上指李东正在发生变化,暗示他也</a:t>
            </a:r>
            <a:br>
              <a:rPr dirty="0"/>
            </a:br>
            <a:r>
              <a:rPr lang="zh-CN" altLang="en-US" sz="1417" kern="0" dirty="0">
                <a:solidFill>
                  <a:srgbClr val="000000"/>
                </a:solidFill>
                <a:latin typeface="Times New Roman" pitchFamily="65" charset="-122"/>
                <a:ea typeface="宋体" pitchFamily="65" charset="-122"/>
              </a:rPr>
              <a:t>在不断地成长进步。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(评分标准:意思相近即可,有欠缺酌情扣分)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本题考查理解句子含意的能力。理解本句话的关键是要理解关键词语“向上”的含义,结合语境,</a:t>
            </a:r>
            <a:br>
              <a:rPr dirty="0"/>
            </a:br>
            <a:r>
              <a:rPr lang="zh-CN" altLang="en-US" sz="1417" kern="0" dirty="0">
                <a:solidFill>
                  <a:srgbClr val="000000"/>
                </a:solidFill>
                <a:latin typeface="Times New Roman" pitchFamily="65" charset="-122"/>
                <a:ea typeface="宋体" pitchFamily="65" charset="-122"/>
              </a:rPr>
              <a:t>这一词语是指水杯里的热气在升腾,深层的意思是指李东的行为是积极向上的,而且是不断地向上,也就是</a:t>
            </a:r>
            <a:br>
              <a:rPr dirty="0"/>
            </a:br>
            <a:r>
              <a:rPr lang="zh-CN" altLang="en-US" sz="1417" kern="0" dirty="0">
                <a:solidFill>
                  <a:srgbClr val="000000"/>
                </a:solidFill>
                <a:latin typeface="Times New Roman" pitchFamily="65" charset="-122"/>
                <a:ea typeface="宋体" pitchFamily="65" charset="-122"/>
              </a:rPr>
              <a:t>说他在不断地成长和进步。作答此类题,第一步要选择理解句子的角度,第二步要进行分析,注意联系文章</a:t>
            </a:r>
            <a:br>
              <a:rPr dirty="0"/>
            </a:br>
            <a:r>
              <a:rPr lang="zh-CN" altLang="en-US" sz="1417" kern="0" dirty="0">
                <a:solidFill>
                  <a:srgbClr val="000000"/>
                </a:solidFill>
                <a:latin typeface="Times New Roman" pitchFamily="65" charset="-122"/>
                <a:ea typeface="宋体" pitchFamily="65" charset="-122"/>
              </a:rPr>
              <a:t>表达的主旨、作者的情感。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(示例1)从李东给“我”送泡泡糖这个情节,可以看出李东是一个懂得关心他人、尊重师长的好</a:t>
            </a:r>
            <a:br>
              <a:rPr dirty="0"/>
            </a:br>
            <a:r>
              <a:rPr lang="zh-CN" altLang="en-US" sz="1417" kern="0" dirty="0">
                <a:solidFill>
                  <a:srgbClr val="000000"/>
                </a:solidFill>
                <a:latin typeface="Times New Roman" pitchFamily="65" charset="-122"/>
                <a:ea typeface="宋体" pitchFamily="65" charset="-122"/>
              </a:rPr>
              <a:t>学生。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(示例2)从“李东怯怯地问我:‘老师,我出彩了吗?’”这个情节可以看出,李东渴望被认可,是一个积极向</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上的学生。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(评分标准:结合具体情节并作出评价即可给满分。有欠缺酌情扣分)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本题考查分析人物形象的能力。通过审题可知,需要结合文中的具体情节进行分析,重点看文本中</a:t>
            </a:r>
            <a:br>
              <a:rPr dirty="0"/>
            </a:br>
            <a:r>
              <a:rPr lang="zh-CN" altLang="en-US" sz="1417" kern="0" dirty="0">
                <a:solidFill>
                  <a:srgbClr val="000000"/>
                </a:solidFill>
                <a:latin typeface="Times New Roman" pitchFamily="65" charset="-122"/>
                <a:ea typeface="宋体" pitchFamily="65" charset="-122"/>
              </a:rPr>
              <a:t>对李东进行描写的段落。第⑥段中写到李东给“我”送泡泡糖,可以看出李东是一个胆子有点小,但是却</a:t>
            </a:r>
            <a:br>
              <a:rPr dirty="0"/>
            </a:br>
            <a:r>
              <a:rPr lang="zh-CN" altLang="en-US" sz="1417" kern="0" dirty="0">
                <a:solidFill>
                  <a:srgbClr val="000000"/>
                </a:solidFill>
                <a:latin typeface="Times New Roman" pitchFamily="65" charset="-122"/>
                <a:ea typeface="宋体" pitchFamily="65" charset="-122"/>
              </a:rPr>
              <a:t>懂得关心老师、尊重老师的孩子;第</a:t>
            </a: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段中写到李东的语言,从这些语言里可以看出,李东渴望得到老师的</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认可和表扬,是一个追求进步、积极向上的学生。</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5.答案　</a:t>
            </a:r>
            <a:r>
              <a:rPr lang="zh-CN" altLang="en-US" sz="1417" kern="0" dirty="0">
                <a:solidFill>
                  <a:srgbClr val="000000"/>
                </a:solidFill>
                <a:latin typeface="Times New Roman" pitchFamily="65" charset="-122"/>
                <a:ea typeface="宋体" pitchFamily="65" charset="-122"/>
              </a:rPr>
              <a:t>(示例1)能。以比喻的修辞作为标题,生动形象,富有情趣,增加悬念,激发读者的阅读兴趣。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(示例2)不能。因为原题中的“出彩”是散文所要揭示的中心,以“老师,我出彩了吗”作为标题,能揭示文</a:t>
            </a:r>
            <a:br>
              <a:rPr dirty="0"/>
            </a:br>
            <a:r>
              <a:rPr lang="zh-CN" altLang="en-US" sz="1417" kern="0" dirty="0">
                <a:solidFill>
                  <a:srgbClr val="000000"/>
                </a:solidFill>
                <a:latin typeface="Times New Roman" pitchFamily="65" charset="-122"/>
                <a:ea typeface="宋体" pitchFamily="65" charset="-122"/>
              </a:rPr>
              <a:t>章的主旨和情感,引发读者的阅读兴趣。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(评分标准:回答能与不能且言之成理即可,有欠缺酌情扣分)</a:t>
            </a:r>
            <a:endParaRPr lang="zh-CN" altLang="en-US" dirty="0"/>
          </a:p>
        </p:txBody>
      </p:sp>
      <p:pic>
        <p:nvPicPr>
          <p:cNvPr id="3" name="图片 3" descr="textimage14.jpeg"/>
          <p:cNvPicPr>
            <a:picLocks noChangeAspect="1"/>
          </p:cNvPicPr>
          <p:nvPr/>
        </p:nvPicPr>
        <p:blipFill>
          <a:blip r:embed="rId4" cstate="print"/>
          <a:stretch>
            <a:fillRect/>
          </a:stretch>
        </p:blipFill>
        <p:spPr>
          <a:xfrm>
            <a:off x="3470009" y="2850188"/>
            <a:ext cx="190500" cy="200025"/>
          </a:xfrm>
          <a:prstGeom prst="rect">
            <a:avLst/>
          </a:prstGeom>
        </p:spPr>
      </p:pic>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(3分)(示例1)十一二岁的孩子了,难道不应该学会独立面对生活吗?不过,他走了一个多小时了吧?</a:t>
            </a:r>
            <a:br>
              <a:rPr dirty="0"/>
            </a:br>
            <a:r>
              <a:rPr lang="zh-CN" altLang="en-US" sz="1417" kern="0" dirty="0">
                <a:solidFill>
                  <a:srgbClr val="000000"/>
                </a:solidFill>
                <a:latin typeface="Times New Roman" pitchFamily="65" charset="-122"/>
                <a:ea typeface="宋体" pitchFamily="65" charset="-122"/>
              </a:rPr>
              <a:t>外面下这么大雨,该不会出什么事吧?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(示例2)凡事都会有第一次嘛,当然,孩子毕竟要独自横过一条车来车往的马路呢。这都走了一个多小时,按</a:t>
            </a:r>
            <a:br>
              <a:rPr dirty="0"/>
            </a:br>
            <a:r>
              <a:rPr lang="zh-CN" altLang="en-US" sz="1417" kern="0" dirty="0">
                <a:solidFill>
                  <a:srgbClr val="000000"/>
                </a:solidFill>
                <a:latin typeface="Times New Roman" pitchFamily="65" charset="-122"/>
                <a:ea typeface="宋体" pitchFamily="65" charset="-122"/>
              </a:rPr>
              <a:t>理应该早就回来了呀!(心理描写1分,符合特定情境1分,写出人物的内心矛盾1分)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本题考查学生把握人物心理及语言表达的能力。注意体现“我”的矛盾心理,“我”是孩子的父</a:t>
            </a:r>
            <a:br>
              <a:rPr dirty="0"/>
            </a:br>
            <a:r>
              <a:rPr lang="zh-CN" altLang="en-US" sz="1417" kern="0" dirty="0">
                <a:solidFill>
                  <a:srgbClr val="000000"/>
                </a:solidFill>
                <a:latin typeface="Times New Roman" pitchFamily="65" charset="-122"/>
                <a:ea typeface="宋体" pitchFamily="65" charset="-122"/>
              </a:rPr>
              <a:t>亲,对孩子的期待和担忧交织在一起:一方面希望孩子能独立面对生活,另一方面又有着一个父亲对孩子最</a:t>
            </a:r>
            <a:br>
              <a:rPr dirty="0"/>
            </a:br>
            <a:r>
              <a:rPr lang="zh-CN" altLang="en-US" sz="1417" kern="0" dirty="0">
                <a:solidFill>
                  <a:srgbClr val="000000"/>
                </a:solidFill>
                <a:latin typeface="Times New Roman" pitchFamily="65" charset="-122"/>
                <a:ea typeface="宋体" pitchFamily="65" charset="-122"/>
              </a:rPr>
              <a:t>本能的担忧,孩子独自去买菜,此时又正下着大雨。表述的内容注意结合当时的特定情境,描写“我”此时</a:t>
            </a:r>
            <a:br>
              <a:rPr dirty="0"/>
            </a:br>
            <a:r>
              <a:rPr lang="zh-CN" altLang="en-US" sz="1417" kern="0" dirty="0">
                <a:solidFill>
                  <a:srgbClr val="000000"/>
                </a:solidFill>
                <a:latin typeface="Times New Roman" pitchFamily="65" charset="-122"/>
                <a:ea typeface="宋体" pitchFamily="65" charset="-122"/>
              </a:rPr>
              <a:t>的矛盾心理。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(4分)(1)用一个拟声词和一个比喻句写出了大雨倾盆的情状,创设了特定的场景,(1分)也为后面写</a:t>
            </a:r>
            <a:endParaRPr lang="zh-CN" altLang="en-US" dirty="0"/>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256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本题考查标题的作用。两个标题各有特色,只要言之有理即可。如果回答能,那么就要分析“一片</a:t>
            </a:r>
            <a:br>
              <a:rPr dirty="0"/>
            </a:br>
            <a:r>
              <a:rPr lang="zh-CN" altLang="en-US" sz="1417" kern="0" dirty="0">
                <a:solidFill>
                  <a:srgbClr val="000000"/>
                </a:solidFill>
                <a:latin typeface="Times New Roman" pitchFamily="65" charset="-122"/>
                <a:ea typeface="宋体" pitchFamily="65" charset="-122"/>
              </a:rPr>
              <a:t>独特的叶子”这个标题的作用,这里运用了比喻的修辞手法,李东就像那片独特的叶子一样,这一标题生动</a:t>
            </a:r>
            <a:br>
              <a:rPr dirty="0"/>
            </a:br>
            <a:r>
              <a:rPr lang="zh-CN" altLang="en-US" sz="1417" kern="0" dirty="0">
                <a:solidFill>
                  <a:srgbClr val="000000"/>
                </a:solidFill>
                <a:latin typeface="Times New Roman" pitchFamily="65" charset="-122"/>
                <a:ea typeface="宋体" pitchFamily="65" charset="-122"/>
              </a:rPr>
              <a:t>形象,能够激发读者的阅读兴趣,且突出了文章所写的主要人物;如果回答不能,那么就要分析“老师,我出</a:t>
            </a:r>
            <a:br>
              <a:rPr dirty="0"/>
            </a:br>
            <a:r>
              <a:rPr lang="zh-CN" altLang="en-US" sz="1417" kern="0" dirty="0">
                <a:solidFill>
                  <a:srgbClr val="000000"/>
                </a:solidFill>
                <a:latin typeface="Times New Roman" pitchFamily="65" charset="-122"/>
                <a:ea typeface="宋体" pitchFamily="65" charset="-122"/>
              </a:rPr>
              <a:t>彩了吗”这一标题的作用,“出彩”是文章的中心,而李东所说的这句话很好地揭示了文章所要表达的中</a:t>
            </a:r>
            <a:br>
              <a:rPr dirty="0"/>
            </a:br>
            <a:r>
              <a:rPr lang="zh-CN" altLang="en-US" sz="1417" kern="0" dirty="0">
                <a:solidFill>
                  <a:srgbClr val="000000"/>
                </a:solidFill>
                <a:latin typeface="Times New Roman" pitchFamily="65" charset="-122"/>
                <a:ea typeface="宋体" pitchFamily="65" charset="-122"/>
              </a:rPr>
              <a:t>心,也能够引发读者的阅读兴趣。</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r>
              <a:rPr lang="zh-CN" altLang="en-US" sz="1417" kern="0" dirty="0">
                <a:solidFill>
                  <a:srgbClr val="000000"/>
                </a:solidFill>
                <a:latin typeface="Times New Roman" pitchFamily="65" charset="-122"/>
                <a:ea typeface="宋体" pitchFamily="65" charset="-122"/>
              </a:rPr>
              <a:t>(2019湖北黄冈,28—31)阅读下面小说,回答问题。(14分)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你的指尖是我一生的温暖</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韩逸萌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①儿时的记忆里,奶奶的手有一种神奇的魔力。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②想起奶奶的手,恍惚中就觉得香气四溢。在那个物质不甚充裕的年代,在那个并不富足的家庭里,我(奶</a:t>
            </a:r>
            <a:br>
              <a:rPr dirty="0"/>
            </a:br>
            <a:r>
              <a:rPr lang="zh-CN" altLang="en-US" sz="1417" kern="0" dirty="0">
                <a:solidFill>
                  <a:srgbClr val="000000"/>
                </a:solidFill>
                <a:latin typeface="Times New Roman" pitchFamily="65" charset="-122"/>
                <a:ea typeface="宋体" pitchFamily="65" charset="-122"/>
              </a:rPr>
              <a:t>奶的孙女)的童年却充满着香甜酥脆的回忆。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③暮春时节的榆钱,奶奶煮在粥里。我的碗里便漂着一片片的小荷叶,我像捉小鱼一样吞下。奶奶说,吃了</a:t>
            </a:r>
            <a:br>
              <a:rPr dirty="0"/>
            </a:br>
            <a:r>
              <a:rPr lang="zh-CN" altLang="en-US" sz="1417" kern="0" dirty="0">
                <a:solidFill>
                  <a:srgbClr val="000000"/>
                </a:solidFill>
                <a:latin typeface="Times New Roman" pitchFamily="65" charset="-122"/>
                <a:ea typeface="宋体" pitchFamily="65" charset="-122"/>
              </a:rPr>
              <a:t>榆钱,一生富足。初夏的傍晚,浓郁的槐花香笼罩着整个小院,我穿着奶奶做的豆绿色的小裙子,看她洗净采</a:t>
            </a:r>
            <a:br>
              <a:rPr dirty="0"/>
            </a:br>
            <a:r>
              <a:rPr lang="zh-CN" altLang="en-US" sz="1417" kern="0" dirty="0">
                <a:solidFill>
                  <a:srgbClr val="000000"/>
                </a:solidFill>
                <a:latin typeface="Times New Roman" pitchFamily="65" charset="-122"/>
                <a:ea typeface="宋体" pitchFamily="65" charset="-122"/>
              </a:rPr>
              <a:t>下的槐花,撒上盐和面粉,上锅蒸熟,晚上就能吃到唇齿留香的槐花饭。锅里还煮着绿豆稀饭,煮开了花的绿</a:t>
            </a:r>
            <a:br>
              <a:rPr dirty="0"/>
            </a:br>
            <a:r>
              <a:rPr lang="zh-CN" altLang="en-US" sz="1417" kern="0" dirty="0">
                <a:solidFill>
                  <a:srgbClr val="000000"/>
                </a:solidFill>
                <a:latin typeface="Times New Roman" pitchFamily="65" charset="-122"/>
                <a:ea typeface="宋体" pitchFamily="65" charset="-122"/>
              </a:rPr>
              <a:t>豆和大米也像一朵朵盛开的小槐花,令我小小的心里久久着迷。那时的夏天,竟可以如此清香和清凉。</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④冬天是我最爱的。奶奶用坏了的脸盆扣住火炉口,漏洞的地方用白菜叶盖住。不到饭点,烤地瓜的香味</a:t>
            </a:r>
            <a:br>
              <a:rPr dirty="0"/>
            </a:br>
            <a:r>
              <a:rPr lang="zh-CN" altLang="en-US" sz="1417" kern="0" dirty="0">
                <a:solidFill>
                  <a:srgbClr val="000000"/>
                </a:solidFill>
                <a:latin typeface="Times New Roman" pitchFamily="65" charset="-122"/>
                <a:ea typeface="宋体" pitchFamily="65" charset="-122"/>
              </a:rPr>
              <a:t>就把在外面疯玩的我“勾”了回来。滚烫的地瓜我拿不住,奶奶一边叫我小馋猫,一边帮我剥皮。“奶奶</a:t>
            </a:r>
            <a:br>
              <a:rPr dirty="0"/>
            </a:br>
            <a:r>
              <a:rPr lang="zh-CN" altLang="en-US" sz="1417" kern="0" dirty="0">
                <a:solidFill>
                  <a:srgbClr val="000000"/>
                </a:solidFill>
                <a:latin typeface="Times New Roman" pitchFamily="65" charset="-122"/>
                <a:ea typeface="宋体" pitchFamily="65" charset="-122"/>
              </a:rPr>
              <a:t>的手怎么不怕烫?”我奇怪。奶奶笑着说:“奶奶的皮厚啊!”那香喷喷的味道,时时想起,时时垂涎不已。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⑤奶奶的手真是灵巧呵!童年时,我是小伙伴里的孩子王,得此殊荣,唯一的原因就是我有最多最好玩的玩</a:t>
            </a:r>
            <a:br>
              <a:rPr dirty="0"/>
            </a:br>
            <a:r>
              <a:rPr lang="zh-CN" altLang="en-US" sz="1417" kern="0" dirty="0">
                <a:solidFill>
                  <a:srgbClr val="000000"/>
                </a:solidFill>
                <a:latin typeface="Times New Roman" pitchFamily="65" charset="-122"/>
                <a:ea typeface="宋体" pitchFamily="65" charset="-122"/>
              </a:rPr>
              <a:t>具。我没有布娃娃,但我有奶奶缝的布老虎,张着大口,额头上用黑毛线绣着“王”字,那是我最喜欢的玩</a:t>
            </a:r>
            <a:br>
              <a:rPr dirty="0"/>
            </a:br>
            <a:r>
              <a:rPr lang="zh-CN" altLang="en-US" sz="1417" kern="0" dirty="0">
                <a:solidFill>
                  <a:srgbClr val="000000"/>
                </a:solidFill>
                <a:latin typeface="Times New Roman" pitchFamily="65" charset="-122"/>
                <a:ea typeface="宋体" pitchFamily="65" charset="-122"/>
              </a:rPr>
              <a:t>偶,高兴时才给别的小朋友抱一下。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⑥包装箱上的封条,奶奶一根根洗净攒着,攒得够多了,在一个木头盒上缠缠绕绕,一横一竖,不同颜色的封</a:t>
            </a:r>
            <a:br>
              <a:rPr dirty="0"/>
            </a:br>
            <a:r>
              <a:rPr lang="zh-CN" altLang="en-US" sz="1417" kern="0" dirty="0">
                <a:solidFill>
                  <a:srgbClr val="000000"/>
                </a:solidFill>
                <a:latin typeface="Times New Roman" pitchFamily="65" charset="-122"/>
                <a:ea typeface="宋体" pitchFamily="65" charset="-122"/>
              </a:rPr>
              <a:t>条就在奶奶的手指尖穿梭纷飞。奶奶编的篮子小巧精致,除了自家用,还送给邻里乡亲。整个村里的人都</a:t>
            </a:r>
            <a:br>
              <a:rPr dirty="0"/>
            </a:br>
            <a:r>
              <a:rPr lang="zh-CN" altLang="en-US" sz="1417" kern="0" dirty="0">
                <a:solidFill>
                  <a:srgbClr val="000000"/>
                </a:solidFill>
                <a:latin typeface="Times New Roman" pitchFamily="65" charset="-122"/>
                <a:ea typeface="宋体" pitchFamily="65" charset="-122"/>
              </a:rPr>
              <a:t>提着奶奶编的篮子去赶集,人见了都夸奶奶编得好。有人让奶奶再编了就拿去卖。奶奶笑笑,再编好了仍</a:t>
            </a:r>
            <a:br>
              <a:rPr dirty="0"/>
            </a:br>
            <a:r>
              <a:rPr lang="zh-CN" altLang="en-US" sz="1417" kern="0" dirty="0">
                <a:solidFill>
                  <a:srgbClr val="000000"/>
                </a:solidFill>
                <a:latin typeface="Times New Roman" pitchFamily="65" charset="-122"/>
                <a:ea typeface="宋体" pitchFamily="65" charset="-122"/>
              </a:rPr>
              <a:t>旧是送人。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⑦在村里口口相传的还有奶奶做虎头鞋的手艺。亲戚中谁家生了孩子,奶奶总要做一双虎头鞋送去。鞋</a:t>
            </a:r>
            <a:endParaRPr lang="zh-CN" altLang="en-US" dirty="0"/>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底是奶奶亲手纳的布底,小孩子穿着轻巧又舒服。奶奶做的虎头鞋针脚细密,“老虎”的眼睛炯炯有神,眼</a:t>
            </a:r>
            <a:br>
              <a:rPr dirty="0"/>
            </a:br>
            <a:r>
              <a:rPr lang="zh-CN" altLang="en-US" sz="1417" kern="0" dirty="0">
                <a:solidFill>
                  <a:srgbClr val="000000"/>
                </a:solidFill>
                <a:latin typeface="Times New Roman" pitchFamily="65" charset="-122"/>
                <a:ea typeface="宋体" pitchFamily="65" charset="-122"/>
              </a:rPr>
              <a:t>珠是特意找了光亮的皮革剪下的,眉毛、胡子、耳朵,个个都精致。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⑧衣柜的另一个角落,塑料袋里装着一个枕头。枕头是金黄缎面的,上面绣了一朵莲花。那莲花真漂亮呀,</a:t>
            </a:r>
            <a:br>
              <a:rPr dirty="0"/>
            </a:br>
            <a:r>
              <a:rPr lang="zh-CN" altLang="en-US" sz="1417" kern="0" dirty="0">
                <a:solidFill>
                  <a:srgbClr val="000000"/>
                </a:solidFill>
                <a:latin typeface="Times New Roman" pitchFamily="65" charset="-122"/>
                <a:ea typeface="宋体" pitchFamily="65" charset="-122"/>
              </a:rPr>
              <a:t>花瓣层层叠叠,上面是粉紫色,下面是粉白色。我问奶奶:“我可以枕那个枕头吗?”奶奶用粗糙的大手摸</a:t>
            </a:r>
            <a:br>
              <a:rPr dirty="0"/>
            </a:br>
            <a:r>
              <a:rPr lang="zh-CN" altLang="en-US" sz="1417" kern="0" dirty="0">
                <a:solidFill>
                  <a:srgbClr val="000000"/>
                </a:solidFill>
                <a:latin typeface="Times New Roman" pitchFamily="65" charset="-122"/>
                <a:ea typeface="宋体" pitchFamily="65" charset="-122"/>
              </a:rPr>
              <a:t>摸我的头:“傻孩子,那是奶奶的送老衣啊!”我一直不明白什么是“送老衣”,后来才知道它的另一个名</a:t>
            </a:r>
            <a:br>
              <a:rPr dirty="0"/>
            </a:br>
            <a:r>
              <a:rPr lang="zh-CN" altLang="en-US" sz="1417" kern="0" dirty="0">
                <a:solidFill>
                  <a:srgbClr val="000000"/>
                </a:solidFill>
                <a:latin typeface="Times New Roman" pitchFamily="65" charset="-122"/>
                <a:ea typeface="宋体" pitchFamily="65" charset="-122"/>
              </a:rPr>
              <a:t>字叫作“寿衣”,那是念在嘴里都觉得心惊胆战的字眼啊!所幸,一直到现在,那个枕头依旧放在角落里,始</a:t>
            </a:r>
            <a:br>
              <a:rPr dirty="0"/>
            </a:br>
            <a:r>
              <a:rPr lang="zh-CN" altLang="en-US" sz="1417" kern="0" dirty="0">
                <a:solidFill>
                  <a:srgbClr val="000000"/>
                </a:solidFill>
                <a:latin typeface="Times New Roman" pitchFamily="65" charset="-122"/>
                <a:ea typeface="宋体" pitchFamily="65" charset="-122"/>
              </a:rPr>
              <a:t>终未用。只是每次看到,我都心酸到不行,不敢想,不敢想,一想几乎要窒息。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⑨这次回家,奶奶捧着我的手,像个孩子一样说:“妮儿的手真嫩,看奶奶的手,跟锉子一样。”“锉子”这</a:t>
            </a:r>
            <a:br>
              <a:rPr dirty="0"/>
            </a:br>
            <a:r>
              <a:rPr lang="zh-CN" altLang="en-US" sz="1417" kern="0" dirty="0">
                <a:solidFill>
                  <a:srgbClr val="000000"/>
                </a:solidFill>
                <a:latin typeface="Times New Roman" pitchFamily="65" charset="-122"/>
                <a:ea typeface="宋体" pitchFamily="65" charset="-122"/>
              </a:rPr>
              <a:t>个词刺痛了我。小的时候,我总喜欢让奶奶给我挠痒痒,不用任何工具,奶奶粗糙的大手在我背上划拉几下,</a:t>
            </a:r>
            <a:br>
              <a:rPr dirty="0"/>
            </a:br>
            <a:r>
              <a:rPr lang="zh-CN" altLang="en-US" sz="1417" kern="0" dirty="0">
                <a:solidFill>
                  <a:srgbClr val="000000"/>
                </a:solidFill>
                <a:latin typeface="Times New Roman" pitchFamily="65" charset="-122"/>
                <a:ea typeface="宋体" pitchFamily="65" charset="-122"/>
              </a:rPr>
              <a:t>那种感觉最舒服了。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⑩第二天,我冒着四五级风,跑了三个金店,买到了一枚尺寸最大的金戒指。奶奶嗔怪:“这孩子,我年纪这</a:t>
            </a:r>
            <a:endParaRPr lang="zh-CN" altLang="en-US" dirty="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么大了,你花这冤枉钱干什么?”A</a:t>
            </a:r>
            <a:r>
              <a:rPr lang="zh-CN" altLang="en-US" sz="1417" u="sng" kern="0" dirty="0">
                <a:solidFill>
                  <a:srgbClr val="000000"/>
                </a:solidFill>
                <a:latin typeface="Times New Roman" pitchFamily="65" charset="-122"/>
                <a:ea typeface="宋体" pitchFamily="65" charset="-122"/>
              </a:rPr>
              <a:t>我不说话,我只是想用一枚戒指装饰奶奶的手,这其实是一个华而不实的</a:t>
            </a:r>
            <a:br>
              <a:rPr dirty="0"/>
            </a:br>
            <a:r>
              <a:rPr lang="zh-CN" altLang="en-US" sz="1417" u="sng" kern="0" dirty="0">
                <a:solidFill>
                  <a:srgbClr val="000000"/>
                </a:solidFill>
                <a:latin typeface="Times New Roman" pitchFamily="65" charset="-122"/>
                <a:ea typeface="宋体" pitchFamily="65" charset="-122"/>
              </a:rPr>
              <a:t>自我安慰。</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我拉过奶奶的手,给她戴上戒指,这么大的尺寸竟刚刚好。奶奶照例抓过我的手,给我暖手。我自小手脚</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怕冷,冬天的时候,每天放学回家,第一件事就是跑到奶奶身边,奶奶就伸出她的粗糙的大手握住我冰冷的小</a:t>
            </a:r>
            <a:br>
              <a:rPr dirty="0"/>
            </a:br>
            <a:r>
              <a:rPr lang="zh-CN" altLang="en-US" sz="1417" kern="0" dirty="0">
                <a:solidFill>
                  <a:srgbClr val="000000"/>
                </a:solidFill>
                <a:latin typeface="Times New Roman" pitchFamily="65" charset="-122"/>
                <a:ea typeface="宋体" pitchFamily="65" charset="-122"/>
              </a:rPr>
              <a:t>手。温暖从她的指尖一点点传过来,我的心也暖和起来。B</a:t>
            </a:r>
            <a:r>
              <a:rPr lang="zh-CN" altLang="en-US" sz="1417" u="sng" kern="0" dirty="0">
                <a:solidFill>
                  <a:srgbClr val="000000"/>
                </a:solidFill>
                <a:latin typeface="Times New Roman" pitchFamily="65" charset="-122"/>
                <a:ea typeface="宋体" pitchFamily="65" charset="-122"/>
              </a:rPr>
              <a:t>那种温馨是我一生难忘的。奶奶,你的指尖是</a:t>
            </a:r>
            <a:br>
              <a:rPr dirty="0"/>
            </a:br>
            <a:r>
              <a:rPr lang="zh-CN" altLang="en-US" sz="1417" u="sng" kern="0" dirty="0">
                <a:solidFill>
                  <a:srgbClr val="000000"/>
                </a:solidFill>
                <a:latin typeface="Times New Roman" pitchFamily="65" charset="-122"/>
                <a:ea typeface="宋体" pitchFamily="65" charset="-122"/>
              </a:rPr>
              <a:t>我一生的温暖,可不可以,让我握得久一点?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(选自《意林》,有改动)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下列对文章相关内容和写法的分析,不正确的一项是(2分)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A.文章对奶奶手的描写运用了正面与侧面相结合的手法。“整个村里的人都提着奶奶编的篮子去赶集,</a:t>
            </a:r>
            <a:br>
              <a:rPr dirty="0"/>
            </a:br>
            <a:r>
              <a:rPr lang="zh-CN" altLang="en-US" sz="1417" kern="0" dirty="0">
                <a:solidFill>
                  <a:srgbClr val="000000"/>
                </a:solidFill>
                <a:latin typeface="Times New Roman" pitchFamily="65" charset="-122"/>
                <a:ea typeface="宋体" pitchFamily="65" charset="-122"/>
              </a:rPr>
              <a:t>人见了都夸奶奶编得好。有人让奶奶再编了就拿去卖。”这就是侧面描写。</a:t>
            </a:r>
            <a:endParaRPr lang="zh-CN" altLang="en-US" dirty="0"/>
          </a:p>
        </p:txBody>
      </p:sp>
      <p:pic>
        <p:nvPicPr>
          <p:cNvPr id="3" name="图片 3" descr="textimage15.jpeg"/>
          <p:cNvPicPr>
            <a:picLocks noChangeAspect="1"/>
          </p:cNvPicPr>
          <p:nvPr/>
        </p:nvPicPr>
        <p:blipFill>
          <a:blip r:embed="rId4"/>
          <a:stretch>
            <a:fillRect/>
          </a:stretch>
        </p:blipFill>
        <p:spPr>
          <a:xfrm>
            <a:off x="720000" y="1763787"/>
            <a:ext cx="190500" cy="200025"/>
          </a:xfrm>
          <a:prstGeom prst="rect">
            <a:avLst/>
          </a:prstGeom>
        </p:spPr>
      </p:pic>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84239"/>
            <a:ext cx="8505000" cy="3632828"/>
            <a:chOff x="720000" y="984239"/>
            <a:chExt cx="8505000" cy="3632828"/>
          </a:xfrm>
        </p:grpSpPr>
        <p:sp>
          <p:nvSpPr>
            <p:cNvPr id="2" name="TextBox 2"/>
            <p:cNvSpPr txBox="1"/>
            <p:nvPr/>
          </p:nvSpPr>
          <p:spPr>
            <a:xfrm>
              <a:off x="720000" y="984239"/>
              <a:ext cx="8505000" cy="332768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B.文中画横线A处是说“我”只是想为奶奶尽量多做点事,以此得到自我的心灵安慰,表现了“我”因无</a:t>
              </a:r>
              <a:br>
                <a:rPr dirty="0"/>
              </a:br>
              <a:r>
                <a:rPr lang="zh-CN" altLang="en-US" sz="1417" kern="0" dirty="0">
                  <a:solidFill>
                    <a:srgbClr val="000000"/>
                  </a:solidFill>
                  <a:latin typeface="Times New Roman" pitchFamily="65" charset="-122"/>
                  <a:ea typeface="宋体" pitchFamily="65" charset="-122"/>
                </a:rPr>
                <a:t>法多为奶奶做有用的事的愧疚之情。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C.文章第⑧段写了奶奶的“送老衣”以及“我”看到“送老衣”时的心酸感受,这段文字虽然能更进一</a:t>
              </a:r>
              <a:br>
                <a:rPr dirty="0"/>
              </a:br>
              <a:r>
                <a:rPr lang="zh-CN" altLang="en-US" sz="1417" kern="0" dirty="0">
                  <a:solidFill>
                    <a:srgbClr val="000000"/>
                  </a:solidFill>
                  <a:latin typeface="Times New Roman" pitchFamily="65" charset="-122"/>
                  <a:ea typeface="宋体" pitchFamily="65" charset="-122"/>
                </a:rPr>
                <a:t>步表现奶奶的手巧,但与文章标题“你的指尖是我一生的温暖”没有什么关系。因此,可以认为本段离</a:t>
              </a:r>
              <a:br>
                <a:rPr dirty="0"/>
              </a:br>
              <a:r>
                <a:rPr lang="zh-CN" altLang="en-US" sz="1417" kern="0" dirty="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D.文中的奶奶是一个慈祥善良、勤劳能干、淳朴热心(大方)的老人。</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品析下面两句话,分析加点词语所包含的人物情感。(4分)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(1)“锉子”这个词</a:t>
              </a:r>
              <a:r>
                <a:rPr lang="zh-CN" altLang="en-US" sz="1417" u="sng" kern="0" dirty="0">
                  <a:solidFill>
                    <a:srgbClr val="000000"/>
                  </a:solidFill>
                  <a:latin typeface="Times New Roman" pitchFamily="65" charset="-122"/>
                  <a:ea typeface="宋体" pitchFamily="65" charset="-122"/>
                </a:rPr>
                <a:t>刺痛</a:t>
              </a:r>
              <a:r>
                <a:rPr lang="zh-CN" altLang="en-US" sz="1417" kern="0" dirty="0">
                  <a:solidFill>
                    <a:srgbClr val="000000"/>
                  </a:solidFill>
                  <a:latin typeface="Times New Roman" pitchFamily="65" charset="-122"/>
                  <a:ea typeface="宋体" pitchFamily="65" charset="-122"/>
                </a:rPr>
                <a:t>了我。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(2)奶奶</a:t>
              </a:r>
              <a:r>
                <a:rPr lang="zh-CN" altLang="en-US" sz="1417" u="sng" kern="0" dirty="0">
                  <a:solidFill>
                    <a:srgbClr val="000000"/>
                  </a:solidFill>
                  <a:latin typeface="Times New Roman" pitchFamily="65" charset="-122"/>
                  <a:ea typeface="宋体" pitchFamily="65" charset="-122"/>
                </a:rPr>
                <a:t>嗔怪</a:t>
              </a:r>
              <a:r>
                <a:rPr lang="zh-CN" altLang="en-US" sz="1417" kern="0" dirty="0">
                  <a:solidFill>
                    <a:srgbClr val="000000"/>
                  </a:solidFill>
                  <a:latin typeface="Times New Roman" pitchFamily="65" charset="-122"/>
                  <a:ea typeface="宋体" pitchFamily="65" charset="-122"/>
                </a:rPr>
                <a:t>:“这孩子,我年纪这么大了,你花这冤枉钱干什么?”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通读全文,分析画横线B处在文中的作用。(从结构和内容两方面分析)(4分)</a:t>
              </a:r>
              <a:endParaRPr lang="zh-CN" altLang="en-US" dirty="0"/>
            </a:p>
          </p:txBody>
        </p:sp>
        <p:sp>
          <p:nvSpPr>
            <p:cNvPr id="3" name="TextBox 2"/>
            <p:cNvSpPr txBox="1"/>
            <p:nvPr/>
          </p:nvSpPr>
          <p:spPr>
            <a:xfrm>
              <a:off x="720000" y="432724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文章用“你的指尖是我一生的温暖”为题目,有何妙处?(4分)</a:t>
              </a:r>
              <a:endParaRPr lang="zh-CN" altLang="en-US" dirty="0"/>
            </a:p>
          </p:txBody>
        </p:sp>
      </p:gr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三、</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    C　</a:t>
            </a:r>
            <a:r>
              <a:rPr lang="zh-CN" altLang="en-US" sz="1417" kern="0" dirty="0">
                <a:solidFill>
                  <a:srgbClr val="000000"/>
                </a:solidFill>
                <a:latin typeface="Times New Roman" pitchFamily="65" charset="-122"/>
                <a:ea typeface="宋体" pitchFamily="65" charset="-122"/>
              </a:rPr>
              <a:t>本题考查对文章表现手法、结构章法、人物形象等的分析能力。C.“没有什么关系”“本</a:t>
            </a:r>
            <a:br>
              <a:rPr dirty="0"/>
            </a:br>
            <a:r>
              <a:rPr lang="zh-CN" altLang="en-US" sz="1417" kern="0" dirty="0">
                <a:solidFill>
                  <a:srgbClr val="000000"/>
                </a:solidFill>
                <a:latin typeface="Times New Roman" pitchFamily="65" charset="-122"/>
                <a:ea typeface="宋体" pitchFamily="65" charset="-122"/>
              </a:rPr>
              <a:t>段离题”理解错误,本文表现的是祖孙之间的情感,既表现了奶奶对“我”的疼爱和在“我”生命中的意</a:t>
            </a:r>
            <a:br>
              <a:rPr dirty="0"/>
            </a:br>
            <a:r>
              <a:rPr lang="zh-CN" altLang="en-US" sz="1417" kern="0" dirty="0">
                <a:solidFill>
                  <a:srgbClr val="000000"/>
                </a:solidFill>
                <a:latin typeface="Times New Roman" pitchFamily="65" charset="-122"/>
                <a:ea typeface="宋体" pitchFamily="65" charset="-122"/>
              </a:rPr>
              <a:t>义,也表现了“我”对奶奶的感激、关心和爱。第⑧段写“我”看到“送老衣”时的心酸,表现“我”对</a:t>
            </a:r>
            <a:br>
              <a:rPr dirty="0"/>
            </a:br>
            <a:r>
              <a:rPr lang="zh-CN" altLang="en-US" sz="1417" kern="0" dirty="0">
                <a:solidFill>
                  <a:srgbClr val="000000"/>
                </a:solidFill>
                <a:latin typeface="Times New Roman" pitchFamily="65" charset="-122"/>
                <a:ea typeface="宋体" pitchFamily="65" charset="-122"/>
              </a:rPr>
              <a:t>奶奶的爱和依恋,也从侧面表现出奶奶对“我”的疼爱,能扣住标题,没有离题。</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(1)为奶奶的苍老感到伤悲、痛苦,表现了“我”对奶奶的爱。(2分)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(2)假装发怒,是奶奶对孙女懂得关爱老人的欣慰和感受幸福的高兴之情。(2分)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本题考查准确理解文中重要词语含义的能力。(1)“锉子”是以比喻的手法形容奶奶的手干了一</a:t>
            </a:r>
            <a:br>
              <a:rPr dirty="0"/>
            </a:br>
            <a:r>
              <a:rPr lang="zh-CN" altLang="en-US" sz="1417" kern="0" dirty="0">
                <a:solidFill>
                  <a:srgbClr val="000000"/>
                </a:solidFill>
                <a:latin typeface="Times New Roman" pitchFamily="65" charset="-122"/>
                <a:ea typeface="宋体" pitchFamily="65" charset="-122"/>
              </a:rPr>
              <a:t>辈子活,变得异常粗糙。“我”感到“刺痛”是“我”心疼奶奶,为她的衰老而痛苦、悲伤,表达了“我”</a:t>
            </a:r>
            <a:br>
              <a:rPr dirty="0"/>
            </a:br>
            <a:r>
              <a:rPr lang="zh-CN" altLang="en-US" sz="1417" kern="0" dirty="0">
                <a:solidFill>
                  <a:srgbClr val="000000"/>
                </a:solidFill>
                <a:latin typeface="Times New Roman" pitchFamily="65" charset="-122"/>
                <a:ea typeface="宋体" pitchFamily="65" charset="-122"/>
              </a:rPr>
              <a:t>对奶奶的爱。(2)嗔怪,是对别人的言语或行动表示不满。此处是奶奶不舍得孙女为自己花钱,假装不满,假</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装发怒;但内心又为孙女对自己的爱感到欣慰、高兴。</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　</a:t>
            </a:r>
            <a:r>
              <a:rPr lang="zh-CN" altLang="en-US" sz="1417" kern="0" dirty="0">
                <a:solidFill>
                  <a:srgbClr val="000000"/>
                </a:solidFill>
                <a:latin typeface="Times New Roman" pitchFamily="65" charset="-122"/>
                <a:ea typeface="宋体" pitchFamily="65" charset="-122"/>
              </a:rPr>
              <a:t>结构上:收束全文,首尾呼应,照应开头。(答出“首尾呼应”即可)(1分)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内容上:点明了文章的中心,表达了“我”对奶奶的感激之情,也表达了“我”希望奶奶健康长寿的美好愿</a:t>
            </a:r>
            <a:br>
              <a:rPr dirty="0"/>
            </a:br>
            <a:r>
              <a:rPr lang="zh-CN" altLang="en-US" sz="1417" kern="0" dirty="0">
                <a:solidFill>
                  <a:srgbClr val="000000"/>
                </a:solidFill>
                <a:latin typeface="Times New Roman" pitchFamily="65" charset="-122"/>
                <a:ea typeface="宋体" pitchFamily="65" charset="-122"/>
              </a:rPr>
              <a:t>望。(3分)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本题考查准确理解文中重要句子含意及作用的能力。画线句在文末,在结构上可考虑总结全篇、</a:t>
            </a:r>
            <a:br>
              <a:rPr dirty="0"/>
            </a:br>
            <a:r>
              <a:rPr lang="zh-CN" altLang="en-US" sz="1417" kern="0" dirty="0">
                <a:solidFill>
                  <a:srgbClr val="000000"/>
                </a:solidFill>
                <a:latin typeface="Times New Roman" pitchFamily="65" charset="-122"/>
                <a:ea typeface="宋体" pitchFamily="65" charset="-122"/>
              </a:rPr>
              <a:t>呼应标题和开头等作用。在内容上,结合关键词“一生难忘”“一生的温暖”等,可看出“我”对奶奶充</a:t>
            </a:r>
            <a:br>
              <a:rPr dirty="0"/>
            </a:br>
            <a:r>
              <a:rPr lang="zh-CN" altLang="en-US" sz="1417" kern="0" dirty="0">
                <a:solidFill>
                  <a:srgbClr val="000000"/>
                </a:solidFill>
                <a:latin typeface="Times New Roman" pitchFamily="65" charset="-122"/>
                <a:ea typeface="宋体" pitchFamily="65" charset="-122"/>
              </a:rPr>
              <a:t>满感激之情;“握得久一点”则表达了“我”希望奶奶健康长寿的愿望。此处点明了文章的主旨。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(1)奶奶的手是全文的行文线索,文章写了奶奶用手给“我”准备食物、给“我”缝制玩具、为</a:t>
            </a:r>
            <a:br>
              <a:rPr dirty="0"/>
            </a:br>
            <a:r>
              <a:rPr lang="zh-CN" altLang="en-US" sz="1417" kern="0" dirty="0">
                <a:solidFill>
                  <a:srgbClr val="000000"/>
                </a:solidFill>
                <a:latin typeface="Times New Roman" pitchFamily="65" charset="-122"/>
                <a:ea typeface="宋体" pitchFamily="65" charset="-122"/>
              </a:rPr>
              <a:t>“我”挠痒痒,奶奶的手指尖是“我”情感的生发点。(答“奶奶的手是全文的行文线索”和“奶奶的手</a:t>
            </a:r>
            <a:br>
              <a:rPr dirty="0"/>
            </a:br>
            <a:r>
              <a:rPr lang="zh-CN" altLang="en-US" sz="1417" kern="0" dirty="0">
                <a:solidFill>
                  <a:srgbClr val="000000"/>
                </a:solidFill>
                <a:latin typeface="Times New Roman" pitchFamily="65" charset="-122"/>
                <a:ea typeface="宋体" pitchFamily="65" charset="-122"/>
              </a:rPr>
              <a:t>指尖是‘我’情感的生发点”中任意一句即可)(2)以小见大(化大为小),使取材集中,立意更鲜明。(3)表达</a:t>
            </a:r>
            <a:endParaRPr lang="zh-CN" altLang="en-US" dirty="0"/>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2885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了文章主旨,表现了“我”对奶奶的感激之情。(4)语言表达生动形象,富有文采。</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本题考查探究文章标题妙处的能力。从结构上说,“你的指尖”指奶奶的手,它贯穿全文,是文章的</a:t>
            </a:r>
            <a:br>
              <a:rPr dirty="0"/>
            </a:br>
            <a:r>
              <a:rPr lang="zh-CN" altLang="en-US" sz="1417" kern="0" dirty="0">
                <a:solidFill>
                  <a:srgbClr val="000000"/>
                </a:solidFill>
                <a:latin typeface="Times New Roman" pitchFamily="65" charset="-122"/>
                <a:ea typeface="宋体" pitchFamily="65" charset="-122"/>
              </a:rPr>
              <a:t>线索;文中“我”的情感都与此相关,奶奶的手指尖也可以说是“我”情感的生发点。从手法上或主题上</a:t>
            </a:r>
            <a:br>
              <a:rPr dirty="0"/>
            </a:br>
            <a:r>
              <a:rPr lang="zh-CN" altLang="en-US" sz="1417" kern="0" dirty="0">
                <a:solidFill>
                  <a:srgbClr val="000000"/>
                </a:solidFill>
                <a:latin typeface="Times New Roman" pitchFamily="65" charset="-122"/>
                <a:ea typeface="宋体" pitchFamily="65" charset="-122"/>
              </a:rPr>
              <a:t>说,文章写的是奶奶对“我”的爱以及“我”对奶奶的感激,但从奶奶的“指尖”写起,写所有与“指尖”</a:t>
            </a:r>
            <a:br>
              <a:rPr dirty="0"/>
            </a:br>
            <a:r>
              <a:rPr lang="zh-CN" altLang="en-US" sz="1417" kern="0" dirty="0">
                <a:solidFill>
                  <a:srgbClr val="000000"/>
                </a:solidFill>
                <a:latin typeface="Times New Roman" pitchFamily="65" charset="-122"/>
                <a:ea typeface="宋体" pitchFamily="65" charset="-122"/>
              </a:rPr>
              <a:t>相关的内容,选材集中,更能突出主旨,同时以小见大,形象而生动。从人物情感上说,本题充满抒情意味,抒</a:t>
            </a:r>
            <a:br>
              <a:rPr dirty="0"/>
            </a:br>
            <a:r>
              <a:rPr lang="zh-CN" altLang="en-US" sz="1417" kern="0" dirty="0">
                <a:solidFill>
                  <a:srgbClr val="000000"/>
                </a:solidFill>
                <a:latin typeface="Times New Roman" pitchFamily="65" charset="-122"/>
                <a:ea typeface="宋体" pitchFamily="65" charset="-122"/>
              </a:rPr>
              <a:t>发了“我”对奶奶的感激之情。从语言运用上说,将“奶奶的爱是我一生的温暖”这层含意用形象的语</a:t>
            </a:r>
            <a:br>
              <a:rPr dirty="0"/>
            </a:br>
            <a:r>
              <a:rPr lang="zh-CN" altLang="en-US" sz="1417" kern="0" dirty="0">
                <a:solidFill>
                  <a:srgbClr val="000000"/>
                </a:solidFill>
                <a:latin typeface="Times New Roman" pitchFamily="65" charset="-122"/>
                <a:ea typeface="宋体" pitchFamily="65" charset="-122"/>
              </a:rPr>
              <a:t>言表达出来,更生动,更有文采。</a:t>
            </a:r>
            <a:endParaRPr lang="zh-CN" altLang="en-US" dirty="0"/>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r>
              <a:rPr lang="zh-CN" altLang="en-US" sz="1417" kern="0" dirty="0">
                <a:solidFill>
                  <a:srgbClr val="000000"/>
                </a:solidFill>
                <a:latin typeface="Times New Roman" pitchFamily="65" charset="-122"/>
                <a:ea typeface="宋体" pitchFamily="65" charset="-122"/>
              </a:rPr>
              <a:t>(2018广东,15—18)记叙文阅读。(17分)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笔下犹能有花开</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肖复兴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①秋末冬初,天坛里那排白色的藤萝架,上边的叶子已经落得差不多了。想起春末,一架紫藤花盛开,在风中</a:t>
            </a:r>
            <a:br>
              <a:rPr dirty="0"/>
            </a:br>
            <a:r>
              <a:rPr lang="zh-CN" altLang="en-US" sz="1417" kern="0" dirty="0">
                <a:solidFill>
                  <a:srgbClr val="000000"/>
                </a:solidFill>
                <a:latin typeface="Times New Roman" pitchFamily="65" charset="-122"/>
                <a:ea typeface="宋体" pitchFamily="65" charset="-122"/>
              </a:rPr>
              <a:t>像翩翩飞舞的紫蝴蝶——还是季节厉害,很快就将人和花雕塑成另外一种模样。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②没事的时候,我爱到这里来画画。这里人来人往,坐在藤萝架下,以静观动,能看到不同的人,想象着他们</a:t>
            </a:r>
            <a:br>
              <a:rPr dirty="0"/>
            </a:br>
            <a:r>
              <a:rPr lang="zh-CN" altLang="en-US" sz="1417" kern="0" dirty="0">
                <a:solidFill>
                  <a:srgbClr val="000000"/>
                </a:solidFill>
                <a:latin typeface="Times New Roman" pitchFamily="65" charset="-122"/>
                <a:ea typeface="宋体" pitchFamily="65" charset="-122"/>
              </a:rPr>
              <a:t>不同的性情和人生。我画画不入流,属于自娱自乐,拿的是一本旧杂志和一支破毛笔,倒也可以随心所欲、</a:t>
            </a:r>
            <a:br>
              <a:rPr dirty="0"/>
            </a:br>
            <a:r>
              <a:rPr lang="zh-CN" altLang="en-US" sz="1417" kern="0" dirty="0">
                <a:solidFill>
                  <a:srgbClr val="000000"/>
                </a:solidFill>
                <a:latin typeface="Times New Roman" pitchFamily="65" charset="-122"/>
                <a:ea typeface="宋体" pitchFamily="65" charset="-122"/>
              </a:rPr>
              <a:t>笔随意驰。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③那天,我看到我的斜对面坐着一位老太太,个子很高,体量很大,头戴一顶棒球帽,还是歪戴着,很俏皮的样</a:t>
            </a:r>
            <a:br>
              <a:rPr dirty="0"/>
            </a:br>
            <a:r>
              <a:rPr lang="zh-CN" altLang="en-US" sz="1417" kern="0" dirty="0">
                <a:solidFill>
                  <a:srgbClr val="000000"/>
                </a:solidFill>
                <a:latin typeface="Times New Roman" pitchFamily="65" charset="-122"/>
                <a:ea typeface="宋体" pitchFamily="65" charset="-122"/>
              </a:rPr>
              <a:t>子。她穿着一件男士西装,不大合身,有点儿肥大。我猜想那帽子肯定是孩子淘汰下来的,西装不是孩子的,</a:t>
            </a:r>
            <a:endParaRPr lang="zh-CN" altLang="en-US" dirty="0"/>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自己的担心和故事冲突作了必要的铺垫。(1分)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(2)将话语比作颇具杀伤力的“子弹”,表现了“胖男人”的诬陷与辱骂在“我”和“妻子”心中所激起</a:t>
            </a:r>
            <a:br>
              <a:rPr dirty="0"/>
            </a:br>
            <a:r>
              <a:rPr lang="zh-CN" altLang="en-US" sz="1417" kern="0" dirty="0">
                <a:solidFill>
                  <a:srgbClr val="000000"/>
                </a:solidFill>
                <a:latin typeface="Times New Roman" pitchFamily="65" charset="-122"/>
                <a:ea typeface="宋体" pitchFamily="65" charset="-122"/>
              </a:rPr>
              <a:t>的强烈反应。(1分)“充盈”一词,也生动地写出了妻子对儿子的怜惜之情。(1分)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本题考查学生赏析句子的能力。选取恰当的角度,分析句子的语言特点及运用的手法,分析句子所</a:t>
            </a:r>
            <a:br>
              <a:rPr dirty="0"/>
            </a:br>
            <a:r>
              <a:rPr lang="zh-CN" altLang="en-US" sz="1417" kern="0" dirty="0">
                <a:solidFill>
                  <a:srgbClr val="000000"/>
                </a:solidFill>
                <a:latin typeface="Times New Roman" pitchFamily="65" charset="-122"/>
                <a:ea typeface="宋体" pitchFamily="65" charset="-122"/>
              </a:rPr>
              <a:t>表达的人物心理。(1)正因为外面雨下得大,孩子久久没有回来为下文设置了悬念,也更增添了“我们”对</a:t>
            </a:r>
            <a:br>
              <a:rPr dirty="0"/>
            </a:br>
            <a:r>
              <a:rPr lang="zh-CN" altLang="en-US" sz="1417" kern="0" dirty="0">
                <a:solidFill>
                  <a:srgbClr val="000000"/>
                </a:solidFill>
                <a:latin typeface="Times New Roman" pitchFamily="65" charset="-122"/>
                <a:ea typeface="宋体" pitchFamily="65" charset="-122"/>
              </a:rPr>
              <a:t>孩子的担忧。(2)运用比喻的修辞手法,使意思表达更加生动形象,将男人的话语比作子弹,突出“胖男人”</a:t>
            </a:r>
            <a:br>
              <a:rPr dirty="0"/>
            </a:br>
            <a:r>
              <a:rPr lang="zh-CN" altLang="en-US" sz="1417" kern="0" dirty="0">
                <a:solidFill>
                  <a:srgbClr val="000000"/>
                </a:solidFill>
                <a:latin typeface="Times New Roman" pitchFamily="65" charset="-122"/>
                <a:ea typeface="宋体" pitchFamily="65" charset="-122"/>
              </a:rPr>
              <a:t>的尖酸恶毒,也体现了“我们”对孩子的怜惜。</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(4分)(1)“防弹衣”比喻新奇,对读者的阅读期待形成了强烈的吸引。(2分)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(2)这一标题也很好地表现了文章主旨:父亲对儿子的鼓励、欣赏及挫折教育像一道坚固的屏障,让儿子的</a:t>
            </a:r>
            <a:br>
              <a:rPr dirty="0"/>
            </a:br>
            <a:r>
              <a:rPr lang="zh-CN" altLang="en-US" sz="1417" kern="0" dirty="0">
                <a:solidFill>
                  <a:srgbClr val="000000"/>
                </a:solidFill>
                <a:latin typeface="Times New Roman" pitchFamily="65" charset="-122"/>
                <a:ea typeface="宋体" pitchFamily="65" charset="-122"/>
              </a:rPr>
              <a:t>内心变得十分强大。(2分)</a:t>
            </a:r>
            <a:endParaRPr lang="zh-CN" altLang="en-US" dirty="0"/>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就是她家老头儿穿剩下的。老人一般都会这样节省、将就。她身前放着一辆婴儿车,车的样式,得是几十</a:t>
            </a:r>
            <a:br>
              <a:rPr dirty="0"/>
            </a:br>
            <a:r>
              <a:rPr lang="zh-CN" altLang="en-US" sz="1417" kern="0" dirty="0">
                <a:solidFill>
                  <a:srgbClr val="000000"/>
                </a:solidFill>
                <a:latin typeface="Times New Roman" pitchFamily="65" charset="-122"/>
                <a:ea typeface="宋体" pitchFamily="65" charset="-122"/>
              </a:rPr>
              <a:t>年前的了,或许还是她初当奶奶或姥姥时推过的婴儿车呢。如今的婴儿车已经“废物利用”,变成了她行</a:t>
            </a:r>
            <a:br>
              <a:rPr dirty="0"/>
            </a:br>
            <a:r>
              <a:rPr lang="zh-CN" altLang="en-US" sz="1417" kern="0" dirty="0">
                <a:solidFill>
                  <a:srgbClr val="000000"/>
                </a:solidFill>
                <a:latin typeface="Times New Roman" pitchFamily="65" charset="-122"/>
                <a:ea typeface="宋体" pitchFamily="65" charset="-122"/>
              </a:rPr>
              <a:t>走的拐杖。车上面放着一个水杯,还有一块厚厚的棉垫,大概是她在天坛里遛弯儿,如果累了,就拿它当坐垫</a:t>
            </a:r>
            <a:br>
              <a:rPr dirty="0"/>
            </a:br>
            <a:r>
              <a:rPr lang="zh-CN" altLang="en-US" sz="1417" kern="0" dirty="0">
                <a:solidFill>
                  <a:srgbClr val="000000"/>
                </a:solidFill>
                <a:latin typeface="Times New Roman" pitchFamily="65" charset="-122"/>
                <a:ea typeface="宋体" pitchFamily="65" charset="-122"/>
              </a:rPr>
              <a:t>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④老太太长得很精神,眉眼俊朗,我们相对藤萝架,只有几步距离,彼此看得很清楚。我注意观察她,她也时</a:t>
            </a:r>
            <a:br>
              <a:rPr dirty="0"/>
            </a:br>
            <a:r>
              <a:rPr lang="zh-CN" altLang="en-US" sz="1417" kern="0" dirty="0">
                <a:solidFill>
                  <a:srgbClr val="000000"/>
                </a:solidFill>
                <a:latin typeface="Times New Roman" pitchFamily="65" charset="-122"/>
                <a:ea typeface="宋体" pitchFamily="65" charset="-122"/>
              </a:rPr>
              <a:t>不时地</a:t>
            </a:r>
            <a:r>
              <a:rPr lang="zh-CN" altLang="en-US" sz="1417" u="sng" kern="0" dirty="0">
                <a:solidFill>
                  <a:srgbClr val="000000"/>
                </a:solidFill>
                <a:latin typeface="Times New Roman" pitchFamily="65" charset="-122"/>
                <a:ea typeface="宋体" pitchFamily="65" charset="-122"/>
              </a:rPr>
              <a:t>瞄</a:t>
            </a:r>
            <a:r>
              <a:rPr lang="zh-CN" altLang="en-US" sz="1417" kern="0" dirty="0">
                <a:solidFill>
                  <a:srgbClr val="000000"/>
                </a:solidFill>
                <a:latin typeface="Times New Roman" pitchFamily="65" charset="-122"/>
                <a:ea typeface="宋体" pitchFamily="65" charset="-122"/>
              </a:rPr>
              <a:t>我两眼。我不懂那目光里包含什么意思,是好奇,是不屑,还是不以为然?正是中午时分,太阳很暖,</a:t>
            </a:r>
            <a:br>
              <a:rPr dirty="0"/>
            </a:br>
            <a:r>
              <a:rPr lang="zh-CN" altLang="en-US" sz="1417" kern="0" dirty="0">
                <a:solidFill>
                  <a:srgbClr val="000000"/>
                </a:solidFill>
                <a:latin typeface="Times New Roman" pitchFamily="65" charset="-122"/>
                <a:ea typeface="宋体" pitchFamily="65" charset="-122"/>
              </a:rPr>
              <a:t>透过藤萝残存的叶子,斑斑点点洒落在老太太身上,老太太垂下脑袋,不知在想什么,也没准儿是打瞌睡呢。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⑤我画完了老太太的一幅速写像,站起来走,路过她身边时,老太太抬起头问了我一句:“刚才是不是在画</a:t>
            </a:r>
            <a:br>
              <a:rPr dirty="0"/>
            </a:br>
            <a:r>
              <a:rPr lang="zh-CN" altLang="en-US" sz="1417" kern="0" dirty="0">
                <a:solidFill>
                  <a:srgbClr val="000000"/>
                </a:solidFill>
                <a:latin typeface="Times New Roman" pitchFamily="65" charset="-122"/>
                <a:ea typeface="宋体" pitchFamily="65" charset="-122"/>
              </a:rPr>
              <a:t>我?”我像小孩爬上树偷摘枣吃,刚想下来,看见树的主人站在树底下等着我那样,有些束手就擒的感觉。</a:t>
            </a:r>
            <a:br>
              <a:rPr dirty="0"/>
            </a:br>
            <a:r>
              <a:rPr lang="zh-CN" altLang="en-US" sz="1417" kern="0" dirty="0">
                <a:solidFill>
                  <a:srgbClr val="000000"/>
                </a:solidFill>
                <a:latin typeface="Times New Roman" pitchFamily="65" charset="-122"/>
                <a:ea typeface="宋体" pitchFamily="65" charset="-122"/>
              </a:rPr>
              <a:t>我很尴尬,赶紧坦白:“是画您呢。”然后打开旧杂志递给她看,等待她的评判。她</a:t>
            </a:r>
            <a:r>
              <a:rPr lang="zh-CN" altLang="en-US" sz="1417" u="sng" kern="0" dirty="0">
                <a:solidFill>
                  <a:srgbClr val="000000"/>
                </a:solidFill>
                <a:latin typeface="Times New Roman" pitchFamily="65" charset="-122"/>
                <a:ea typeface="宋体" pitchFamily="65" charset="-122"/>
              </a:rPr>
              <a:t>扫</a:t>
            </a:r>
            <a:r>
              <a:rPr lang="zh-CN" altLang="en-US" sz="1417" kern="0" dirty="0">
                <a:solidFill>
                  <a:srgbClr val="000000"/>
                </a:solidFill>
                <a:latin typeface="Times New Roman" pitchFamily="65" charset="-122"/>
                <a:ea typeface="宋体" pitchFamily="65" charset="-122"/>
              </a:rPr>
              <a:t>了一眼画,便把杂志</a:t>
            </a:r>
            <a:br>
              <a:rPr dirty="0"/>
            </a:br>
            <a:r>
              <a:rPr lang="zh-CN" altLang="en-US" sz="1417" kern="0" dirty="0">
                <a:solidFill>
                  <a:srgbClr val="000000"/>
                </a:solidFill>
                <a:latin typeface="Times New Roman" pitchFamily="65" charset="-122"/>
                <a:ea typeface="宋体" pitchFamily="65" charset="-122"/>
              </a:rPr>
              <a:t>还给我,没有说一句我画的她到底像还是不像,只说了句:“我也会画画。”这话说得有点儿孩子气,有点</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儿不服气,特别像小时候体育课上跳高,我跳过去了那个高度,另一个同学歪着脑袋说:“我也能跳。”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⑥我赶紧把那本旧杂志递给她,对她说:“您给我画一个。”她接过杂志,又接过笔,说:“我没文化,也没人</a:t>
            </a:r>
            <a:br>
              <a:rPr dirty="0"/>
            </a:br>
            <a:r>
              <a:rPr lang="zh-CN" altLang="en-US" sz="1417" kern="0" dirty="0">
                <a:solidFill>
                  <a:srgbClr val="000000"/>
                </a:solidFill>
                <a:latin typeface="Times New Roman" pitchFamily="65" charset="-122"/>
                <a:ea typeface="宋体" pitchFamily="65" charset="-122"/>
              </a:rPr>
              <a:t>教过我,我也不画你画的人,我就爱画花。”我指着杂志对她说:“那您就给我画个花,就在这上面,随便</a:t>
            </a:r>
            <a:br>
              <a:rPr dirty="0"/>
            </a:br>
            <a:r>
              <a:rPr lang="zh-CN" altLang="en-US" sz="1417" kern="0" dirty="0">
                <a:solidFill>
                  <a:srgbClr val="000000"/>
                </a:solidFill>
                <a:latin typeface="Times New Roman" pitchFamily="65" charset="-122"/>
                <a:ea typeface="宋体" pitchFamily="65" charset="-122"/>
              </a:rPr>
              <a:t>画。”她拧开笔帽,对我说:“我不会使这种毛笔,我都是拿铅笔画。”我说:“没事的,您随便画就好!”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⑦架不住我一再请求,老太太开始画了。她很快就画出一朵牡丹花,还有两片叶子。每个花瓣都画得很仔</a:t>
            </a:r>
            <a:br>
              <a:rPr dirty="0"/>
            </a:br>
            <a:r>
              <a:rPr lang="zh-CN" altLang="en-US" sz="1417" kern="0" dirty="0">
                <a:solidFill>
                  <a:srgbClr val="000000"/>
                </a:solidFill>
                <a:latin typeface="Times New Roman" pitchFamily="65" charset="-122"/>
                <a:ea typeface="宋体" pitchFamily="65" charset="-122"/>
              </a:rPr>
              <a:t>细,手一点儿不抖,我连连夸她:“您画得真好!”她把杂志和笔还给我,说:“好什么呀!不成样子了。以前,</a:t>
            </a:r>
            <a:br>
              <a:rPr dirty="0"/>
            </a:br>
            <a:r>
              <a:rPr lang="zh-CN" altLang="en-US" sz="1417" kern="0" dirty="0">
                <a:solidFill>
                  <a:srgbClr val="000000"/>
                </a:solidFill>
                <a:latin typeface="Times New Roman" pitchFamily="65" charset="-122"/>
                <a:ea typeface="宋体" pitchFamily="65" charset="-122"/>
              </a:rPr>
              <a:t>我和你一样,也爱到这里画画。我家就住在金鱼池,天天都到天坛来。”我说:“您已经够棒的了,都多大</a:t>
            </a:r>
            <a:br>
              <a:rPr dirty="0"/>
            </a:br>
            <a:r>
              <a:rPr lang="zh-CN" altLang="en-US" sz="1417" kern="0" dirty="0">
                <a:solidFill>
                  <a:srgbClr val="000000"/>
                </a:solidFill>
                <a:latin typeface="Times New Roman" pitchFamily="65" charset="-122"/>
                <a:ea typeface="宋体" pitchFamily="65" charset="-122"/>
              </a:rPr>
              <a:t>岁数了呀!”然后我问她有多大岁数了,她反问我:“你猜。”我说:“我看您没到八十岁。”她笑了,伸出</a:t>
            </a:r>
            <a:br>
              <a:rPr dirty="0"/>
            </a:br>
            <a:r>
              <a:rPr lang="zh-CN" altLang="en-US" sz="1417" kern="0" dirty="0">
                <a:solidFill>
                  <a:srgbClr val="000000"/>
                </a:solidFill>
                <a:latin typeface="Times New Roman" pitchFamily="65" charset="-122"/>
                <a:ea typeface="宋体" pitchFamily="65" charset="-122"/>
              </a:rPr>
              <a:t>手冲我比划:“八十八啦!”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⑧八十八岁了,还能画这么漂亮的花,真让人羡慕。我不知道我能不能活到老太太这岁数,能活到这岁数的</a:t>
            </a:r>
            <a:br>
              <a:rPr dirty="0"/>
            </a:br>
            <a:r>
              <a:rPr lang="zh-CN" altLang="en-US" sz="1417" kern="0" dirty="0">
                <a:solidFill>
                  <a:srgbClr val="000000"/>
                </a:solidFill>
                <a:latin typeface="Times New Roman" pitchFamily="65" charset="-122"/>
                <a:ea typeface="宋体" pitchFamily="65" charset="-122"/>
              </a:rPr>
              <a:t>人,身体是一方面原因,心情和心理是另一方面原因。这么一把年纪了,心未与年俱老,笔下犹能有花开,这</a:t>
            </a:r>
            <a:endParaRPr lang="zh-CN" altLang="en-US" dirty="0"/>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样的老人并不多。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⑨那天下午,阳光特别暖。回家路上,总想起老太太和她画的那朵牡丹花,忍不住好几次翻开那本旧杂志来</a:t>
            </a:r>
            <a:br>
              <a:rPr dirty="0"/>
            </a:br>
            <a:r>
              <a:rPr lang="zh-CN" altLang="en-US" sz="1417" kern="0" dirty="0">
                <a:solidFill>
                  <a:srgbClr val="000000"/>
                </a:solidFill>
                <a:latin typeface="Times New Roman" pitchFamily="65" charset="-122"/>
                <a:ea typeface="宋体" pitchFamily="65" charset="-122"/>
              </a:rPr>
              <a:t>看,心里想:</a:t>
            </a:r>
            <a:r>
              <a:rPr lang="zh-CN" altLang="en-US" sz="1417" u="sng" kern="0" dirty="0">
                <a:solidFill>
                  <a:srgbClr val="000000"/>
                </a:solidFill>
                <a:latin typeface="Times New Roman" pitchFamily="65" charset="-122"/>
                <a:ea typeface="宋体" pitchFamily="65" charset="-122"/>
              </a:rPr>
              <a:t>如果我活到老太太这岁数,也能画出这么漂亮的花来吗</a:t>
            </a:r>
            <a:r>
              <a:rPr lang="zh-CN" altLang="en-US" sz="1417" kern="0" dirty="0">
                <a:solidFill>
                  <a:srgbClr val="000000"/>
                </a:solidFill>
                <a:latin typeface="Times New Roman" pitchFamily="65" charset="-122"/>
                <a:ea typeface="宋体" pitchFamily="65" charset="-122"/>
              </a:rPr>
              <a:t>?</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(选自《北京晚报》2017年12月12日;有删改)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根据全文,按要求填写下表。(4分)</a:t>
            </a:r>
            <a:endParaRPr lang="zh-CN" altLang="en-US" dirty="0"/>
          </a:p>
        </p:txBody>
      </p:sp>
      <p:graphicFrame>
        <p:nvGraphicFramePr>
          <p:cNvPr id="3" name="表格 2"/>
          <p:cNvGraphicFramePr>
            <a:graphicFrameLocks noGrp="1"/>
          </p:cNvGraphicFramePr>
          <p:nvPr/>
        </p:nvGraphicFramePr>
        <p:xfrm>
          <a:off x="720000" y="2827121"/>
          <a:ext cx="7740000" cy="943200"/>
        </p:xfrm>
        <a:graphic>
          <a:graphicData uri="http://schemas.openxmlformats.org/drawingml/2006/table">
            <a:tbl>
              <a:tblPr/>
              <a:tblGrid>
                <a:gridCol w="1548000">
                  <a:extLst>
                    <a:ext uri="{9D8B030D-6E8A-4147-A177-3AD203B41FA5}">
                      <a16:colId xmlns:a16="http://schemas.microsoft.com/office/drawing/2014/main" val="20000"/>
                    </a:ext>
                  </a:extLst>
                </a:gridCol>
                <a:gridCol w="1548000">
                  <a:extLst>
                    <a:ext uri="{9D8B030D-6E8A-4147-A177-3AD203B41FA5}">
                      <a16:colId xmlns:a16="http://schemas.microsoft.com/office/drawing/2014/main" val="20001"/>
                    </a:ext>
                  </a:extLst>
                </a:gridCol>
                <a:gridCol w="1548000">
                  <a:extLst>
                    <a:ext uri="{9D8B030D-6E8A-4147-A177-3AD203B41FA5}">
                      <a16:colId xmlns:a16="http://schemas.microsoft.com/office/drawing/2014/main" val="20002"/>
                    </a:ext>
                  </a:extLst>
                </a:gridCol>
                <a:gridCol w="1548000">
                  <a:extLst>
                    <a:ext uri="{9D8B030D-6E8A-4147-A177-3AD203B41FA5}">
                      <a16:colId xmlns:a16="http://schemas.microsoft.com/office/drawing/2014/main" val="20003"/>
                    </a:ext>
                  </a:extLst>
                </a:gridCol>
                <a:gridCol w="1548000">
                  <a:extLst>
                    <a:ext uri="{9D8B030D-6E8A-4147-A177-3AD203B41FA5}">
                      <a16:colId xmlns:a16="http://schemas.microsoft.com/office/drawing/2014/main" val="20004"/>
                    </a:ext>
                  </a:extLst>
                </a:gridCol>
              </a:tblGrid>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场　景</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偶遇老太太</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画像被发现</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老太太画花</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得知其年龄</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“我”的心理</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④</a:t>
                      </a:r>
                    </a:p>
                  </a:txBody>
                  <a:tcPr marL="45720" marR="45720"/>
                </a:tc>
                <a:extLst>
                  <a:ext uri="{0D108BD9-81ED-4DB2-BD59-A6C34878D82A}">
                    <a16:rowId xmlns:a16="http://schemas.microsoft.com/office/drawing/2014/main" val="10001"/>
                  </a:ext>
                </a:extLst>
              </a:tr>
            </a:tbl>
          </a:graphicData>
        </a:graphic>
      </p:graphicFrame>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765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分析第①段在文中的作用。(4分)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品味下列加点的词语,分析其表达效果。(4分)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(1)我注意观察她,她也时不时地</a:t>
            </a:r>
            <a:r>
              <a:rPr lang="zh-CN" altLang="en-US" sz="1417" u="sng" kern="0" dirty="0">
                <a:solidFill>
                  <a:srgbClr val="000000"/>
                </a:solidFill>
                <a:latin typeface="Times New Roman" pitchFamily="65" charset="-122"/>
                <a:ea typeface="宋体" pitchFamily="65" charset="-122"/>
              </a:rPr>
              <a:t>瞄</a:t>
            </a:r>
            <a:r>
              <a:rPr lang="zh-CN" altLang="en-US" sz="1417" kern="0" dirty="0">
                <a:solidFill>
                  <a:srgbClr val="000000"/>
                </a:solidFill>
                <a:latin typeface="Times New Roman" pitchFamily="65" charset="-122"/>
                <a:ea typeface="宋体" pitchFamily="65" charset="-122"/>
              </a:rPr>
              <a:t>我两眼。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(2)她</a:t>
            </a:r>
            <a:r>
              <a:rPr lang="zh-CN" altLang="en-US" sz="1417" u="sng" kern="0" dirty="0">
                <a:solidFill>
                  <a:srgbClr val="000000"/>
                </a:solidFill>
                <a:latin typeface="Times New Roman" pitchFamily="65" charset="-122"/>
                <a:ea typeface="宋体" pitchFamily="65" charset="-122"/>
              </a:rPr>
              <a:t>扫</a:t>
            </a:r>
            <a:r>
              <a:rPr lang="zh-CN" altLang="en-US" sz="1417" kern="0" dirty="0">
                <a:solidFill>
                  <a:srgbClr val="000000"/>
                </a:solidFill>
                <a:latin typeface="Times New Roman" pitchFamily="65" charset="-122"/>
                <a:ea typeface="宋体" pitchFamily="65" charset="-122"/>
              </a:rPr>
              <a:t>了一眼画,便把杂志还给我</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第⑨段画线句子中的“花”有多层含义,请结合全文概括。(5分)</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四、</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①好奇　②尴尬　③惊叹　④羡慕</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理清事件发展变化的过程和阶段,找到表示心理变化的词语。在第③④段“偶遇老太太”时“我</a:t>
            </a:r>
            <a:br>
              <a:rPr dirty="0"/>
            </a:br>
            <a:r>
              <a:rPr lang="zh-CN" altLang="en-US" sz="1417" kern="0" dirty="0">
                <a:solidFill>
                  <a:srgbClr val="000000"/>
                </a:solidFill>
                <a:latin typeface="Times New Roman" pitchFamily="65" charset="-122"/>
                <a:ea typeface="宋体" pitchFamily="65" charset="-122"/>
              </a:rPr>
              <a:t>注意观察她,她也时不时地瞄我两眼”,“我”对她目光的各种猜测,体现出了“我”的“好奇”。第⑤段</a:t>
            </a:r>
            <a:br>
              <a:rPr dirty="0"/>
            </a:br>
            <a:r>
              <a:rPr lang="zh-CN" altLang="en-US" sz="1417" kern="0" dirty="0">
                <a:solidFill>
                  <a:srgbClr val="000000"/>
                </a:solidFill>
                <a:latin typeface="Times New Roman" pitchFamily="65" charset="-122"/>
                <a:ea typeface="宋体" pitchFamily="65" charset="-122"/>
              </a:rPr>
              <a:t>老太太发现了“我”,问“我”是否在画她。“我很尴尬,赶紧坦白”体现出“我”的“尴尬”。第⑦段</a:t>
            </a:r>
            <a:br>
              <a:rPr dirty="0"/>
            </a:br>
            <a:r>
              <a:rPr lang="zh-CN" altLang="en-US" sz="1417" kern="0" dirty="0">
                <a:solidFill>
                  <a:srgbClr val="000000"/>
                </a:solidFill>
                <a:latin typeface="Times New Roman" pitchFamily="65" charset="-122"/>
                <a:ea typeface="宋体" pitchFamily="65" charset="-122"/>
              </a:rPr>
              <a:t>老太太画花,“我”看到她“每个花瓣都画得很仔细,手一点儿不抖,“我”连连夸她:‘您画得真好!’”</a:t>
            </a:r>
            <a:br>
              <a:rPr dirty="0"/>
            </a:br>
            <a:r>
              <a:rPr lang="zh-CN" altLang="en-US" sz="1417" kern="0" dirty="0">
                <a:solidFill>
                  <a:srgbClr val="000000"/>
                </a:solidFill>
                <a:latin typeface="Times New Roman" pitchFamily="65" charset="-122"/>
                <a:ea typeface="宋体" pitchFamily="65" charset="-122"/>
              </a:rPr>
              <a:t>体现出“我”的“惊叹”。第⑧段当“我”得知她的年龄时,“我”是“羡慕”的。</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答题技巧</a:t>
            </a:r>
            <a:r>
              <a:rPr lang="zh-CN" altLang="en-US" sz="1417" kern="0" dirty="0">
                <a:solidFill>
                  <a:srgbClr val="000000"/>
                </a:solidFill>
                <a:latin typeface="Times New Roman" pitchFamily="65" charset="-122"/>
                <a:ea typeface="宋体" pitchFamily="65" charset="-122"/>
              </a:rPr>
              <a:t>　找到相关词句,寻找“明示”或“暗示”心理变化的词语。</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　</a:t>
            </a:r>
            <a:r>
              <a:rPr lang="zh-CN" altLang="en-US" sz="1417" kern="0" dirty="0">
                <a:solidFill>
                  <a:srgbClr val="000000"/>
                </a:solidFill>
                <a:latin typeface="Times New Roman" pitchFamily="65" charset="-122"/>
                <a:ea typeface="宋体" pitchFamily="65" charset="-122"/>
              </a:rPr>
              <a:t>交代了事情发生的时间、地点;(1分)以春末盛开的紫藤萝与初冬凋零的紫藤萝对比,写出了时间</a:t>
            </a:r>
            <a:br>
              <a:rPr dirty="0"/>
            </a:br>
            <a:r>
              <a:rPr lang="zh-CN" altLang="en-US" sz="1417" kern="0" dirty="0">
                <a:solidFill>
                  <a:srgbClr val="000000"/>
                </a:solidFill>
                <a:latin typeface="Times New Roman" pitchFamily="65" charset="-122"/>
                <a:ea typeface="宋体" pitchFamily="65" charset="-122"/>
              </a:rPr>
              <a:t>对人的影响;(2分)反衬老太太“心未与年俱老”。(1分)</a:t>
            </a:r>
            <a:endParaRPr lang="zh-CN" altLang="en-US" dirty="0"/>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98325"/>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本题考查环境描写和句段的作用。二者合而为一。第①段是环境描写,“秋末冬初,天坛里那排白</a:t>
            </a:r>
            <a:br>
              <a:rPr dirty="0"/>
            </a:br>
            <a:r>
              <a:rPr lang="zh-CN" altLang="en-US" sz="1417" kern="0" dirty="0">
                <a:solidFill>
                  <a:srgbClr val="000000"/>
                </a:solidFill>
                <a:latin typeface="Times New Roman" pitchFamily="65" charset="-122"/>
                <a:ea typeface="宋体" pitchFamily="65" charset="-122"/>
              </a:rPr>
              <a:t>色的藤萝架”交代了时间和地点,这属于内容上的作用。在结构上,“上边的叶子已经落得差不多了”渲</a:t>
            </a:r>
            <a:br>
              <a:rPr dirty="0"/>
            </a:br>
            <a:r>
              <a:rPr lang="zh-CN" altLang="en-US" sz="1417" kern="0" dirty="0">
                <a:solidFill>
                  <a:srgbClr val="000000"/>
                </a:solidFill>
                <a:latin typeface="Times New Roman" pitchFamily="65" charset="-122"/>
                <a:ea typeface="宋体" pitchFamily="65" charset="-122"/>
              </a:rPr>
              <a:t>染了悲凉的气氛,和老太太的乐观形成鲜明对比。</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答题技巧</a:t>
            </a:r>
            <a:r>
              <a:rPr lang="zh-CN" altLang="en-US" sz="1417" kern="0" dirty="0">
                <a:solidFill>
                  <a:srgbClr val="000000"/>
                </a:solidFill>
                <a:latin typeface="Times New Roman" pitchFamily="65" charset="-122"/>
                <a:ea typeface="宋体" pitchFamily="65" charset="-122"/>
              </a:rPr>
              <a:t>　分析句段作用两角度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(1)结构上:①承接上文;②开启下文(引出下文);③承上启下(过渡);④标志思路,为下文</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做铺垫,为</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埋下伏笔。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(2)内容上:①丰富文章内容,丰富人物形象;②暗示文章主旨;③突出情感。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环境描写的作用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格式:运用</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描写,生动形象(细致)地再现(表现、刻画)</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特点(性格、心理),使</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更鲜明,更具感染</a:t>
            </a:r>
            <a:br>
              <a:rPr dirty="0"/>
            </a:br>
            <a:r>
              <a:rPr lang="zh-CN" altLang="en-US" sz="1417" kern="0" dirty="0">
                <a:solidFill>
                  <a:srgbClr val="000000"/>
                </a:solidFill>
                <a:latin typeface="Times New Roman" pitchFamily="65" charset="-122"/>
                <a:ea typeface="宋体" pitchFamily="65" charset="-122"/>
              </a:rPr>
              <a:t>力和表现力。</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(1)“瞄”是注视,写出了老太太对“我”举动的好奇,表现了她的俏皮。(2分)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(2)“扫”是快速地看,写出了老太太对“我”的画不以为然的神态,表现了她的自信。(2分)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题干明确要求分析词语的表达效果。解题时要回归原文,联系上下文,理解词语在特定语境下的意</a:t>
            </a:r>
            <a:br>
              <a:rPr dirty="0"/>
            </a:br>
            <a:r>
              <a:rPr lang="zh-CN" altLang="en-US" sz="1417" kern="0" dirty="0">
                <a:solidFill>
                  <a:srgbClr val="000000"/>
                </a:solidFill>
                <a:latin typeface="Times New Roman" pitchFamily="65" charset="-122"/>
                <a:ea typeface="宋体" pitchFamily="65" charset="-122"/>
              </a:rPr>
              <a:t>思及其表达效果。联系上下文可知,(1)句老太太发现了“我”在看她,“瞄”体现了老太太的俏皮。(2)句</a:t>
            </a:r>
            <a:br>
              <a:rPr dirty="0"/>
            </a:br>
            <a:r>
              <a:rPr lang="zh-CN" altLang="en-US" sz="1417" kern="0" dirty="0">
                <a:solidFill>
                  <a:srgbClr val="000000"/>
                </a:solidFill>
                <a:latin typeface="Times New Roman" pitchFamily="65" charset="-122"/>
                <a:ea typeface="宋体" pitchFamily="65" charset="-122"/>
              </a:rPr>
              <a:t>老太太“扫”了“我”的画一眼,“便把杂志还给我,没有说一句我画的她到底像还是不像,只说了句:</a:t>
            </a:r>
            <a:br>
              <a:rPr dirty="0"/>
            </a:br>
            <a:r>
              <a:rPr lang="zh-CN" altLang="en-US" sz="1417" kern="0" dirty="0">
                <a:solidFill>
                  <a:srgbClr val="000000"/>
                </a:solidFill>
                <a:latin typeface="Times New Roman" pitchFamily="65" charset="-122"/>
                <a:ea typeface="宋体" pitchFamily="65" charset="-122"/>
              </a:rPr>
              <a:t>‘我也会画画。’”,体现了她的自信。</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答题规范</a:t>
            </a:r>
            <a:r>
              <a:rPr lang="zh-CN" altLang="en-US" sz="1417" kern="0" dirty="0">
                <a:solidFill>
                  <a:srgbClr val="000000"/>
                </a:solidFill>
                <a:latin typeface="Times New Roman" pitchFamily="65" charset="-122"/>
                <a:ea typeface="宋体" pitchFamily="65" charset="-122"/>
              </a:rPr>
              <a:t>　词语赏析三维度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(1)词语的表层含义。(2)词语在文中的意思(引申义、比喻义);人物描写要写出属于什么描写。(3)词语在</a:t>
            </a:r>
            <a:br>
              <a:rPr dirty="0"/>
            </a:br>
            <a:r>
              <a:rPr lang="zh-CN" altLang="en-US" sz="1417" kern="0" dirty="0">
                <a:solidFill>
                  <a:srgbClr val="000000"/>
                </a:solidFill>
                <a:latin typeface="Times New Roman" pitchFamily="65" charset="-122"/>
                <a:ea typeface="宋体" pitchFamily="65" charset="-122"/>
              </a:rPr>
              <a:t>句子中的作用,注意联系上下文理解。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格式:</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表层含义是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,文中意思是</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,(运用了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描写),写出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,表达(表现)</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感情。</a:t>
            </a:r>
            <a:endParaRPr lang="zh-CN" altLang="en-US" dirty="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2911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　</a:t>
            </a:r>
            <a:r>
              <a:rPr lang="zh-CN" altLang="en-US" sz="1417" kern="0" dirty="0">
                <a:solidFill>
                  <a:srgbClr val="000000"/>
                </a:solidFill>
                <a:latin typeface="Times New Roman" pitchFamily="65" charset="-122"/>
                <a:ea typeface="宋体" pitchFamily="65" charset="-122"/>
              </a:rPr>
              <a:t>明指老太太画的牡丹花;(1分)暗指老太太内心纯真,如花般美丽;(2分)表达了作者希望自己将来也</a:t>
            </a:r>
            <a:br>
              <a:rPr dirty="0"/>
            </a:br>
            <a:r>
              <a:rPr lang="zh-CN" altLang="en-US" sz="1417" kern="0" dirty="0">
                <a:solidFill>
                  <a:srgbClr val="000000"/>
                </a:solidFill>
                <a:latin typeface="Times New Roman" pitchFamily="65" charset="-122"/>
                <a:ea typeface="宋体" pitchFamily="65" charset="-122"/>
              </a:rPr>
              <a:t>有颗年轻的、热爱生活的心。(2分)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解析　标题里也有“花”,故可联系全文理解“花”的含义。“花”有本义,也有引申义和比喻义。既指</a:t>
            </a:r>
            <a:br>
              <a:rPr dirty="0"/>
            </a:br>
            <a:r>
              <a:rPr lang="zh-CN" altLang="en-US" sz="1417" kern="0" dirty="0">
                <a:solidFill>
                  <a:srgbClr val="000000"/>
                </a:solidFill>
                <a:latin typeface="Times New Roman" pitchFamily="65" charset="-122"/>
                <a:ea typeface="宋体" pitchFamily="65" charset="-122"/>
              </a:rPr>
              <a:t>老太太画的花,也指老太太像花一样年轻的内心。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答题规范　重点词语含义:一般可以从表层含义和深层含义两个角度切入。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(1)表层含义:字面意思。(2)深层含义:比喻义、引申义、象征义、双关义(联系文章的内容、主旨),一般文</a:t>
            </a:r>
            <a:br>
              <a:rPr dirty="0"/>
            </a:br>
            <a:r>
              <a:rPr lang="zh-CN" altLang="en-US" sz="1417" kern="0" dirty="0">
                <a:solidFill>
                  <a:srgbClr val="000000"/>
                </a:solidFill>
                <a:latin typeface="Times New Roman" pitchFamily="65" charset="-122"/>
                <a:ea typeface="宋体" pitchFamily="65" charset="-122"/>
              </a:rPr>
              <a:t>中出现的揭示文章中心或作者情感的中心句、关键句,都有利于理解词语的深层含义。</a:t>
            </a:r>
            <a:endParaRPr lang="zh-CN" altLang="en-US" dirty="0"/>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97124"/>
            <a:ext cx="8505000" cy="33021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r>
              <a:rPr lang="zh-CN" altLang="en-US" sz="1417" kern="0" dirty="0">
                <a:solidFill>
                  <a:srgbClr val="000000"/>
                </a:solidFill>
                <a:latin typeface="Times New Roman" pitchFamily="65" charset="-122"/>
                <a:ea typeface="宋体" pitchFamily="65" charset="-122"/>
              </a:rPr>
              <a:t>(2020张家界,19—21)阅读下文,完成1—3题。(9分)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赶 鸟</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晓 寒</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①回到老家,又看到了那群鸟,鲜红的嘴和爪子,拖着长长的蓝色尾巴,在哥哥家菜地的上空快活地盘旋着。</a:t>
            </a:r>
            <a:br>
              <a:rPr dirty="0"/>
            </a:br>
            <a:r>
              <a:rPr lang="zh-CN" altLang="en-US" sz="1417" kern="0" dirty="0">
                <a:solidFill>
                  <a:srgbClr val="000000"/>
                </a:solidFill>
                <a:latin typeface="Times New Roman" pitchFamily="65" charset="-122"/>
                <a:ea typeface="宋体" pitchFamily="65" charset="-122"/>
              </a:rPr>
              <a:t>我相信,这就是我儿时赶过的那群鸟!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②儿时,老屋对面有一块菜地,那是一家人的菜篮子。从夏往秋走的时节,母亲会在那里陆续种下萝卜、白</a:t>
            </a:r>
            <a:br>
              <a:rPr dirty="0"/>
            </a:br>
            <a:r>
              <a:rPr lang="zh-CN" altLang="en-US" sz="1417" kern="0" dirty="0">
                <a:solidFill>
                  <a:srgbClr val="000000"/>
                </a:solidFill>
                <a:latin typeface="Times New Roman" pitchFamily="65" charset="-122"/>
                <a:ea typeface="宋体" pitchFamily="65" charset="-122"/>
              </a:rPr>
              <a:t>菜、青菜,还有香菜和蒜。秋渐渐转深,第一场霜降临。到处一片白,看上去毛茸茸的,似乎透着丝丝暖意,</a:t>
            </a:r>
            <a:br>
              <a:rPr dirty="0"/>
            </a:br>
            <a:r>
              <a:rPr lang="zh-CN" altLang="en-US" sz="1417" kern="0" dirty="0">
                <a:solidFill>
                  <a:srgbClr val="000000"/>
                </a:solidFill>
                <a:latin typeface="Times New Roman" pitchFamily="65" charset="-122"/>
                <a:ea typeface="宋体" pitchFamily="65" charset="-122"/>
              </a:rPr>
              <a:t>其实寒意已越来越重,风一天比一天凌厉。</a:t>
            </a:r>
            <a:r>
              <a:rPr lang="zh-CN" altLang="en-US" sz="1417" u="sng" kern="0" dirty="0">
                <a:solidFill>
                  <a:srgbClr val="000000"/>
                </a:solidFill>
                <a:latin typeface="Times New Roman" pitchFamily="65" charset="-122"/>
                <a:ea typeface="宋体" pitchFamily="65" charset="-122"/>
              </a:rPr>
              <a:t>但菜地好像忽略了寒冷,萝卜缨子似涨潮般覆盖了裸露的泥土,</a:t>
            </a:r>
            <a:br>
              <a:rPr dirty="0"/>
            </a:br>
            <a:r>
              <a:rPr lang="zh-CN" altLang="en-US" sz="1417" u="sng" kern="0" dirty="0">
                <a:solidFill>
                  <a:srgbClr val="000000"/>
                </a:solidFill>
                <a:latin typeface="Times New Roman" pitchFamily="65" charset="-122"/>
                <a:ea typeface="宋体" pitchFamily="65" charset="-122"/>
              </a:rPr>
              <a:t>青菜向着天空举起长长的叶子,顶部绑着一根稻草的白菜,身子也一个劲地胀起来。那蓬蓬勃勃的绿色,像</a:t>
            </a:r>
            <a:br>
              <a:rPr dirty="0"/>
            </a:br>
            <a:r>
              <a:rPr lang="zh-CN" altLang="en-US" sz="1417" u="sng" kern="0" dirty="0">
                <a:solidFill>
                  <a:srgbClr val="000000"/>
                </a:solidFill>
                <a:latin typeface="Times New Roman" pitchFamily="65" charset="-122"/>
                <a:ea typeface="宋体" pitchFamily="65" charset="-122"/>
              </a:rPr>
              <a:t>一片浓缩的春天。</a:t>
            </a:r>
            <a:endParaRPr lang="zh-CN" altLang="en-US" dirty="0"/>
          </a:p>
        </p:txBody>
      </p:sp>
      <p:sp>
        <p:nvSpPr>
          <p:cNvPr id="3" name="TextBox 2"/>
          <p:cNvSpPr txBox="1"/>
          <p:nvPr/>
        </p:nvSpPr>
        <p:spPr>
          <a:xfrm>
            <a:off x="720000" y="841363"/>
            <a:ext cx="8505000" cy="305468"/>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③这时候,一群鸟如约而来,有二十多只。这是一群与众不同的鸟,鲜红的嘴和爪子,腹部有一小块黑色,拖</a:t>
            </a:r>
            <a:br>
              <a:rPr dirty="0"/>
            </a:br>
            <a:r>
              <a:rPr lang="zh-CN" altLang="en-US" sz="1417" kern="0" dirty="0">
                <a:solidFill>
                  <a:srgbClr val="000000"/>
                </a:solidFill>
                <a:latin typeface="Times New Roman" pitchFamily="65" charset="-122"/>
                <a:ea typeface="宋体" pitchFamily="65" charset="-122"/>
              </a:rPr>
              <a:t>着长长的蓝色尾巴。我们不认识,把它们称为长尾巴鸟。它们盯上了我家的菜地,专吃菜叶子,菜长成了,它</a:t>
            </a:r>
            <a:br>
              <a:rPr dirty="0"/>
            </a:br>
            <a:r>
              <a:rPr lang="zh-CN" altLang="en-US" sz="1417" kern="0" dirty="0">
                <a:solidFill>
                  <a:srgbClr val="000000"/>
                </a:solidFill>
                <a:latin typeface="Times New Roman" pitchFamily="65" charset="-122"/>
                <a:ea typeface="宋体" pitchFamily="65" charset="-122"/>
              </a:rPr>
              <a:t>们就来,菜没了,它们就走。我不得不相信鸟是有灵性的,要不它们怎么能把时间掐得那么准呢?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④起先,母亲并没怎么在意,说弄个稻草人吓一吓吧。父亲费了番心思,稻草人弄得有模有样,戴了帽子,穿</a:t>
            </a:r>
            <a:br>
              <a:rPr dirty="0"/>
            </a:br>
            <a:r>
              <a:rPr lang="zh-CN" altLang="en-US" sz="1417" kern="0" dirty="0">
                <a:solidFill>
                  <a:srgbClr val="000000"/>
                </a:solidFill>
                <a:latin typeface="Times New Roman" pitchFamily="65" charset="-122"/>
                <a:ea typeface="宋体" pitchFamily="65" charset="-122"/>
              </a:rPr>
              <a:t>了衣服,一只手里还举着根细细的竹竿,竹竿另一头吊着块小石头,风一吹来回摆动,像谁的手在不停地挥</a:t>
            </a:r>
            <a:br>
              <a:rPr dirty="0"/>
            </a:br>
            <a:r>
              <a:rPr lang="zh-CN" altLang="en-US" sz="1417" kern="0" dirty="0">
                <a:solidFill>
                  <a:srgbClr val="000000"/>
                </a:solidFill>
                <a:latin typeface="Times New Roman" pitchFamily="65" charset="-122"/>
                <a:ea typeface="宋体" pitchFamily="65" charset="-122"/>
              </a:rPr>
              <a:t>舞。刚开始似乎管点用,那群鸟围着稻草人飞来绕去,就是不敢落下。可没过两天,它们就识破了这个招数,</a:t>
            </a:r>
            <a:br>
              <a:rPr dirty="0"/>
            </a:br>
            <a:r>
              <a:rPr lang="zh-CN" altLang="en-US" sz="1417" kern="0" dirty="0">
                <a:solidFill>
                  <a:srgbClr val="000000"/>
                </a:solidFill>
                <a:latin typeface="Times New Roman" pitchFamily="65" charset="-122"/>
                <a:ea typeface="宋体" pitchFamily="65" charset="-122"/>
              </a:rPr>
              <a:t>把稻草人晾在一边,毫无顾忌地飞到地里啄食菜叶,好好的菜叶被啄得到处是洞,七零八落。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⑤看到好好的菜被鸟糟蹋了,母亲心疼不已。假人没用,母亲就催我“亲自下场”。我很乐意领受这个任</a:t>
            </a:r>
            <a:br>
              <a:rPr dirty="0"/>
            </a:br>
            <a:r>
              <a:rPr lang="zh-CN" altLang="en-US" sz="1417" kern="0" dirty="0">
                <a:solidFill>
                  <a:srgbClr val="000000"/>
                </a:solidFill>
                <a:latin typeface="Times New Roman" pitchFamily="65" charset="-122"/>
                <a:ea typeface="宋体" pitchFamily="65" charset="-122"/>
              </a:rPr>
              <a:t>务,就赶个鸟嘛,又轻松又好玩,比在家扫地或去外面扯猪草舒服多了。我在屋角的竹林里折了根竹丫抓在</a:t>
            </a:r>
            <a:br>
              <a:rPr dirty="0"/>
            </a:br>
            <a:r>
              <a:rPr lang="zh-CN" altLang="en-US" sz="1417" kern="0" dirty="0">
                <a:solidFill>
                  <a:srgbClr val="000000"/>
                </a:solidFill>
                <a:latin typeface="Times New Roman" pitchFamily="65" charset="-122"/>
                <a:ea typeface="宋体" pitchFamily="65" charset="-122"/>
              </a:rPr>
              <a:t>手里,满怀信心地去了菜地。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⑥我刚一出现,它们就发现了我,呼的一下全飞走了,落在旁边的一棵枫树上,冲着我叫个没停。我心里高</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本题考查学生分析标题作用的能力。“我”在关键时刻想出办法帮孩子解围,父亲对孩子的爱深</a:t>
            </a:r>
            <a:br>
              <a:rPr dirty="0"/>
            </a:br>
            <a:r>
              <a:rPr lang="zh-CN" altLang="en-US" sz="1417" kern="0" dirty="0">
                <a:solidFill>
                  <a:srgbClr val="000000"/>
                </a:solidFill>
                <a:latin typeface="Times New Roman" pitchFamily="65" charset="-122"/>
                <a:ea typeface="宋体" pitchFamily="65" charset="-122"/>
              </a:rPr>
              <a:t>沉而又坚固,将“爱”比作“防弹衣”,形象而又贴切。分析标题作用可从艺术手法、中心主旨等方面着</a:t>
            </a:r>
            <a:br>
              <a:rPr dirty="0"/>
            </a:br>
            <a:r>
              <a:rPr lang="zh-CN" altLang="en-US" sz="1417" kern="0" dirty="0">
                <a:solidFill>
                  <a:srgbClr val="000000"/>
                </a:solidFill>
                <a:latin typeface="Times New Roman" pitchFamily="65" charset="-122"/>
                <a:ea typeface="宋体" pitchFamily="65" charset="-122"/>
              </a:rPr>
              <a:t>手。</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4.答案</a:t>
            </a:r>
            <a:r>
              <a:rPr lang="zh-CN" altLang="en-US" sz="1417" kern="0" dirty="0">
                <a:solidFill>
                  <a:srgbClr val="000000"/>
                </a:solidFill>
                <a:latin typeface="Times New Roman" pitchFamily="65" charset="-122"/>
                <a:ea typeface="宋体" pitchFamily="65" charset="-122"/>
              </a:rPr>
              <a:t>　(5分)(1)“胖男人”是一个底层劳动者的形象。“胖男人”是一个水果摊的摊主,穿着围裙、眼</a:t>
            </a:r>
            <a:br>
              <a:rPr dirty="0"/>
            </a:br>
            <a:r>
              <a:rPr lang="zh-CN" altLang="en-US" sz="1417" kern="0" dirty="0">
                <a:solidFill>
                  <a:srgbClr val="000000"/>
                </a:solidFill>
                <a:latin typeface="Times New Roman" pitchFamily="65" charset="-122"/>
                <a:ea typeface="宋体" pitchFamily="65" charset="-122"/>
              </a:rPr>
              <a:t>袋很大、眼圈发黑等都表现出他生活的不易。(2)“胖男人”是主观的、霸道的。他在没有事实依据的</a:t>
            </a:r>
            <a:br>
              <a:rPr dirty="0"/>
            </a:br>
            <a:r>
              <a:rPr lang="zh-CN" altLang="en-US" sz="1417" kern="0" dirty="0">
                <a:solidFill>
                  <a:srgbClr val="000000"/>
                </a:solidFill>
                <a:latin typeface="Times New Roman" pitchFamily="65" charset="-122"/>
                <a:ea typeface="宋体" pitchFamily="65" charset="-122"/>
              </a:rPr>
              <a:t>情况下一口咬定是“儿子”撞倒了橘子筐,并强迫“儿子”把橘子捡拾起来,表现出他自以为是和恃强凌</a:t>
            </a:r>
            <a:br>
              <a:rPr dirty="0"/>
            </a:br>
            <a:r>
              <a:rPr lang="zh-CN" altLang="en-US" sz="1417" kern="0" dirty="0">
                <a:solidFill>
                  <a:srgbClr val="000000"/>
                </a:solidFill>
                <a:latin typeface="Times New Roman" pitchFamily="65" charset="-122"/>
                <a:ea typeface="宋体" pitchFamily="65" charset="-122"/>
              </a:rPr>
              <a:t>弱的一面。(3)“胖男人”是偏执的、刻薄的。他根本不听“儿子”和“妻子”的辩解,并恶语相向,咄咄</a:t>
            </a:r>
            <a:br>
              <a:rPr dirty="0"/>
            </a:br>
            <a:r>
              <a:rPr lang="zh-CN" altLang="en-US" sz="1417" kern="0" dirty="0">
                <a:solidFill>
                  <a:srgbClr val="000000"/>
                </a:solidFill>
                <a:latin typeface="Times New Roman" pitchFamily="65" charset="-122"/>
                <a:ea typeface="宋体" pitchFamily="65" charset="-122"/>
              </a:rPr>
              <a:t>逼人,表现出他胡搅蛮缠和素质低下的一面。(4)“胖男人”是知过能改的。在事实面前,他马上承认了错</a:t>
            </a:r>
            <a:br>
              <a:rPr dirty="0"/>
            </a:br>
            <a:r>
              <a:rPr lang="zh-CN" altLang="en-US" sz="1417" kern="0" dirty="0">
                <a:solidFill>
                  <a:srgbClr val="000000"/>
                </a:solidFill>
                <a:latin typeface="Times New Roman" pitchFamily="65" charset="-122"/>
                <a:ea typeface="宋体" pitchFamily="65" charset="-122"/>
              </a:rPr>
              <a:t>误并给“儿子”道了歉。(应有概括和阐释。答出1点给2分,答出2点给4分,答出3点给满分)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本题考查学生理解、分析人物形象的能力。阅读文本,根据胖男人的外貌、语言、动作等描写和</a:t>
            </a:r>
            <a:br>
              <a:rPr dirty="0"/>
            </a:br>
            <a:r>
              <a:rPr lang="zh-CN" altLang="en-US" sz="1417" kern="0" dirty="0">
                <a:solidFill>
                  <a:srgbClr val="000000"/>
                </a:solidFill>
                <a:latin typeface="Times New Roman" pitchFamily="65" charset="-122"/>
                <a:ea typeface="宋体" pitchFamily="65" charset="-122"/>
              </a:rPr>
              <a:t>故事情节,概括“胖男人”的相关做法并分析其性格特点。</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90556"/>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兴,它们到底还是怕我的,果然不用费什么力气。我朝它们挥了下手里的竹丫:你们就大声地叫吧,我来了,</a:t>
            </a:r>
            <a:br>
              <a:rPr dirty="0"/>
            </a:br>
            <a:r>
              <a:rPr lang="zh-CN" altLang="en-US" sz="1417" kern="0" dirty="0">
                <a:solidFill>
                  <a:srgbClr val="000000"/>
                </a:solidFill>
                <a:latin typeface="Times New Roman" pitchFamily="65" charset="-122"/>
                <a:ea typeface="宋体" pitchFamily="65" charset="-122"/>
              </a:rPr>
              <a:t>再也别想吃我家的菜了。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⑦菜地狭长,有好几十米。那群鸟叫了一会,见我没有进一步行动,便从树上飞下来,到菜地的另一头啄食菜</a:t>
            </a:r>
            <a:br>
              <a:rPr dirty="0"/>
            </a:br>
            <a:r>
              <a:rPr lang="zh-CN" altLang="en-US" sz="1417" kern="0" dirty="0">
                <a:solidFill>
                  <a:srgbClr val="000000"/>
                </a:solidFill>
                <a:latin typeface="Times New Roman" pitchFamily="65" charset="-122"/>
                <a:ea typeface="宋体" pitchFamily="65" charset="-122"/>
              </a:rPr>
              <a:t>叶。它们扇动着翅膀,边吃边唧唧喳喳地叫着,我不知道在说什么,但那声音听起来充满了快乐,像在庆祝什</a:t>
            </a:r>
            <a:br>
              <a:rPr dirty="0"/>
            </a:br>
            <a:r>
              <a:rPr lang="zh-CN" altLang="en-US" sz="1417" kern="0" dirty="0">
                <a:solidFill>
                  <a:srgbClr val="000000"/>
                </a:solidFill>
                <a:latin typeface="Times New Roman" pitchFamily="65" charset="-122"/>
                <a:ea typeface="宋体" pitchFamily="65" charset="-122"/>
              </a:rPr>
              <a:t>么,又像在向我挑衅。我挥动起竹丫,嘴里吆喝着追了过去。它们见了,呼的一声,一齐飞回到枫树上。我刚</a:t>
            </a:r>
            <a:br>
              <a:rPr dirty="0"/>
            </a:br>
            <a:r>
              <a:rPr lang="zh-CN" altLang="en-US" sz="1417" kern="0" dirty="0">
                <a:solidFill>
                  <a:srgbClr val="000000"/>
                </a:solidFill>
                <a:latin typeface="Times New Roman" pitchFamily="65" charset="-122"/>
                <a:ea typeface="宋体" pitchFamily="65" charset="-122"/>
              </a:rPr>
              <a:t>喘口气,它们又伺机飞向菜地的另一头。我只能左追右赶,像在和它们做一场游戏。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a:t>
            </a:r>
            <a:r>
              <a:rPr lang="zh-CN" altLang="en-US" sz="1417" u="sng" kern="0" dirty="0">
                <a:solidFill>
                  <a:srgbClr val="000000"/>
                </a:solidFill>
                <a:latin typeface="Times New Roman" pitchFamily="65" charset="-122"/>
                <a:ea typeface="宋体" pitchFamily="65" charset="-122"/>
              </a:rPr>
              <a:t>霜还没有化,风一阵比一阵硬,但我的额头上还是冒出了细密的汗珠。</a:t>
            </a:r>
            <a:r>
              <a:rPr lang="zh-CN" altLang="en-US" sz="1417" kern="0" dirty="0">
                <a:solidFill>
                  <a:srgbClr val="000000"/>
                </a:solidFill>
                <a:latin typeface="Times New Roman" pitchFamily="65" charset="-122"/>
                <a:ea typeface="宋体" pitchFamily="65" charset="-122"/>
              </a:rPr>
              <a:t>折腾了一阵,我累了,一屁股坐在田</a:t>
            </a:r>
            <a:br>
              <a:rPr dirty="0"/>
            </a:br>
            <a:r>
              <a:rPr lang="zh-CN" altLang="en-US" sz="1417" kern="0" dirty="0">
                <a:solidFill>
                  <a:srgbClr val="000000"/>
                </a:solidFill>
                <a:latin typeface="Times New Roman" pitchFamily="65" charset="-122"/>
                <a:ea typeface="宋体" pitchFamily="65" charset="-122"/>
              </a:rPr>
              <a:t>埂上,生自己的闷气,也生那群鸟的气。我随手抠了把泥土,朝那群鸟扔去。泥土像雨点一样落下,有些落到</a:t>
            </a:r>
            <a:br>
              <a:rPr dirty="0"/>
            </a:br>
            <a:r>
              <a:rPr lang="zh-CN" altLang="en-US" sz="1417" kern="0" dirty="0">
                <a:solidFill>
                  <a:srgbClr val="000000"/>
                </a:solidFill>
                <a:latin typeface="Times New Roman" pitchFamily="65" charset="-122"/>
                <a:ea typeface="宋体" pitchFamily="65" charset="-122"/>
              </a:rPr>
              <a:t>它们身上,它们抬起头对着我喳喳地叫了几声,声音干燥,好像比我还气。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⑨那段时间,我天天守在菜地里,一边徒劳地追赶那些长尾巴的鸟,一边想着该如何对付它们。我烦它们,把</a:t>
            </a:r>
            <a:br>
              <a:rPr dirty="0"/>
            </a:br>
            <a:r>
              <a:rPr lang="zh-CN" altLang="en-US" sz="1417" kern="0" dirty="0">
                <a:solidFill>
                  <a:srgbClr val="000000"/>
                </a:solidFill>
                <a:latin typeface="Times New Roman" pitchFamily="65" charset="-122"/>
                <a:ea typeface="宋体" pitchFamily="65" charset="-122"/>
              </a:rPr>
              <a:t>我家好好的菜弄得乱七八糟;我知道,它们可能也烦我,我的到来,阻碍了它们心无旁骛地享受绿色的盛</a:t>
            </a:r>
            <a:endParaRPr lang="zh-CN" altLang="en-US" dirty="0"/>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宴。在这场拉锯战中,我和这群鸟儿不知不觉成了敌人。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⑩几天过去,我仍然没找到好办法,又累又气的我把这事跟哥哥说了,哥哥帮我出了个主意。他说,抓两把</a:t>
            </a:r>
            <a:br>
              <a:rPr dirty="0"/>
            </a:br>
            <a:r>
              <a:rPr lang="zh-CN" altLang="en-US" sz="1417" kern="0" dirty="0">
                <a:solidFill>
                  <a:srgbClr val="000000"/>
                </a:solidFill>
                <a:latin typeface="Times New Roman" pitchFamily="65" charset="-122"/>
                <a:ea typeface="宋体" pitchFamily="65" charset="-122"/>
              </a:rPr>
              <a:t>谷,拌上农药往菜地里一撒,那些鸟儿一个也逃不掉。我一听,觉得这个办法不错,简单省事,一了百了。想</a:t>
            </a:r>
            <a:br>
              <a:rPr dirty="0"/>
            </a:br>
            <a:r>
              <a:rPr lang="zh-CN" altLang="en-US" sz="1417" kern="0" dirty="0">
                <a:solidFill>
                  <a:srgbClr val="000000"/>
                </a:solidFill>
                <a:latin typeface="Times New Roman" pitchFamily="65" charset="-122"/>
                <a:ea typeface="宋体" pitchFamily="65" charset="-122"/>
              </a:rPr>
              <a:t>象着再也没有鸟来啄食菜叶,我的脚步都变得轻快起来。</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我和哥哥找来个旧碗,抓了些谷放在里面。正当我俩在四处找农药的时候,事情被母亲知道了。</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母亲指着我俩厉声责问,声音比哪一次都大:它们就吃了一点菜叶子,赶一赶就行了,你们却想下这样的</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手?鸟的命也是命啊!</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我和哥哥一下子蒙了,没想到这样一件小事,竟然会招来母亲的盛怒。我俩低着头杵在那里,别说回话,</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连大气都不敢喘。</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第二天一早,母亲拿着镰刀去了菜地,一连干了好几天,在菜地里支起一些树枝,树枝上面搭满了荆棘。</a:t>
            </a:r>
            <a:endParaRPr lang="zh-CN" altLang="en-US" dirty="0"/>
          </a:p>
        </p:txBody>
      </p:sp>
      <p:pic>
        <p:nvPicPr>
          <p:cNvPr id="3" name="图片 3" descr="textimage16.jpeg"/>
          <p:cNvPicPr>
            <a:picLocks noChangeAspect="1"/>
          </p:cNvPicPr>
          <p:nvPr/>
        </p:nvPicPr>
        <p:blipFill>
          <a:blip r:embed="rId4"/>
          <a:stretch>
            <a:fillRect/>
          </a:stretch>
        </p:blipFill>
        <p:spPr>
          <a:xfrm>
            <a:off x="685244" y="2408336"/>
            <a:ext cx="190500" cy="200025"/>
          </a:xfrm>
          <a:prstGeom prst="rect">
            <a:avLst/>
          </a:prstGeom>
        </p:spPr>
      </p:pic>
      <p:pic>
        <p:nvPicPr>
          <p:cNvPr id="4" name="图片 4" descr="textimage17.jpeg"/>
          <p:cNvPicPr>
            <a:picLocks noChangeAspect="1"/>
          </p:cNvPicPr>
          <p:nvPr/>
        </p:nvPicPr>
        <p:blipFill>
          <a:blip r:embed="rId5" cstate="print"/>
          <a:stretch>
            <a:fillRect/>
          </a:stretch>
        </p:blipFill>
        <p:spPr>
          <a:xfrm>
            <a:off x="685244" y="2751359"/>
            <a:ext cx="190500" cy="200025"/>
          </a:xfrm>
          <a:prstGeom prst="rect">
            <a:avLst/>
          </a:prstGeom>
        </p:spPr>
      </p:pic>
      <p:pic>
        <p:nvPicPr>
          <p:cNvPr id="5" name="图片 5" descr="textimage18.jpeg"/>
          <p:cNvPicPr>
            <a:picLocks noChangeAspect="1"/>
          </p:cNvPicPr>
          <p:nvPr/>
        </p:nvPicPr>
        <p:blipFill>
          <a:blip r:embed="rId6" cstate="print"/>
          <a:stretch>
            <a:fillRect/>
          </a:stretch>
        </p:blipFill>
        <p:spPr>
          <a:xfrm>
            <a:off x="685244" y="3325243"/>
            <a:ext cx="190500" cy="200025"/>
          </a:xfrm>
          <a:prstGeom prst="rect">
            <a:avLst/>
          </a:prstGeom>
        </p:spPr>
      </p:pic>
      <p:pic>
        <p:nvPicPr>
          <p:cNvPr id="6" name="图片 6" descr="textimage19.jpeg"/>
          <p:cNvPicPr>
            <a:picLocks noChangeAspect="1"/>
          </p:cNvPicPr>
          <p:nvPr/>
        </p:nvPicPr>
        <p:blipFill>
          <a:blip r:embed="rId7" cstate="print"/>
          <a:stretch>
            <a:fillRect/>
          </a:stretch>
        </p:blipFill>
        <p:spPr>
          <a:xfrm>
            <a:off x="685244" y="4032458"/>
            <a:ext cx="190500" cy="200025"/>
          </a:xfrm>
          <a:prstGeom prst="rect">
            <a:avLst/>
          </a:prstGeom>
        </p:spPr>
      </p:pic>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那群鸟照旧来,它们扇动着翅膀,唧唧喳喳地叫着。它们依然胆大,但决不会钻到那些荆棘里面去。</a:t>
            </a:r>
            <a:endParaRPr lang="zh-CN" altLang="en-US" dirty="0"/>
          </a:p>
          <a:p>
            <a:pPr marL="0" indent="0" eaLnBrk="0" latinLnBrk="1" hangingPunct="0">
              <a:lnSpc>
                <a:spcPct val="150000"/>
              </a:lnSpc>
              <a:spcBef>
                <a:spcPts val="141"/>
              </a:spcBef>
              <a:buNone/>
            </a:pPr>
            <a:r>
              <a:rPr lang="zh-CN" altLang="en-US" sz="1177" kern="0" spc="322"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再后来,我们搬走了,老屋也拆掉了,那片菜地成了荒地,那群鸟儿也不知所终。但母亲的那番教训,这么</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多年难以忘记;那群鸟,始终在我脑海中,不时浮现。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(来源:《人民日报》2020年04月25日,有删改)</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从“我”的角度梳理赶鸟的经过及心理变化。(2分)</a:t>
            </a:r>
            <a:endParaRPr lang="zh-CN" altLang="en-US" dirty="0"/>
          </a:p>
        </p:txBody>
      </p:sp>
      <p:pic>
        <p:nvPicPr>
          <p:cNvPr id="3" name="图片 3" descr="textimage20.jpeg"/>
          <p:cNvPicPr>
            <a:picLocks noChangeAspect="1"/>
          </p:cNvPicPr>
          <p:nvPr/>
        </p:nvPicPr>
        <p:blipFill>
          <a:blip r:embed="rId4" cstate="print"/>
          <a:stretch>
            <a:fillRect/>
          </a:stretch>
        </p:blipFill>
        <p:spPr>
          <a:xfrm>
            <a:off x="720000" y="1706511"/>
            <a:ext cx="190500" cy="200024"/>
          </a:xfrm>
          <a:prstGeom prst="rect">
            <a:avLst/>
          </a:prstGeom>
        </p:spPr>
      </p:pic>
      <p:graphicFrame>
        <p:nvGraphicFramePr>
          <p:cNvPr id="5" name="表格 2"/>
          <p:cNvGraphicFramePr>
            <a:graphicFrameLocks noGrp="1"/>
          </p:cNvGraphicFramePr>
          <p:nvPr/>
        </p:nvGraphicFramePr>
        <p:xfrm>
          <a:off x="720000" y="2544267"/>
          <a:ext cx="7740000" cy="2226186"/>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285752">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赶鸟经过</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“我”的心理变化</a:t>
                      </a:r>
                    </a:p>
                  </a:txBody>
                  <a:tcPr marL="45720" marR="45720"/>
                </a:tc>
                <a:extLst>
                  <a:ext uri="{0D108BD9-81ED-4DB2-BD59-A6C34878D82A}">
                    <a16:rowId xmlns:a16="http://schemas.microsoft.com/office/drawing/2014/main" val="10000"/>
                  </a:ext>
                </a:extLst>
              </a:tr>
              <a:tr h="271911">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用稻草人吓鸟</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没怎么在意</a:t>
                      </a:r>
                    </a:p>
                  </a:txBody>
                  <a:tcPr marL="45720" marR="45720"/>
                </a:tc>
                <a:extLst>
                  <a:ext uri="{0D108BD9-81ED-4DB2-BD59-A6C34878D82A}">
                    <a16:rowId xmlns:a16="http://schemas.microsoft.com/office/drawing/2014/main" val="10001"/>
                  </a:ext>
                </a:extLst>
              </a:tr>
              <a:tr h="329508">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①　　　　    </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满怀信心</a:t>
                      </a:r>
                    </a:p>
                  </a:txBody>
                  <a:tcPr marL="45720" marR="45720"/>
                </a:tc>
                <a:extLst>
                  <a:ext uri="{0D108BD9-81ED-4DB2-BD59-A6C34878D82A}">
                    <a16:rowId xmlns:a16="http://schemas.microsoft.com/office/drawing/2014/main" val="10002"/>
                  </a:ext>
                </a:extLst>
              </a:tr>
              <a:tr h="315667">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和鸟拉锯战</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又累又气</a:t>
                      </a:r>
                    </a:p>
                  </a:txBody>
                  <a:tcPr marL="45720" marR="45720"/>
                </a:tc>
                <a:extLst>
                  <a:ext uri="{0D108BD9-81ED-4DB2-BD59-A6C34878D82A}">
                    <a16:rowId xmlns:a16="http://schemas.microsoft.com/office/drawing/2014/main" val="10003"/>
                  </a:ext>
                </a:extLst>
              </a:tr>
              <a:tr h="301826">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准备用农药毒鸟</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②　　　　    </a:t>
                      </a:r>
                    </a:p>
                  </a:txBody>
                  <a:tcPr marL="45720" marR="45720"/>
                </a:tc>
                <a:extLst>
                  <a:ext uri="{0D108BD9-81ED-4DB2-BD59-A6C34878D82A}">
                    <a16:rowId xmlns:a16="http://schemas.microsoft.com/office/drawing/2014/main" val="10004"/>
                  </a:ext>
                </a:extLst>
              </a:tr>
              <a:tr h="287985">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母亲厉声责问</a:t>
                      </a:r>
                    </a:p>
                  </a:txBody>
                  <a:tcPr marL="45720" marR="45720"/>
                </a:tc>
                <a:tc>
                  <a:txBody>
                    <a:bodyPr/>
                    <a:lstStyle/>
                    <a:p>
                      <a:pPr eaLnBrk="0" latinLnBrk="1" hangingPunct="0">
                        <a:lnSpc>
                          <a:spcPct val="150000"/>
                        </a:lnSpc>
                        <a:spcBef>
                          <a:spcPts val="0"/>
                        </a:spcBef>
                      </a:pPr>
                      <a:r>
                        <a:rPr lang="zh-CN" altLang="en-US" sz="1400" kern="0" dirty="0">
                          <a:solidFill>
                            <a:srgbClr val="000000"/>
                          </a:solidFill>
                          <a:latin typeface="Times New Roman" pitchFamily="65" charset="-122"/>
                          <a:ea typeface="宋体" pitchFamily="65" charset="-122"/>
                        </a:rPr>
                        <a:t>心里受震撼</a:t>
                      </a:r>
                    </a:p>
                  </a:txBody>
                  <a:tcPr marL="45720" marR="45720"/>
                </a:tc>
                <a:extLst>
                  <a:ext uri="{0D108BD9-81ED-4DB2-BD59-A6C34878D82A}">
                    <a16:rowId xmlns:a16="http://schemas.microsoft.com/office/drawing/2014/main" val="10005"/>
                  </a:ext>
                </a:extLst>
              </a:tr>
            </a:tbl>
          </a:graphicData>
        </a:graphic>
      </p:graphicFrame>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638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按要求赏析下列句子的表达效果。(4分)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(1)霜还没有化,风一阵比一阵</a:t>
            </a:r>
            <a:r>
              <a:rPr lang="zh-CN" altLang="en-US" sz="1417" u="sng" kern="0" dirty="0">
                <a:solidFill>
                  <a:srgbClr val="000000"/>
                </a:solidFill>
                <a:latin typeface="Times New Roman" pitchFamily="65" charset="-122"/>
                <a:ea typeface="宋体" pitchFamily="65" charset="-122"/>
              </a:rPr>
              <a:t>硬</a:t>
            </a:r>
            <a:r>
              <a:rPr lang="zh-CN" altLang="en-US" sz="1417" kern="0" dirty="0">
                <a:solidFill>
                  <a:srgbClr val="000000"/>
                </a:solidFill>
                <a:latin typeface="Times New Roman" pitchFamily="65" charset="-122"/>
                <a:ea typeface="宋体" pitchFamily="65" charset="-122"/>
              </a:rPr>
              <a:t>,但我的额头上还是冒出了细密的汗珠。(从词语的角度)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(2)但菜地好像忽略了寒冷,萝卜缨子似涨潮般覆盖了裸露的泥土,青菜向着天空举起长长的叶子,顶部绑着</a:t>
            </a:r>
            <a:br>
              <a:rPr dirty="0"/>
            </a:br>
            <a:r>
              <a:rPr lang="zh-CN" altLang="en-US" sz="1417" kern="0" dirty="0">
                <a:solidFill>
                  <a:srgbClr val="000000"/>
                </a:solidFill>
                <a:latin typeface="Times New Roman" pitchFamily="65" charset="-122"/>
                <a:ea typeface="宋体" pitchFamily="65" charset="-122"/>
              </a:rPr>
              <a:t>一根稻草的白菜,身上也一个劲地胀起来。那蓬蓬勃勃的绿色,像一片浓缩的春天。(从修辞的角度)</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文中母亲身上的哪一点最令你感动?请联系全文,结合生活实际,谈谈你的感悟和思考。(3分)</a:t>
            </a:r>
            <a:endParaRPr lang="zh-CN" altLang="en-US" dirty="0"/>
          </a:p>
        </p:txBody>
      </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a:t>
            </a:r>
            <a:endParaRPr lang="zh-CN" altLang="en-US" b="1"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1.答案</a:t>
            </a:r>
            <a:r>
              <a:rPr lang="zh-CN" altLang="en-US" sz="1417" kern="0" dirty="0">
                <a:solidFill>
                  <a:srgbClr val="000000"/>
                </a:solidFill>
                <a:latin typeface="Times New Roman" pitchFamily="65" charset="-122"/>
                <a:ea typeface="宋体" pitchFamily="65" charset="-122"/>
              </a:rPr>
              <a:t>　①折根竹丫赶鸟　②轻松</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本题考查学生梳理文章情节的能力。从第⑤段中的“我在屋角的竹林里折了根竹丫抓在手里,满</a:t>
            </a:r>
            <a:br>
              <a:rPr dirty="0"/>
            </a:br>
            <a:r>
              <a:rPr lang="zh-CN" altLang="en-US" sz="1417" kern="0" dirty="0">
                <a:solidFill>
                  <a:srgbClr val="000000"/>
                </a:solidFill>
                <a:latin typeface="Times New Roman" pitchFamily="65" charset="-122"/>
                <a:ea typeface="宋体" pitchFamily="65" charset="-122"/>
              </a:rPr>
              <a:t>怀信心地去了菜地”可得出①的答案,从第⑩段中的“我的脚步都变得轻快起来”可得出②的答案。</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2.答案</a:t>
            </a:r>
            <a:r>
              <a:rPr lang="zh-CN" altLang="en-US" sz="1417" kern="0" dirty="0">
                <a:solidFill>
                  <a:srgbClr val="000000"/>
                </a:solidFill>
                <a:latin typeface="Times New Roman" pitchFamily="65" charset="-122"/>
                <a:ea typeface="宋体" pitchFamily="65" charset="-122"/>
              </a:rPr>
              <a:t>　(1)“硬”在句中为“强劲”的意思,写出人对风的感受,形象地突出了风的寒冷,写出了环境的恶</a:t>
            </a:r>
            <a:br>
              <a:rPr dirty="0"/>
            </a:br>
            <a:r>
              <a:rPr lang="zh-CN" altLang="en-US" sz="1417" kern="0" dirty="0">
                <a:solidFill>
                  <a:srgbClr val="000000"/>
                </a:solidFill>
                <a:latin typeface="Times New Roman" pitchFamily="65" charset="-122"/>
                <a:ea typeface="宋体" pitchFamily="65" charset="-122"/>
              </a:rPr>
              <a:t>劣,为下文“我”因不能彻底赶走鸟儿而懊恼渲染气氛。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(2)采用拟人的修辞手法,赋予青菜以人的动作,生动传神地写出了菜地的勃勃生机,为下文鸟的到来作铺</a:t>
            </a:r>
            <a:br>
              <a:rPr dirty="0"/>
            </a:br>
            <a:r>
              <a:rPr lang="zh-CN" altLang="en-US" sz="1417" kern="0" dirty="0">
                <a:solidFill>
                  <a:srgbClr val="000000"/>
                </a:solidFill>
                <a:latin typeface="Times New Roman" pitchFamily="65" charset="-122"/>
                <a:ea typeface="宋体" pitchFamily="65" charset="-122"/>
              </a:rPr>
              <a:t>垫,顺势引出“赶鸟”的细节。</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本题考查学生炼字及赏析句子的能力。(1)所要求赏析的词语一般是动词或修饰性的副词、形容</a:t>
            </a:r>
            <a:br>
              <a:rPr dirty="0"/>
            </a:br>
            <a:r>
              <a:rPr lang="zh-CN" altLang="en-US" sz="1417" kern="0" dirty="0">
                <a:solidFill>
                  <a:srgbClr val="000000"/>
                </a:solidFill>
                <a:latin typeface="Times New Roman" pitchFamily="65" charset="-122"/>
                <a:ea typeface="宋体" pitchFamily="65" charset="-122"/>
              </a:rPr>
              <a:t>词,要先说明该词在句中的含义,再分析其表达效果。</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762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(2)题目已经给定了赏析角度——修辞,先找出句中所使用的修辞,然后分析其在内容表述、情感表达、谋</a:t>
            </a:r>
            <a:br>
              <a:rPr dirty="0"/>
            </a:br>
            <a:r>
              <a:rPr lang="zh-CN" altLang="en-US" sz="1417" kern="0" dirty="0">
                <a:solidFill>
                  <a:srgbClr val="000000"/>
                </a:solidFill>
                <a:latin typeface="Times New Roman" pitchFamily="65" charset="-122"/>
                <a:ea typeface="宋体" pitchFamily="65" charset="-122"/>
              </a:rPr>
              <a:t>篇布局上发挥的作用。</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3.答案</a:t>
            </a:r>
            <a:r>
              <a:rPr lang="zh-CN" altLang="en-US" sz="1417" kern="0" dirty="0">
                <a:solidFill>
                  <a:srgbClr val="000000"/>
                </a:solidFill>
                <a:latin typeface="Times New Roman" pitchFamily="65" charset="-122"/>
                <a:ea typeface="宋体" pitchFamily="65" charset="-122"/>
              </a:rPr>
              <a:t>　(示例)母亲吩咐“我”赶鸟,是为了保护好自己的劳动成果。但是,在母亲知道“我”和哥哥的毒</a:t>
            </a:r>
            <a:br>
              <a:rPr dirty="0"/>
            </a:br>
            <a:r>
              <a:rPr lang="zh-CN" altLang="en-US" sz="1417" kern="0" dirty="0">
                <a:solidFill>
                  <a:srgbClr val="000000"/>
                </a:solidFill>
                <a:latin typeface="Times New Roman" pitchFamily="65" charset="-122"/>
                <a:ea typeface="宋体" pitchFamily="65" charset="-122"/>
              </a:rPr>
              <a:t>鸟计划后,她亲自在菜地上搭满荆棘,不让鸟儿啄食青菜。母亲在维护自己利益的同时做到珍爱生命,这一</a:t>
            </a:r>
            <a:br>
              <a:rPr dirty="0"/>
            </a:br>
            <a:r>
              <a:rPr lang="zh-CN" altLang="en-US" sz="1417" kern="0" dirty="0">
                <a:solidFill>
                  <a:srgbClr val="000000"/>
                </a:solidFill>
                <a:latin typeface="Times New Roman" pitchFamily="65" charset="-122"/>
                <a:ea typeface="宋体" pitchFamily="65" charset="-122"/>
              </a:rPr>
              <a:t>点是最让我感动的。我的感悟是:生活中,我们应该将生命放在第一位,要热爱生命,心存敬畏。</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本题考查学生理解文章主旨、把握人物形象、拓展表达的能力。拓展表达言之有理即可。</a:t>
            </a:r>
            <a:endParaRPr lang="zh-CN" altLang="en-US" dirty="0"/>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1493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二、</a:t>
            </a:r>
            <a:r>
              <a:rPr lang="zh-CN" altLang="en-US" sz="1417" kern="0" dirty="0">
                <a:solidFill>
                  <a:srgbClr val="000000"/>
                </a:solidFill>
                <a:latin typeface="Times New Roman" pitchFamily="65" charset="-122"/>
                <a:ea typeface="宋体" pitchFamily="65" charset="-122"/>
              </a:rPr>
              <a:t>(2020娄底,22—25)阅读下文,完成1—4题。(17分)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父亲的地图</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雪含冰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①和新婚妻子回老家看望父母,坐在火车上每过一个大站,我都给父亲打个电话,告诉他我们所在的位置。</a:t>
            </a:r>
            <a:br>
              <a:rPr dirty="0"/>
            </a:br>
            <a:r>
              <a:rPr lang="zh-CN" altLang="en-US" sz="1417" kern="0" dirty="0">
                <a:solidFill>
                  <a:srgbClr val="000000"/>
                </a:solidFill>
                <a:latin typeface="Times New Roman" pitchFamily="65" charset="-122"/>
                <a:ea typeface="宋体" pitchFamily="65" charset="-122"/>
              </a:rPr>
              <a:t>妻子在夸我孝顺的同时,笑我痴:“有必要吗?不是听你说老人家一辈子没出过远门,到县城就迷方向吗?”</a:t>
            </a:r>
            <a:br>
              <a:rPr dirty="0"/>
            </a:br>
            <a:r>
              <a:rPr lang="zh-CN" altLang="en-US" sz="1417" kern="0" dirty="0">
                <a:solidFill>
                  <a:srgbClr val="000000"/>
                </a:solidFill>
                <a:latin typeface="Times New Roman" pitchFamily="65" charset="-122"/>
                <a:ea typeface="宋体" pitchFamily="65" charset="-122"/>
              </a:rPr>
              <a:t>我看着妻子,认真地说:“有些事你不知道,不知道你就不会明白。等到了家里,你什么都明白了。”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②村口有个高坡,村路就从高坡上穿过去进到村里。</a:t>
            </a:r>
            <a:r>
              <a:rPr lang="zh-CN" altLang="en-US" sz="1417" u="sng" kern="0" dirty="0">
                <a:solidFill>
                  <a:srgbClr val="000000"/>
                </a:solidFill>
                <a:latin typeface="Times New Roman" pitchFamily="65" charset="-122"/>
                <a:ea typeface="宋体" pitchFamily="65" charset="-122"/>
              </a:rPr>
              <a:t>远远地,我就看见父亲和母亲站在高坡上手搭凉棚张</a:t>
            </a:r>
            <a:br>
              <a:rPr dirty="0"/>
            </a:br>
            <a:r>
              <a:rPr lang="zh-CN" altLang="en-US" sz="1417" u="sng" kern="0" dirty="0">
                <a:solidFill>
                  <a:srgbClr val="000000"/>
                </a:solidFill>
                <a:latin typeface="Times New Roman" pitchFamily="65" charset="-122"/>
                <a:ea typeface="宋体" pitchFamily="65" charset="-122"/>
              </a:rPr>
              <a:t>望着</a:t>
            </a:r>
            <a:r>
              <a:rPr lang="zh-CN" altLang="en-US" sz="1417" kern="0" dirty="0">
                <a:solidFill>
                  <a:srgbClr val="000000"/>
                </a:solidFill>
                <a:latin typeface="Times New Roman" pitchFamily="65" charset="-122"/>
                <a:ea typeface="宋体" pitchFamily="65" charset="-122"/>
              </a:rPr>
              <a:t>,我一手拖着行李一手拉着妻子,加快速度奔过去,站在父母面前直喘气。母亲上前就拉妻子的手,一个</a:t>
            </a:r>
            <a:br>
              <a:rPr dirty="0"/>
            </a:br>
            <a:r>
              <a:rPr lang="zh-CN" altLang="en-US" sz="1417" kern="0" dirty="0">
                <a:solidFill>
                  <a:srgbClr val="000000"/>
                </a:solidFill>
                <a:latin typeface="Times New Roman" pitchFamily="65" charset="-122"/>
                <a:ea typeface="宋体" pitchFamily="65" charset="-122"/>
              </a:rPr>
              <a:t>劲地问寒问暖,而父亲却站在一边直搓手,看着我的脸不知道该说什么好。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③到家后,父亲别的顾不上做,就先拿出一张地图,说是他最近才画的,问我上面标的位置对不对。我这才想</a:t>
            </a:r>
            <a:endParaRPr lang="zh-CN" altLang="en-US" dirty="0"/>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75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起,自从我告诉父亲我们在城里买了新房后,父亲的电话打得特别勤,问得很仔细,什么小区,在什么路上,附</a:t>
            </a:r>
            <a:br>
              <a:rPr dirty="0"/>
            </a:br>
            <a:r>
              <a:rPr lang="zh-CN" altLang="en-US" sz="1417" kern="0" dirty="0">
                <a:solidFill>
                  <a:srgbClr val="000000"/>
                </a:solidFill>
                <a:latin typeface="Times New Roman" pitchFamily="65" charset="-122"/>
                <a:ea typeface="宋体" pitchFamily="65" charset="-122"/>
              </a:rPr>
              <a:t>近都有什么标志物,从家到上班的地方怎么走,甚至连菜市场离家有多远、具体位置在哪都问到。我拉着</a:t>
            </a:r>
            <a:br>
              <a:rPr dirty="0"/>
            </a:br>
            <a:r>
              <a:rPr lang="zh-CN" altLang="en-US" sz="1417" kern="0" dirty="0">
                <a:solidFill>
                  <a:srgbClr val="000000"/>
                </a:solidFill>
                <a:latin typeface="Times New Roman" pitchFamily="65" charset="-122"/>
                <a:ea typeface="宋体" pitchFamily="65" charset="-122"/>
              </a:rPr>
              <a:t>妻子看父亲画的地图,妻子很惊讶,说父亲怎么像去过一样画得那么准确。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④我又把父亲以前画的几张地图拿出来展示给妻子,其中有我上学时候的那个城市的,有我以前住的地方</a:t>
            </a:r>
            <a:br>
              <a:rPr dirty="0"/>
            </a:br>
            <a:r>
              <a:rPr lang="zh-CN" altLang="en-US" sz="1417" kern="0" dirty="0">
                <a:solidFill>
                  <a:srgbClr val="000000"/>
                </a:solidFill>
                <a:latin typeface="Times New Roman" pitchFamily="65" charset="-122"/>
                <a:ea typeface="宋体" pitchFamily="65" charset="-122"/>
              </a:rPr>
              <a:t>和上班的,最大的一张,是我所在的那个城市到老家和我经常出差要去的地方的路线图,也可以说是我的行</a:t>
            </a:r>
            <a:br>
              <a:rPr dirty="0"/>
            </a:br>
            <a:r>
              <a:rPr lang="zh-CN" altLang="en-US" sz="1417" kern="0" dirty="0">
                <a:solidFill>
                  <a:srgbClr val="000000"/>
                </a:solidFill>
                <a:latin typeface="Times New Roman" pitchFamily="65" charset="-122"/>
                <a:ea typeface="宋体" pitchFamily="65" charset="-122"/>
              </a:rPr>
              <a:t>动路线图。那上面圈圈点点、密密麻麻的,有的地方还特别标注冬天的最低温度,把妻子看得瞠目结舌。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⑤我多次让父母到城里住一段时间,两位老人就是不去,说家里事情多离不开,还要给大哥看家。我只得给</a:t>
            </a:r>
            <a:br>
              <a:rPr dirty="0"/>
            </a:br>
            <a:r>
              <a:rPr lang="zh-CN" altLang="en-US" sz="1417" kern="0" dirty="0">
                <a:solidFill>
                  <a:srgbClr val="000000"/>
                </a:solidFill>
                <a:latin typeface="Times New Roman" pitchFamily="65" charset="-122"/>
                <a:ea typeface="宋体" pitchFamily="65" charset="-122"/>
              </a:rPr>
              <a:t>他们买了一个有照相功能的手机以方便联系。父母平时生活节俭,但一点也不吝惜电话费,没事的时候他</a:t>
            </a:r>
            <a:br>
              <a:rPr dirty="0"/>
            </a:br>
            <a:r>
              <a:rPr lang="zh-CN" altLang="en-US" sz="1417" kern="0" dirty="0">
                <a:solidFill>
                  <a:srgbClr val="000000"/>
                </a:solidFill>
                <a:latin typeface="Times New Roman" pitchFamily="65" charset="-122"/>
                <a:ea typeface="宋体" pitchFamily="65" charset="-122"/>
              </a:rPr>
              <a:t>和母亲轮换着和我说话,嘘寒问暖,有时候也骂我不注意自己的身体。我有时候和两位老人开玩笑,说他们</a:t>
            </a:r>
            <a:br>
              <a:rPr dirty="0"/>
            </a:br>
            <a:r>
              <a:rPr lang="zh-CN" altLang="en-US" sz="1417" kern="0" dirty="0">
                <a:solidFill>
                  <a:srgbClr val="000000"/>
                </a:solidFill>
                <a:latin typeface="Times New Roman" pitchFamily="65" charset="-122"/>
                <a:ea typeface="宋体" pitchFamily="65" charset="-122"/>
              </a:rPr>
              <a:t>比美国联邦调查局还厉害,我的一举一动都在他们的掌控之中。父亲骂我:“臭小子,别和你爹贫!美国联</a:t>
            </a:r>
            <a:br>
              <a:rPr dirty="0"/>
            </a:br>
            <a:r>
              <a:rPr lang="zh-CN" altLang="en-US" sz="1417" kern="0" dirty="0">
                <a:solidFill>
                  <a:srgbClr val="000000"/>
                </a:solidFill>
                <a:latin typeface="Times New Roman" pitchFamily="65" charset="-122"/>
                <a:ea typeface="宋体" pitchFamily="65" charset="-122"/>
              </a:rPr>
              <a:t>邦调查局是做什么营生的我不知道,我就知道你是俺儿子!”</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115715"/>
            <a:ext cx="8505000" cy="328944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⑥父亲早就在电话里告诉我,晚上没事的时候,他和母亲的一项重要娱乐活动就是玩手机照相,实在没什么</a:t>
            </a:r>
            <a:br>
              <a:rPr dirty="0"/>
            </a:br>
            <a:r>
              <a:rPr lang="zh-CN" altLang="en-US" sz="1417" kern="0" dirty="0">
                <a:solidFill>
                  <a:srgbClr val="000000"/>
                </a:solidFill>
                <a:latin typeface="Times New Roman" pitchFamily="65" charset="-122"/>
                <a:ea typeface="宋体" pitchFamily="65" charset="-122"/>
              </a:rPr>
              <a:t>好照的,茶杯、暖水瓶也照着玩,或者给我打电话:</a:t>
            </a:r>
            <a:r>
              <a:rPr lang="zh-CN" altLang="en-US" sz="1417" u="sng" kern="0" dirty="0">
                <a:solidFill>
                  <a:srgbClr val="000000"/>
                </a:solidFill>
                <a:latin typeface="Times New Roman" pitchFamily="65" charset="-122"/>
                <a:ea typeface="宋体" pitchFamily="65" charset="-122"/>
              </a:rPr>
              <a:t>再一项就是母亲趴在桌子上看地图,一边打电话一边在</a:t>
            </a:r>
            <a:br>
              <a:rPr dirty="0"/>
            </a:br>
            <a:r>
              <a:rPr lang="zh-CN" altLang="en-US" sz="1417" u="sng" kern="0" dirty="0">
                <a:solidFill>
                  <a:srgbClr val="000000"/>
                </a:solidFill>
                <a:latin typeface="Times New Roman" pitchFamily="65" charset="-122"/>
                <a:ea typeface="宋体" pitchFamily="65" charset="-122"/>
              </a:rPr>
              <a:t>地图上指指点点,</a:t>
            </a:r>
            <a:r>
              <a:rPr lang="zh-CN" altLang="en-US" sz="1417" kern="0" dirty="0">
                <a:solidFill>
                  <a:srgbClr val="000000"/>
                </a:solidFill>
                <a:latin typeface="Times New Roman" pitchFamily="65" charset="-122"/>
                <a:ea typeface="宋体" pitchFamily="65" charset="-122"/>
              </a:rPr>
              <a:t>很快就知道了我在什么地方、在干什么,并随时添上新的坐标。父亲说:“这和在你们身</a:t>
            </a:r>
            <a:br>
              <a:rPr dirty="0"/>
            </a:br>
            <a:r>
              <a:rPr lang="zh-CN" altLang="en-US" sz="1417" kern="0" dirty="0">
                <a:solidFill>
                  <a:srgbClr val="000000"/>
                </a:solidFill>
                <a:latin typeface="Times New Roman" pitchFamily="65" charset="-122"/>
                <a:ea typeface="宋体" pitchFamily="65" charset="-122"/>
              </a:rPr>
              <a:t>边也差不多,省去了看你们的路费。”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⑦妻子看看地图再看看两位老人的脸,眼里就有了泪光,对着我耳朵说:“你真幸福,以后我也跟着你</a:t>
            </a:r>
            <a:r>
              <a:rPr lang="zh-CN" altLang="en-US" sz="1417" u="sng" kern="0" dirty="0">
                <a:solidFill>
                  <a:srgbClr val="000000"/>
                </a:solidFill>
                <a:latin typeface="Times New Roman" pitchFamily="65" charset="-122"/>
                <a:ea typeface="宋体" pitchFamily="65" charset="-122"/>
              </a:rPr>
              <a:t>沾光</a:t>
            </a:r>
            <a:r>
              <a:rPr lang="zh-CN" altLang="en-US" sz="1417" kern="0" dirty="0">
                <a:solidFill>
                  <a:srgbClr val="000000"/>
                </a:solidFill>
                <a:latin typeface="Times New Roman" pitchFamily="65" charset="-122"/>
                <a:ea typeface="宋体" pitchFamily="65" charset="-122"/>
              </a:rPr>
              <a:t>,</a:t>
            </a:r>
            <a:br>
              <a:rPr dirty="0"/>
            </a:br>
            <a:r>
              <a:rPr lang="zh-CN" altLang="en-US" sz="1417" kern="0" dirty="0">
                <a:solidFill>
                  <a:srgbClr val="000000"/>
                </a:solidFill>
                <a:latin typeface="Times New Roman" pitchFamily="65" charset="-122"/>
                <a:ea typeface="宋体" pitchFamily="65" charset="-122"/>
              </a:rPr>
              <a:t>真是可怜天下父母心!”我说是,被父母爱着真的很幸福,要不咋说母爱无限父爱无边呢。为了儿子,父亲</a:t>
            </a:r>
            <a:br>
              <a:rPr dirty="0"/>
            </a:br>
            <a:r>
              <a:rPr lang="zh-CN" altLang="en-US" sz="1417" kern="0" dirty="0">
                <a:solidFill>
                  <a:srgbClr val="000000"/>
                </a:solidFill>
                <a:latin typeface="Times New Roman" pitchFamily="65" charset="-122"/>
                <a:ea typeface="宋体" pitchFamily="65" charset="-122"/>
              </a:rPr>
              <a:t>把整个城市装在心里,而且还不止一个城市,是大半个中国呢!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⑧在回程的路上,当我又要给父亲打电话的时候,妻子再也不笑我痴傻,夺过手机说:“让我来给两位老人</a:t>
            </a:r>
            <a:br>
              <a:rPr dirty="0"/>
            </a:br>
            <a:r>
              <a:rPr lang="zh-CN" altLang="en-US" sz="1417" kern="0" dirty="0">
                <a:solidFill>
                  <a:srgbClr val="000000"/>
                </a:solidFill>
                <a:latin typeface="Times New Roman" pitchFamily="65" charset="-122"/>
                <a:ea typeface="宋体" pitchFamily="65" charset="-122"/>
              </a:rPr>
              <a:t>报个平安!”</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(选自《读者·乡土文学版》第X卷合订本,有删改)</a:t>
            </a:r>
            <a:endParaRPr lang="zh-CN" altLang="en-US" dirty="0"/>
          </a:p>
        </p:txBody>
      </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5231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解释选文⑦段加点词语在文中的含义。(4分)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你真幸福,以后我也跟着你</a:t>
            </a:r>
            <a:r>
              <a:rPr lang="zh-CN" altLang="en-US" sz="1417" u="sng" kern="0" dirty="0">
                <a:solidFill>
                  <a:srgbClr val="000000"/>
                </a:solidFill>
                <a:latin typeface="Times New Roman" pitchFamily="65" charset="-122"/>
                <a:ea typeface="宋体" pitchFamily="65" charset="-122"/>
              </a:rPr>
              <a:t>沾光</a:t>
            </a:r>
            <a:r>
              <a:rPr lang="zh-CN" altLang="en-US" sz="1417" kern="0" dirty="0">
                <a:solidFill>
                  <a:srgbClr val="000000"/>
                </a:solidFill>
                <a:latin typeface="Times New Roman" pitchFamily="65" charset="-122"/>
                <a:ea typeface="宋体" pitchFamily="65" charset="-122"/>
              </a:rPr>
              <a:t>,真是可怜天下父母心!</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下列句子表达了人物什么样的感情?(4分)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(1)远远地,我就看见父亲和母亲站在高坡上手搭凉棚张望着。(2分)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(2)再一项是母亲趴在桌子上看地图,一边打电话一边在地图上指指点点。(2分 )</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选文开头写到妻子“笑我痴”,最后又写到“妻子再也不笑我痴傻”,这样写有什么好处?(3分)</a:t>
            </a:r>
            <a:endParaRPr lang="zh-CN" altLang="en-US" dirty="0"/>
          </a:p>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简析选文中父亲的形象特点。(6分)</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57.xml><?xml version="1.0" encoding="utf-8"?>
<CustomerInfo>
  <UserName>dell</UserName>
  <CompanyName/>
  <MachineID>A189</MachineID>
  <ToolID>ljRTAAAAKGU=</ToolID>
  <Data><![CDATA[bGpSVEFBQUFLR1U9]]></Data>
</CustomerInfo>
</file>

<file path=customXml/item158.xml><?xml version="1.0" encoding="utf-8"?>
<CustomerInfo>
  <UserName>dell</UserName>
  <CompanyName/>
  <MachineID>A189</MachineID>
  <ToolID>ljRTAAAAKGU=</ToolID>
  <Data><![CDATA[bGpSVEFBQUFLR1U9]]></Data>
</CustomerInfo>
</file>

<file path=customXml/item159.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60.xml><?xml version="1.0" encoding="utf-8"?>
<CustomerInfo>
  <UserName>dell</UserName>
  <CompanyName/>
  <MachineID>A189</MachineID>
  <ToolID>ljRTAAAAKGU=</ToolID>
  <Data><![CDATA[bGpSVEFBQUFLR1U9]]></Data>
</CustomerInfo>
</file>

<file path=customXml/item161.xml><?xml version="1.0" encoding="utf-8"?>
<CustomerInfo>
  <UserName>dell</UserName>
  <CompanyName/>
  <MachineID>A189</MachineID>
  <ToolID>ljRTAAAAKGU=</ToolID>
  <Data><![CDATA[bGpSVEFBQUFLR1U9]]></Data>
</CustomerInfo>
</file>

<file path=customXml/item162.xml><?xml version="1.0" encoding="utf-8"?>
<CustomerInfo>
  <UserName>dell</UserName>
  <CompanyName/>
  <MachineID>A189</MachineID>
  <ToolID>ljRTAAAAKGU=</ToolID>
  <Data><![CDATA[bGpSVEFBQUFLR1U9]]></Data>
</CustomerInfo>
</file>

<file path=customXml/item163.xml><?xml version="1.0" encoding="utf-8"?>
<CustomerInfo>
  <UserName>dell</UserName>
  <CompanyName/>
  <MachineID>A189</MachineID>
  <ToolID>ljRTAAAAKGU=</ToolID>
  <Data><![CDATA[bGpSVEFBQUFLR1U9]]></Data>
</CustomerInfo>
</file>

<file path=customXml/item164.xml><?xml version="1.0" encoding="utf-8"?>
<CustomerInfo>
  <UserName>dell</UserName>
  <CompanyName/>
  <MachineID>A189</MachineID>
  <ToolID>ljRTAAAAKGU=</ToolID>
  <Data><![CDATA[bGpSVEFBQUFLR1U9]]></Data>
</CustomerInfo>
</file>

<file path=customXml/item165.xml><?xml version="1.0" encoding="utf-8"?>
<CustomerInfo>
  <UserName>dell</UserName>
  <CompanyName/>
  <MachineID>A189</MachineID>
  <ToolID>ljRTAAAAKGU=</ToolID>
  <Data><![CDATA[bGpSVEFBQUFLR1U9]]></Data>
</CustomerInfo>
</file>

<file path=customXml/item166.xml><?xml version="1.0" encoding="utf-8"?>
<CustomerInfo>
  <UserName>dell</UserName>
  <CompanyName/>
  <MachineID>A189</MachineID>
  <ToolID>ljRTAAAAKGU=</ToolID>
  <Data><![CDATA[bGpSVEFBQUFLR1U9]]></Data>
</CustomerInfo>
</file>

<file path=customXml/item167.xml><?xml version="1.0" encoding="utf-8"?>
<CustomerInfo>
  <UserName>dell</UserName>
  <CompanyName/>
  <MachineID>A189</MachineID>
  <ToolID>ljRTAAAAKGU=</ToolID>
  <Data><![CDATA[bGpSVEFBQUFLR1U9]]></Data>
</CustomerInfo>
</file>

<file path=customXml/item168.xml><?xml version="1.0" encoding="utf-8"?>
<CustomerInfo>
  <UserName>dell</UserName>
  <CompanyName/>
  <MachineID>A189</MachineID>
  <ToolID>ljRTAAAAKGU=</ToolID>
  <Data><![CDATA[bGpSVEFBQUFLR1U9]]></Data>
</CustomerInfo>
</file>

<file path=customXml/item169.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70.xml><?xml version="1.0" encoding="utf-8"?>
<CustomerInfo>
  <UserName>dell</UserName>
  <CompanyName/>
  <MachineID>A189</MachineID>
  <ToolID>ljRTAAAAKGU=</ToolID>
  <Data><![CDATA[bGpSVEFBQUFLR1U9]]></Data>
</CustomerInfo>
</file>

<file path=customXml/item171.xml><?xml version="1.0" encoding="utf-8"?>
<CustomerInfo>
  <UserName>dell</UserName>
  <CompanyName/>
  <MachineID>A189</MachineID>
  <ToolID>ljRTAAAAKGU=</ToolID>
  <Data><![CDATA[bGpSVEFBQUFLR1U9]]></Data>
</CustomerInfo>
</file>

<file path=customXml/item172.xml><?xml version="1.0" encoding="utf-8"?>
<CustomerInfo>
  <UserName>dell</UserName>
  <CompanyName/>
  <MachineID>A189</MachineID>
  <ToolID>ljRTAAAAKGU=</ToolID>
  <Data><![CDATA[bGpSVEFBQUFLR1U9]]></Data>
</CustomerInfo>
</file>

<file path=customXml/item173.xml><?xml version="1.0" encoding="utf-8"?>
<CustomerInfo>
  <UserName>dell</UserName>
  <CompanyName/>
  <MachineID>A189</MachineID>
  <ToolID>ljRTAAAAKGU=</ToolID>
  <Data><![CDATA[bGpSVEFBQUFLR1U9]]></Data>
</CustomerInfo>
</file>

<file path=customXml/item174.xml><?xml version="1.0" encoding="utf-8"?>
<CustomerInfo>
  <UserName>dell</UserName>
  <CompanyName/>
  <MachineID>A189</MachineID>
  <ToolID>ljRTAAAAKGU=</ToolID>
  <Data><![CDATA[bGpSVEFBQUFLR1U9]]></Data>
</CustomerInfo>
</file>

<file path=customXml/item175.xml><?xml version="1.0" encoding="utf-8"?>
<CustomerInfo>
  <UserName>dell</UserName>
  <CompanyName/>
  <MachineID>A189</MachineID>
  <ToolID>ljRTAAAAKGU=</ToolID>
  <Data><![CDATA[bGpSVEFBQUFLR1U9]]></Data>
</CustomerInfo>
</file>

<file path=customXml/item176.xml><?xml version="1.0" encoding="utf-8"?>
<CustomerInfo>
  <UserName>dell</UserName>
  <CompanyName/>
  <MachineID>A189</MachineID>
  <ToolID>ljRTAAAAKGU=</ToolID>
  <Data><![CDATA[bGpSVEFBQUFLR1U9]]></Data>
</CustomerInfo>
</file>

<file path=customXml/item177.xml><?xml version="1.0" encoding="utf-8"?>
<CustomerInfo>
  <UserName>dell</UserName>
  <CompanyName/>
  <MachineID>A189</MachineID>
  <ToolID>ljRTAAAAKGU=</ToolID>
  <Data><![CDATA[bGpSVEFBQUFLR1U9]]></Data>
</CustomerInfo>
</file>

<file path=customXml/item178.xml><?xml version="1.0" encoding="utf-8"?>
<CustomerInfo>
  <UserName>dell</UserName>
  <CompanyName/>
  <MachineID>A189</MachineID>
  <ToolID>ljRTAAAAKGU=</ToolID>
  <Data><![CDATA[bGpSVEFBQUFLR1U9]]></Data>
</CustomerInfo>
</file>

<file path=customXml/item179.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80.xml><?xml version="1.0" encoding="utf-8"?>
<CustomerInfo>
  <UserName>dell</UserName>
  <CompanyName/>
  <MachineID>A189</MachineID>
  <ToolID>ljRTAAAAKGU=</ToolID>
  <Data><![CDATA[bGpSVEFBQUFLR1U9]]></Data>
</CustomerInfo>
</file>

<file path=customXml/item181.xml><?xml version="1.0" encoding="utf-8"?>
<CustomerInfo>
  <UserName>dell</UserName>
  <CompanyName/>
  <MachineID>A189</MachineID>
  <ToolID>ljRTAAAAKGU=</ToolID>
  <Data><![CDATA[bGpSVEFBQUFLR1U9]]></Data>
</CustomerInfo>
</file>

<file path=customXml/item182.xml><?xml version="1.0" encoding="utf-8"?>
<CustomerInfo>
  <UserName>dell</UserName>
  <CompanyName/>
  <MachineID>A189</MachineID>
  <ToolID>ljRTAAAAKGU=</ToolID>
  <Data><![CDATA[bGpSVEFBQUFLR1U9]]></Data>
</CustomerInfo>
</file>

<file path=customXml/item183.xml><?xml version="1.0" encoding="utf-8"?>
<CustomerInfo>
  <UserName>dell</UserName>
  <CompanyName/>
  <MachineID>A189</MachineID>
  <ToolID>ljRTAAAAKGU=</ToolID>
  <Data><![CDATA[bGpSVEFBQUFLR1U9]]></Data>
</CustomerInfo>
</file>

<file path=customXml/item184.xml><?xml version="1.0" encoding="utf-8"?>
<CustomerInfo>
  <UserName>dell</UserName>
  <CompanyName/>
  <MachineID>A189</MachineID>
  <ToolID>ljRTAAAAKGU=</ToolID>
  <Data><![CDATA[bGpSVEFBQUFLR1U9]]></Data>
</CustomerInfo>
</file>

<file path=customXml/item185.xml><?xml version="1.0" encoding="utf-8"?>
<CustomerInfo>
  <UserName>dell</UserName>
  <CompanyName/>
  <MachineID>A189</MachineID>
  <ToolID>ljRTAAAAKGU=</ToolID>
  <Data><![CDATA[bGpSVEFBQUFLR1U9]]></Data>
</CustomerInfo>
</file>

<file path=customXml/item186.xml><?xml version="1.0" encoding="utf-8"?>
<CustomerInfo>
  <UserName>dell</UserName>
  <CompanyName/>
  <MachineID>A189</MachineID>
  <ToolID>ljRTAAAAKGU=</ToolID>
  <Data><![CDATA[bGpSVEFBQUFLR1U9]]></Data>
</CustomerInfo>
</file>

<file path=customXml/item187.xml><?xml version="1.0" encoding="utf-8"?>
<CustomerInfo>
  <UserName>dell</UserName>
  <CompanyName/>
  <MachineID>A189</MachineID>
  <ToolID>ljRTAAAAKGU=</ToolID>
  <Data><![CDATA[bGpSVEFBQUFLR1U9]]></Data>
</CustomerInfo>
</file>

<file path=customXml/item188.xml><?xml version="1.0" encoding="utf-8"?>
<CustomerInfo>
  <UserName>dell</UserName>
  <CompanyName/>
  <MachineID>A189</MachineID>
  <ToolID>ljRTAAAAKGU=</ToolID>
  <Data><![CDATA[bGpSVEFBQUFLR1U9]]></Data>
</CustomerInfo>
</file>

<file path=customXml/item189.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190.xml><?xml version="1.0" encoding="utf-8"?>
<CustomerInfo>
  <UserName>dell</UserName>
  <CompanyName/>
  <MachineID>A189</MachineID>
  <ToolID>ljRTAAAAKGU=</ToolID>
  <Data><![CDATA[bGpSVEFBQUFLR1U9]]></Data>
</CustomerInfo>
</file>

<file path=customXml/item191.xml><?xml version="1.0" encoding="utf-8"?>
<CustomerInfo>
  <UserName>dell</UserName>
  <CompanyName/>
  <MachineID>A189</MachineID>
  <ToolID>ljRTAAAAKGU=</ToolID>
  <Data><![CDATA[bGpSVEFBQUFLR1U9]]></Data>
</CustomerInfo>
</file>

<file path=customXml/item192.xml><?xml version="1.0" encoding="utf-8"?>
<CustomerInfo>
  <UserName>dell</UserName>
  <CompanyName/>
  <MachineID>A189</MachineID>
  <ToolID>ljRTAAAAKGU=</ToolID>
  <Data><![CDATA[bGpSVEFBQUFLR1U9]]></Data>
</CustomerInfo>
</file>

<file path=customXml/item193.xml><?xml version="1.0" encoding="utf-8"?>
<CustomerInfo>
  <UserName>dell</UserName>
  <CompanyName/>
  <MachineID>A189</MachineID>
  <ToolID>ljRTAAAAKGU=</ToolID>
  <Data><![CDATA[bGpSVEFBQUFLR1U9]]></Data>
</CustomerInfo>
</file>

<file path=customXml/item194.xml><?xml version="1.0" encoding="utf-8"?>
<CustomerInfo>
  <UserName>dell</UserName>
  <CompanyName/>
  <MachineID>A189</MachineID>
  <ToolID>ljRTAAAAKGU=</ToolID>
  <Data><![CDATA[bGpSVEFBQUFLR1U9]]></Data>
</CustomerInfo>
</file>

<file path=customXml/item195.xml><?xml version="1.0" encoding="utf-8"?>
<CustomerInfo>
  <UserName>dell</UserName>
  <CompanyName/>
  <MachineID>A189</MachineID>
  <ToolID>ljRTAAAAKGU=</ToolID>
  <Data><![CDATA[bGpSVEFBQUFLR1U9]]></Data>
</CustomerInfo>
</file>

<file path=customXml/item196.xml><?xml version="1.0" encoding="utf-8"?>
<CustomerInfo>
  <UserName>dell</UserName>
  <CompanyName/>
  <MachineID>A189</MachineID>
  <ToolID>ljRTAAAAKGU=</ToolID>
  <Data><![CDATA[bGpSVEFBQUFLR1U9]]></Data>
</CustomerInfo>
</file>

<file path=customXml/item197.xml><?xml version="1.0" encoding="utf-8"?>
<CustomerInfo>
  <UserName>dell</UserName>
  <CompanyName/>
  <MachineID>A189</MachineID>
  <ToolID>ljRTAAAAKGU=</ToolID>
  <Data><![CDATA[bGpSVEFBQUFLR1U9]]></Data>
</CustomerInfo>
</file>

<file path=customXml/item198.xml><?xml version="1.0" encoding="utf-8"?>
<CustomerInfo>
  <UserName>dell</UserName>
  <CompanyName/>
  <MachineID>A189</MachineID>
  <ToolID>ljRTAAAAKGU=</ToolID>
  <Data><![CDATA[bGpSVEFBQUFLR1U9]]></Data>
</CustomerInfo>
</file>

<file path=customXml/item19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00.xml><?xml version="1.0" encoding="utf-8"?>
<CustomerInfo>
  <UserName>dell</UserName>
  <CompanyName/>
  <MachineID>A189</MachineID>
  <ToolID>ljRTAAAAKGU=</ToolID>
  <Data><![CDATA[bGpSVEFBQUFLR1U9]]></Data>
</CustomerInfo>
</file>

<file path=customXml/item201.xml><?xml version="1.0" encoding="utf-8"?>
<CustomerInfo>
  <UserName>dell</UserName>
  <CompanyName/>
  <MachineID>A189</MachineID>
  <ToolID>ljRTAAAAKGU=</ToolID>
  <Data><![CDATA[bGpSVEFBQUFLR1U9]]></Data>
</CustomerInfo>
</file>

<file path=customXml/item202.xml><?xml version="1.0" encoding="utf-8"?>
<CustomerInfo>
  <UserName>dell</UserName>
  <CompanyName/>
  <MachineID>A189</MachineID>
  <ToolID>ljRTAAAAKGU=</ToolID>
  <Data><![CDATA[bGpSVEFBQUFLR1U9]]></Data>
</CustomerInfo>
</file>

<file path=customXml/item203.xml><?xml version="1.0" encoding="utf-8"?>
<CustomerInfo>
  <UserName>dell</UserName>
  <CompanyName/>
  <MachineID>A189</MachineID>
  <ToolID>ljRTAAAAKGU=</ToolID>
  <Data><![CDATA[bGpSVEFBQUFLR1U9]]></Data>
</CustomerInfo>
</file>

<file path=customXml/item204.xml><?xml version="1.0" encoding="utf-8"?>
<CustomerInfo>
  <UserName>dell</UserName>
  <CompanyName/>
  <MachineID>A189</MachineID>
  <ToolID>ljRTAAAAKGU=</ToolID>
  <Data><![CDATA[bGpSVEFBQUFLR1U9]]></Data>
</CustomerInfo>
</file>

<file path=customXml/item205.xml><?xml version="1.0" encoding="utf-8"?>
<CustomerInfo>
  <UserName>dell</UserName>
  <CompanyName/>
  <MachineID>A189</MachineID>
  <ToolID>ljRTAAAAKGU=</ToolID>
  <Data><![CDATA[bGpSVEFBQUFLR1U9]]></Data>
</CustomerInfo>
</file>

<file path=customXml/item206.xml><?xml version="1.0" encoding="utf-8"?>
<CustomerInfo>
  <UserName>dell</UserName>
  <CompanyName/>
  <MachineID>A189</MachineID>
  <ToolID>ljRTAAAAKGU=</ToolID>
  <Data><![CDATA[bGpSVEFBQUFLR1U9]]></Data>
</CustomerInfo>
</file>

<file path=customXml/item207.xml><?xml version="1.0" encoding="utf-8"?>
<CustomerInfo>
  <UserName>dell</UserName>
  <CompanyName/>
  <MachineID>A189</MachineID>
  <ToolID>ljRTAAAAKGU=</ToolID>
  <Data><![CDATA[bGpSVEFBQUFLR1U9]]></Data>
</CustomerInfo>
</file>

<file path=customXml/item208.xml><?xml version="1.0" encoding="utf-8"?>
<CustomerInfo>
  <UserName>dell</UserName>
  <CompanyName/>
  <MachineID>A189</MachineID>
  <ToolID>ljRTAAAAKGU=</ToolID>
  <Data><![CDATA[bGpSVEFBQUFLR1U9]]></Data>
</CustomerInfo>
</file>

<file path=customXml/item209.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10.xml><?xml version="1.0" encoding="utf-8"?>
<CustomerInfo>
  <UserName>dell</UserName>
  <CompanyName/>
  <MachineID>A189</MachineID>
  <ToolID>ljRTAAAAKGU=</ToolID>
  <Data><![CDATA[bGpSVEFBQUFLR1U9]]></Data>
</CustomerInfo>
</file>

<file path=customXml/item211.xml><?xml version="1.0" encoding="utf-8"?>
<CustomerInfo>
  <UserName>dell</UserName>
  <CompanyName/>
  <MachineID>A189</MachineID>
  <ToolID>ljRTAAAAKGU=</ToolID>
  <Data><![CDATA[bGpSVEFBQUFLR1U9]]></Data>
</CustomerInfo>
</file>

<file path=customXml/item212.xml><?xml version="1.0" encoding="utf-8"?>
<CustomerInfo>
  <UserName>dell</UserName>
  <CompanyName/>
  <MachineID>A189</MachineID>
  <ToolID>ljRTAAAAKGU=</ToolID>
  <Data><![CDATA[bGpSVEFBQUFLR1U9]]></Data>
</CustomerInfo>
</file>

<file path=customXml/item213.xml><?xml version="1.0" encoding="utf-8"?>
<CustomerInfo>
  <UserName>dell</UserName>
  <CompanyName/>
  <MachineID>A189</MachineID>
  <ToolID>ljRTAAAAKGU=</ToolID>
  <Data><![CDATA[bGpSVEFBQUFLR1U9]]></Data>
</CustomerInfo>
</file>

<file path=customXml/item214.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41335B75-C017-4CA8-B0F9-6421DD872CCA}">
  <ds:schemaRefs/>
</ds:datastoreItem>
</file>

<file path=customXml/itemProps10.xml><?xml version="1.0" encoding="utf-8"?>
<ds:datastoreItem xmlns:ds="http://schemas.openxmlformats.org/officeDocument/2006/customXml" ds:itemID="{2770BCE8-38F8-437A-BE9E-C177E84FCF1E}">
  <ds:schemaRefs/>
</ds:datastoreItem>
</file>

<file path=customXml/itemProps100.xml><?xml version="1.0" encoding="utf-8"?>
<ds:datastoreItem xmlns:ds="http://schemas.openxmlformats.org/officeDocument/2006/customXml" ds:itemID="{448EB2A1-585B-4ACA-A63E-CCCE0A4CE62F}">
  <ds:schemaRefs/>
</ds:datastoreItem>
</file>

<file path=customXml/itemProps101.xml><?xml version="1.0" encoding="utf-8"?>
<ds:datastoreItem xmlns:ds="http://schemas.openxmlformats.org/officeDocument/2006/customXml" ds:itemID="{CBFDCB31-F132-4734-9E80-59737E674C68}">
  <ds:schemaRefs/>
</ds:datastoreItem>
</file>

<file path=customXml/itemProps102.xml><?xml version="1.0" encoding="utf-8"?>
<ds:datastoreItem xmlns:ds="http://schemas.openxmlformats.org/officeDocument/2006/customXml" ds:itemID="{59916BAA-DA0E-4BA3-A496-58DCD799C165}">
  <ds:schemaRefs/>
</ds:datastoreItem>
</file>

<file path=customXml/itemProps103.xml><?xml version="1.0" encoding="utf-8"?>
<ds:datastoreItem xmlns:ds="http://schemas.openxmlformats.org/officeDocument/2006/customXml" ds:itemID="{AE89ECB3-FB22-41CF-AC29-73A7020A5AB6}">
  <ds:schemaRefs/>
</ds:datastoreItem>
</file>

<file path=customXml/itemProps104.xml><?xml version="1.0" encoding="utf-8"?>
<ds:datastoreItem xmlns:ds="http://schemas.openxmlformats.org/officeDocument/2006/customXml" ds:itemID="{5F8385F1-04F5-4588-8C25-7725AB04B13E}">
  <ds:schemaRefs/>
</ds:datastoreItem>
</file>

<file path=customXml/itemProps105.xml><?xml version="1.0" encoding="utf-8"?>
<ds:datastoreItem xmlns:ds="http://schemas.openxmlformats.org/officeDocument/2006/customXml" ds:itemID="{4C333978-2AD2-4217-9D68-63DFCCE84ADB}">
  <ds:schemaRefs/>
</ds:datastoreItem>
</file>

<file path=customXml/itemProps106.xml><?xml version="1.0" encoding="utf-8"?>
<ds:datastoreItem xmlns:ds="http://schemas.openxmlformats.org/officeDocument/2006/customXml" ds:itemID="{D6C02E27-8DA5-495F-8CCA-B81EDA4123F8}">
  <ds:schemaRefs/>
</ds:datastoreItem>
</file>

<file path=customXml/itemProps107.xml><?xml version="1.0" encoding="utf-8"?>
<ds:datastoreItem xmlns:ds="http://schemas.openxmlformats.org/officeDocument/2006/customXml" ds:itemID="{9599D155-10AE-4EE8-A7C4-77DA3434E373}">
  <ds:schemaRefs/>
</ds:datastoreItem>
</file>

<file path=customXml/itemProps108.xml><?xml version="1.0" encoding="utf-8"?>
<ds:datastoreItem xmlns:ds="http://schemas.openxmlformats.org/officeDocument/2006/customXml" ds:itemID="{1012CD67-9CF9-4EF1-B4CE-70077DBB40D4}">
  <ds:schemaRefs/>
</ds:datastoreItem>
</file>

<file path=customXml/itemProps109.xml><?xml version="1.0" encoding="utf-8"?>
<ds:datastoreItem xmlns:ds="http://schemas.openxmlformats.org/officeDocument/2006/customXml" ds:itemID="{2B604108-7A66-4046-A7DF-2F9301E090A8}">
  <ds:schemaRefs/>
</ds:datastoreItem>
</file>

<file path=customXml/itemProps11.xml><?xml version="1.0" encoding="utf-8"?>
<ds:datastoreItem xmlns:ds="http://schemas.openxmlformats.org/officeDocument/2006/customXml" ds:itemID="{E8A04C8D-250F-4943-8263-9260F9A74EDA}">
  <ds:schemaRefs/>
</ds:datastoreItem>
</file>

<file path=customXml/itemProps110.xml><?xml version="1.0" encoding="utf-8"?>
<ds:datastoreItem xmlns:ds="http://schemas.openxmlformats.org/officeDocument/2006/customXml" ds:itemID="{8427C22F-5DB1-4717-84F2-1BA3DF5791AF}">
  <ds:schemaRefs/>
</ds:datastoreItem>
</file>

<file path=customXml/itemProps111.xml><?xml version="1.0" encoding="utf-8"?>
<ds:datastoreItem xmlns:ds="http://schemas.openxmlformats.org/officeDocument/2006/customXml" ds:itemID="{3128CAB0-EB20-4AFD-9E1C-555D4BD9B0CE}">
  <ds:schemaRefs/>
</ds:datastoreItem>
</file>

<file path=customXml/itemProps112.xml><?xml version="1.0" encoding="utf-8"?>
<ds:datastoreItem xmlns:ds="http://schemas.openxmlformats.org/officeDocument/2006/customXml" ds:itemID="{8DDBA1A9-C8B8-4B95-8669-8265A3B6C6B5}">
  <ds:schemaRefs/>
</ds:datastoreItem>
</file>

<file path=customXml/itemProps113.xml><?xml version="1.0" encoding="utf-8"?>
<ds:datastoreItem xmlns:ds="http://schemas.openxmlformats.org/officeDocument/2006/customXml" ds:itemID="{EFA16AFA-6A3A-49E3-82DD-01C1486AC875}">
  <ds:schemaRefs/>
</ds:datastoreItem>
</file>

<file path=customXml/itemProps114.xml><?xml version="1.0" encoding="utf-8"?>
<ds:datastoreItem xmlns:ds="http://schemas.openxmlformats.org/officeDocument/2006/customXml" ds:itemID="{7DCB732D-A24E-4731-8D23-7C6279526930}">
  <ds:schemaRefs/>
</ds:datastoreItem>
</file>

<file path=customXml/itemProps115.xml><?xml version="1.0" encoding="utf-8"?>
<ds:datastoreItem xmlns:ds="http://schemas.openxmlformats.org/officeDocument/2006/customXml" ds:itemID="{A1264C78-96E7-4FB6-A1D1-618EA2A2BB88}">
  <ds:schemaRefs/>
</ds:datastoreItem>
</file>

<file path=customXml/itemProps116.xml><?xml version="1.0" encoding="utf-8"?>
<ds:datastoreItem xmlns:ds="http://schemas.openxmlformats.org/officeDocument/2006/customXml" ds:itemID="{F82F352D-8009-4BAF-B02D-0409598D4CF6}">
  <ds:schemaRefs/>
</ds:datastoreItem>
</file>

<file path=customXml/itemProps117.xml><?xml version="1.0" encoding="utf-8"?>
<ds:datastoreItem xmlns:ds="http://schemas.openxmlformats.org/officeDocument/2006/customXml" ds:itemID="{5E462646-C14A-42D3-B9D4-17866BCEA0CF}">
  <ds:schemaRefs/>
</ds:datastoreItem>
</file>

<file path=customXml/itemProps118.xml><?xml version="1.0" encoding="utf-8"?>
<ds:datastoreItem xmlns:ds="http://schemas.openxmlformats.org/officeDocument/2006/customXml" ds:itemID="{8E94EB24-7A2F-4F0B-B663-8F9A20950BC2}">
  <ds:schemaRefs/>
</ds:datastoreItem>
</file>

<file path=customXml/itemProps119.xml><?xml version="1.0" encoding="utf-8"?>
<ds:datastoreItem xmlns:ds="http://schemas.openxmlformats.org/officeDocument/2006/customXml" ds:itemID="{69A41593-9CB2-4F09-8FD6-A2C877A084B3}">
  <ds:schemaRefs/>
</ds:datastoreItem>
</file>

<file path=customXml/itemProps12.xml><?xml version="1.0" encoding="utf-8"?>
<ds:datastoreItem xmlns:ds="http://schemas.openxmlformats.org/officeDocument/2006/customXml" ds:itemID="{2205CD34-AB48-4790-B73B-B76B7C653C1D}">
  <ds:schemaRefs/>
</ds:datastoreItem>
</file>

<file path=customXml/itemProps120.xml><?xml version="1.0" encoding="utf-8"?>
<ds:datastoreItem xmlns:ds="http://schemas.openxmlformats.org/officeDocument/2006/customXml" ds:itemID="{0B25E75C-3CDB-4880-A151-DC6671D40FF5}">
  <ds:schemaRefs/>
</ds:datastoreItem>
</file>

<file path=customXml/itemProps121.xml><?xml version="1.0" encoding="utf-8"?>
<ds:datastoreItem xmlns:ds="http://schemas.openxmlformats.org/officeDocument/2006/customXml" ds:itemID="{47CFC1E0-171A-4B58-84DB-4A6429E43647}">
  <ds:schemaRefs/>
</ds:datastoreItem>
</file>

<file path=customXml/itemProps122.xml><?xml version="1.0" encoding="utf-8"?>
<ds:datastoreItem xmlns:ds="http://schemas.openxmlformats.org/officeDocument/2006/customXml" ds:itemID="{B6CC8A46-E6FB-4916-8465-81146A96C5F0}">
  <ds:schemaRefs/>
</ds:datastoreItem>
</file>

<file path=customXml/itemProps123.xml><?xml version="1.0" encoding="utf-8"?>
<ds:datastoreItem xmlns:ds="http://schemas.openxmlformats.org/officeDocument/2006/customXml" ds:itemID="{72C54E4A-F3C6-4439-B87E-B40DCF7DA914}">
  <ds:schemaRefs/>
</ds:datastoreItem>
</file>

<file path=customXml/itemProps124.xml><?xml version="1.0" encoding="utf-8"?>
<ds:datastoreItem xmlns:ds="http://schemas.openxmlformats.org/officeDocument/2006/customXml" ds:itemID="{3F19EDC2-BB52-4714-B7A5-AD503FE3BD22}">
  <ds:schemaRefs/>
</ds:datastoreItem>
</file>

<file path=customXml/itemProps125.xml><?xml version="1.0" encoding="utf-8"?>
<ds:datastoreItem xmlns:ds="http://schemas.openxmlformats.org/officeDocument/2006/customXml" ds:itemID="{E0DB857E-9BD0-4CD6-A762-7EC277A09D15}">
  <ds:schemaRefs/>
</ds:datastoreItem>
</file>

<file path=customXml/itemProps126.xml><?xml version="1.0" encoding="utf-8"?>
<ds:datastoreItem xmlns:ds="http://schemas.openxmlformats.org/officeDocument/2006/customXml" ds:itemID="{8ACE611C-CD6E-49A5-A96C-147E9A36DE40}">
  <ds:schemaRefs/>
</ds:datastoreItem>
</file>

<file path=customXml/itemProps127.xml><?xml version="1.0" encoding="utf-8"?>
<ds:datastoreItem xmlns:ds="http://schemas.openxmlformats.org/officeDocument/2006/customXml" ds:itemID="{21F247F0-868F-4492-9810-1BBF470D8263}">
  <ds:schemaRefs/>
</ds:datastoreItem>
</file>

<file path=customXml/itemProps128.xml><?xml version="1.0" encoding="utf-8"?>
<ds:datastoreItem xmlns:ds="http://schemas.openxmlformats.org/officeDocument/2006/customXml" ds:itemID="{250EB3D7-530B-4B36-B155-6C3647D6B7BF}">
  <ds:schemaRefs/>
</ds:datastoreItem>
</file>

<file path=customXml/itemProps129.xml><?xml version="1.0" encoding="utf-8"?>
<ds:datastoreItem xmlns:ds="http://schemas.openxmlformats.org/officeDocument/2006/customXml" ds:itemID="{0D096B8A-5FBA-4914-A131-998703EF6375}">
  <ds:schemaRefs/>
</ds:datastoreItem>
</file>

<file path=customXml/itemProps13.xml><?xml version="1.0" encoding="utf-8"?>
<ds:datastoreItem xmlns:ds="http://schemas.openxmlformats.org/officeDocument/2006/customXml" ds:itemID="{91346185-54CD-482D-9B44-8B1DC7294B1A}">
  <ds:schemaRefs/>
</ds:datastoreItem>
</file>

<file path=customXml/itemProps130.xml><?xml version="1.0" encoding="utf-8"?>
<ds:datastoreItem xmlns:ds="http://schemas.openxmlformats.org/officeDocument/2006/customXml" ds:itemID="{088F60D3-38F1-4F8D-9FEA-69F30F958FEB}">
  <ds:schemaRefs/>
</ds:datastoreItem>
</file>

<file path=customXml/itemProps131.xml><?xml version="1.0" encoding="utf-8"?>
<ds:datastoreItem xmlns:ds="http://schemas.openxmlformats.org/officeDocument/2006/customXml" ds:itemID="{5F3CDB8D-8388-4D84-960F-6F1D9A8B6BF0}">
  <ds:schemaRefs/>
</ds:datastoreItem>
</file>

<file path=customXml/itemProps132.xml><?xml version="1.0" encoding="utf-8"?>
<ds:datastoreItem xmlns:ds="http://schemas.openxmlformats.org/officeDocument/2006/customXml" ds:itemID="{174B63C2-BCB4-42F7-A718-D1743148494C}">
  <ds:schemaRefs/>
</ds:datastoreItem>
</file>

<file path=customXml/itemProps133.xml><?xml version="1.0" encoding="utf-8"?>
<ds:datastoreItem xmlns:ds="http://schemas.openxmlformats.org/officeDocument/2006/customXml" ds:itemID="{4EF7CC7D-E5E0-4A32-91F1-6AA099370029}">
  <ds:schemaRefs/>
</ds:datastoreItem>
</file>

<file path=customXml/itemProps134.xml><?xml version="1.0" encoding="utf-8"?>
<ds:datastoreItem xmlns:ds="http://schemas.openxmlformats.org/officeDocument/2006/customXml" ds:itemID="{51E6C010-E946-4479-A010-20F82F13FA5E}">
  <ds:schemaRefs/>
</ds:datastoreItem>
</file>

<file path=customXml/itemProps135.xml><?xml version="1.0" encoding="utf-8"?>
<ds:datastoreItem xmlns:ds="http://schemas.openxmlformats.org/officeDocument/2006/customXml" ds:itemID="{66D41EEB-24EC-43C9-B9CF-98B0234FC1D0}">
  <ds:schemaRefs/>
</ds:datastoreItem>
</file>

<file path=customXml/itemProps136.xml><?xml version="1.0" encoding="utf-8"?>
<ds:datastoreItem xmlns:ds="http://schemas.openxmlformats.org/officeDocument/2006/customXml" ds:itemID="{A57EF3D7-DE8E-42DF-AB1F-B24200900009}">
  <ds:schemaRefs/>
</ds:datastoreItem>
</file>

<file path=customXml/itemProps137.xml><?xml version="1.0" encoding="utf-8"?>
<ds:datastoreItem xmlns:ds="http://schemas.openxmlformats.org/officeDocument/2006/customXml" ds:itemID="{CFB6A0F3-EA72-48DC-87FC-423848C47A27}">
  <ds:schemaRefs/>
</ds:datastoreItem>
</file>

<file path=customXml/itemProps138.xml><?xml version="1.0" encoding="utf-8"?>
<ds:datastoreItem xmlns:ds="http://schemas.openxmlformats.org/officeDocument/2006/customXml" ds:itemID="{52D8B3D3-E4D8-4C33-8DF4-EC2BA52FA758}">
  <ds:schemaRefs/>
</ds:datastoreItem>
</file>

<file path=customXml/itemProps139.xml><?xml version="1.0" encoding="utf-8"?>
<ds:datastoreItem xmlns:ds="http://schemas.openxmlformats.org/officeDocument/2006/customXml" ds:itemID="{B4FD3C62-B0CF-4D2A-80D7-DD9E84DA4DF3}">
  <ds:schemaRefs/>
</ds:datastoreItem>
</file>

<file path=customXml/itemProps14.xml><?xml version="1.0" encoding="utf-8"?>
<ds:datastoreItem xmlns:ds="http://schemas.openxmlformats.org/officeDocument/2006/customXml" ds:itemID="{9A07E83D-29F2-4D03-A6C5-B3B9B5B3D942}">
  <ds:schemaRefs/>
</ds:datastoreItem>
</file>

<file path=customXml/itemProps140.xml><?xml version="1.0" encoding="utf-8"?>
<ds:datastoreItem xmlns:ds="http://schemas.openxmlformats.org/officeDocument/2006/customXml" ds:itemID="{2648AEDE-9601-402D-AF76-FD89E2683997}">
  <ds:schemaRefs/>
</ds:datastoreItem>
</file>

<file path=customXml/itemProps141.xml><?xml version="1.0" encoding="utf-8"?>
<ds:datastoreItem xmlns:ds="http://schemas.openxmlformats.org/officeDocument/2006/customXml" ds:itemID="{016BAA8A-29B9-4188-8A41-A692CA67978F}">
  <ds:schemaRefs/>
</ds:datastoreItem>
</file>

<file path=customXml/itemProps142.xml><?xml version="1.0" encoding="utf-8"?>
<ds:datastoreItem xmlns:ds="http://schemas.openxmlformats.org/officeDocument/2006/customXml" ds:itemID="{83859971-A2C2-4534-B8B5-9EFAFDECFDE2}">
  <ds:schemaRefs/>
</ds:datastoreItem>
</file>

<file path=customXml/itemProps143.xml><?xml version="1.0" encoding="utf-8"?>
<ds:datastoreItem xmlns:ds="http://schemas.openxmlformats.org/officeDocument/2006/customXml" ds:itemID="{A96E304B-B8B7-41B5-9A67-81FFA33DEA18}">
  <ds:schemaRefs/>
</ds:datastoreItem>
</file>

<file path=customXml/itemProps144.xml><?xml version="1.0" encoding="utf-8"?>
<ds:datastoreItem xmlns:ds="http://schemas.openxmlformats.org/officeDocument/2006/customXml" ds:itemID="{F6CC6B35-069F-464B-86DD-BDF521D11C8A}">
  <ds:schemaRefs/>
</ds:datastoreItem>
</file>

<file path=customXml/itemProps145.xml><?xml version="1.0" encoding="utf-8"?>
<ds:datastoreItem xmlns:ds="http://schemas.openxmlformats.org/officeDocument/2006/customXml" ds:itemID="{67AC0151-E2BF-4DE3-96E3-450BB76A81CB}">
  <ds:schemaRefs/>
</ds:datastoreItem>
</file>

<file path=customXml/itemProps146.xml><?xml version="1.0" encoding="utf-8"?>
<ds:datastoreItem xmlns:ds="http://schemas.openxmlformats.org/officeDocument/2006/customXml" ds:itemID="{EB7A90AC-60A9-434C-A18A-DCC1ECAFC752}">
  <ds:schemaRefs/>
</ds:datastoreItem>
</file>

<file path=customXml/itemProps147.xml><?xml version="1.0" encoding="utf-8"?>
<ds:datastoreItem xmlns:ds="http://schemas.openxmlformats.org/officeDocument/2006/customXml" ds:itemID="{B3F87165-79DE-4C56-80F3-36817932ADFC}">
  <ds:schemaRefs/>
</ds:datastoreItem>
</file>

<file path=customXml/itemProps148.xml><?xml version="1.0" encoding="utf-8"?>
<ds:datastoreItem xmlns:ds="http://schemas.openxmlformats.org/officeDocument/2006/customXml" ds:itemID="{65EFD8DA-62AF-416D-B93C-EE7C1FEA8E2F}">
  <ds:schemaRefs/>
</ds:datastoreItem>
</file>

<file path=customXml/itemProps149.xml><?xml version="1.0" encoding="utf-8"?>
<ds:datastoreItem xmlns:ds="http://schemas.openxmlformats.org/officeDocument/2006/customXml" ds:itemID="{DAAC93C2-1D35-431E-B2E7-E849B7FC36A3}">
  <ds:schemaRefs/>
</ds:datastoreItem>
</file>

<file path=customXml/itemProps15.xml><?xml version="1.0" encoding="utf-8"?>
<ds:datastoreItem xmlns:ds="http://schemas.openxmlformats.org/officeDocument/2006/customXml" ds:itemID="{607EFE83-C73A-4F6F-A741-22FF81D869D0}">
  <ds:schemaRefs/>
</ds:datastoreItem>
</file>

<file path=customXml/itemProps150.xml><?xml version="1.0" encoding="utf-8"?>
<ds:datastoreItem xmlns:ds="http://schemas.openxmlformats.org/officeDocument/2006/customXml" ds:itemID="{1F75BEFD-2286-47E3-BC46-3C5214AEF147}">
  <ds:schemaRefs/>
</ds:datastoreItem>
</file>

<file path=customXml/itemProps151.xml><?xml version="1.0" encoding="utf-8"?>
<ds:datastoreItem xmlns:ds="http://schemas.openxmlformats.org/officeDocument/2006/customXml" ds:itemID="{393ED772-5F4E-45B3-B5A6-E07ACDBAE520}">
  <ds:schemaRefs/>
</ds:datastoreItem>
</file>

<file path=customXml/itemProps152.xml><?xml version="1.0" encoding="utf-8"?>
<ds:datastoreItem xmlns:ds="http://schemas.openxmlformats.org/officeDocument/2006/customXml" ds:itemID="{0B708821-68EF-4508-9740-F6A433A1916A}">
  <ds:schemaRefs/>
</ds:datastoreItem>
</file>

<file path=customXml/itemProps153.xml><?xml version="1.0" encoding="utf-8"?>
<ds:datastoreItem xmlns:ds="http://schemas.openxmlformats.org/officeDocument/2006/customXml" ds:itemID="{2F2E373C-0C3B-4FBA-A3BF-69C746DD044E}">
  <ds:schemaRefs/>
</ds:datastoreItem>
</file>

<file path=customXml/itemProps154.xml><?xml version="1.0" encoding="utf-8"?>
<ds:datastoreItem xmlns:ds="http://schemas.openxmlformats.org/officeDocument/2006/customXml" ds:itemID="{9B76A755-B29F-4D58-9BAB-79A77736DA16}">
  <ds:schemaRefs/>
</ds:datastoreItem>
</file>

<file path=customXml/itemProps155.xml><?xml version="1.0" encoding="utf-8"?>
<ds:datastoreItem xmlns:ds="http://schemas.openxmlformats.org/officeDocument/2006/customXml" ds:itemID="{54B95E3E-18C6-4598-8467-33671FC73E1F}">
  <ds:schemaRefs/>
</ds:datastoreItem>
</file>

<file path=customXml/itemProps156.xml><?xml version="1.0" encoding="utf-8"?>
<ds:datastoreItem xmlns:ds="http://schemas.openxmlformats.org/officeDocument/2006/customXml" ds:itemID="{983EB741-7EC9-450A-A021-F49046966175}">
  <ds:schemaRefs/>
</ds:datastoreItem>
</file>

<file path=customXml/itemProps157.xml><?xml version="1.0" encoding="utf-8"?>
<ds:datastoreItem xmlns:ds="http://schemas.openxmlformats.org/officeDocument/2006/customXml" ds:itemID="{817C5130-CBB3-478A-A954-6F9A2D3A32D7}">
  <ds:schemaRefs/>
</ds:datastoreItem>
</file>

<file path=customXml/itemProps158.xml><?xml version="1.0" encoding="utf-8"?>
<ds:datastoreItem xmlns:ds="http://schemas.openxmlformats.org/officeDocument/2006/customXml" ds:itemID="{EDBEA800-D9CD-4274-8CDB-F991A60FABCE}">
  <ds:schemaRefs/>
</ds:datastoreItem>
</file>

<file path=customXml/itemProps159.xml><?xml version="1.0" encoding="utf-8"?>
<ds:datastoreItem xmlns:ds="http://schemas.openxmlformats.org/officeDocument/2006/customXml" ds:itemID="{71B5311C-1A3E-4EC3-B4EE-DA9059E5BD87}">
  <ds:schemaRefs/>
</ds:datastoreItem>
</file>

<file path=customXml/itemProps16.xml><?xml version="1.0" encoding="utf-8"?>
<ds:datastoreItem xmlns:ds="http://schemas.openxmlformats.org/officeDocument/2006/customXml" ds:itemID="{70287358-D29B-4756-9413-D6322E03B6EB}">
  <ds:schemaRefs/>
</ds:datastoreItem>
</file>

<file path=customXml/itemProps160.xml><?xml version="1.0" encoding="utf-8"?>
<ds:datastoreItem xmlns:ds="http://schemas.openxmlformats.org/officeDocument/2006/customXml" ds:itemID="{74F2F22D-1D80-4D45-9DE5-9F5D09FAABE4}">
  <ds:schemaRefs/>
</ds:datastoreItem>
</file>

<file path=customXml/itemProps161.xml><?xml version="1.0" encoding="utf-8"?>
<ds:datastoreItem xmlns:ds="http://schemas.openxmlformats.org/officeDocument/2006/customXml" ds:itemID="{19EDD314-74AA-475D-88B8-D7BE0D6A441C}">
  <ds:schemaRefs/>
</ds:datastoreItem>
</file>

<file path=customXml/itemProps162.xml><?xml version="1.0" encoding="utf-8"?>
<ds:datastoreItem xmlns:ds="http://schemas.openxmlformats.org/officeDocument/2006/customXml" ds:itemID="{2950E592-4773-4895-BF93-BD9E4E1E2EE0}">
  <ds:schemaRefs/>
</ds:datastoreItem>
</file>

<file path=customXml/itemProps163.xml><?xml version="1.0" encoding="utf-8"?>
<ds:datastoreItem xmlns:ds="http://schemas.openxmlformats.org/officeDocument/2006/customXml" ds:itemID="{52A190A2-AD0D-4A4C-B71D-8670477253F9}">
  <ds:schemaRefs/>
</ds:datastoreItem>
</file>

<file path=customXml/itemProps164.xml><?xml version="1.0" encoding="utf-8"?>
<ds:datastoreItem xmlns:ds="http://schemas.openxmlformats.org/officeDocument/2006/customXml" ds:itemID="{D1E32AAE-F7F6-4910-B70B-E3D280ECEFCC}">
  <ds:schemaRefs/>
</ds:datastoreItem>
</file>

<file path=customXml/itemProps165.xml><?xml version="1.0" encoding="utf-8"?>
<ds:datastoreItem xmlns:ds="http://schemas.openxmlformats.org/officeDocument/2006/customXml" ds:itemID="{D0CB5B3A-5142-41DF-89D8-2AC76C075E28}">
  <ds:schemaRefs/>
</ds:datastoreItem>
</file>

<file path=customXml/itemProps166.xml><?xml version="1.0" encoding="utf-8"?>
<ds:datastoreItem xmlns:ds="http://schemas.openxmlformats.org/officeDocument/2006/customXml" ds:itemID="{7BFAE7DA-3EE2-410B-8BDD-9BC9BF4A258F}">
  <ds:schemaRefs/>
</ds:datastoreItem>
</file>

<file path=customXml/itemProps167.xml><?xml version="1.0" encoding="utf-8"?>
<ds:datastoreItem xmlns:ds="http://schemas.openxmlformats.org/officeDocument/2006/customXml" ds:itemID="{F117AFE0-9E81-4906-B3BE-F51F139A786B}">
  <ds:schemaRefs/>
</ds:datastoreItem>
</file>

<file path=customXml/itemProps168.xml><?xml version="1.0" encoding="utf-8"?>
<ds:datastoreItem xmlns:ds="http://schemas.openxmlformats.org/officeDocument/2006/customXml" ds:itemID="{9E5BF9A5-C1F5-4AB4-A5F8-6672B0A3BCE9}">
  <ds:schemaRefs/>
</ds:datastoreItem>
</file>

<file path=customXml/itemProps169.xml><?xml version="1.0" encoding="utf-8"?>
<ds:datastoreItem xmlns:ds="http://schemas.openxmlformats.org/officeDocument/2006/customXml" ds:itemID="{F77D1E26-FB36-42CE-88C9-01984E6EBD04}">
  <ds:schemaRefs/>
</ds:datastoreItem>
</file>

<file path=customXml/itemProps17.xml><?xml version="1.0" encoding="utf-8"?>
<ds:datastoreItem xmlns:ds="http://schemas.openxmlformats.org/officeDocument/2006/customXml" ds:itemID="{751BA71D-50AE-4868-A547-437209511908}">
  <ds:schemaRefs/>
</ds:datastoreItem>
</file>

<file path=customXml/itemProps170.xml><?xml version="1.0" encoding="utf-8"?>
<ds:datastoreItem xmlns:ds="http://schemas.openxmlformats.org/officeDocument/2006/customXml" ds:itemID="{BF303900-7418-486E-8C30-1FA6EBAE195B}">
  <ds:schemaRefs/>
</ds:datastoreItem>
</file>

<file path=customXml/itemProps171.xml><?xml version="1.0" encoding="utf-8"?>
<ds:datastoreItem xmlns:ds="http://schemas.openxmlformats.org/officeDocument/2006/customXml" ds:itemID="{49BB5012-597B-4681-A6D6-59A9EBE89C9A}">
  <ds:schemaRefs/>
</ds:datastoreItem>
</file>

<file path=customXml/itemProps172.xml><?xml version="1.0" encoding="utf-8"?>
<ds:datastoreItem xmlns:ds="http://schemas.openxmlformats.org/officeDocument/2006/customXml" ds:itemID="{738239D1-8CE6-476C-B8AE-23A5FD12FF50}">
  <ds:schemaRefs/>
</ds:datastoreItem>
</file>

<file path=customXml/itemProps173.xml><?xml version="1.0" encoding="utf-8"?>
<ds:datastoreItem xmlns:ds="http://schemas.openxmlformats.org/officeDocument/2006/customXml" ds:itemID="{3163B23D-8A80-4944-8350-5507D11B9942}">
  <ds:schemaRefs/>
</ds:datastoreItem>
</file>

<file path=customXml/itemProps174.xml><?xml version="1.0" encoding="utf-8"?>
<ds:datastoreItem xmlns:ds="http://schemas.openxmlformats.org/officeDocument/2006/customXml" ds:itemID="{7B932CEF-43DC-47DD-9CCA-0BC613891C34}">
  <ds:schemaRefs/>
</ds:datastoreItem>
</file>

<file path=customXml/itemProps175.xml><?xml version="1.0" encoding="utf-8"?>
<ds:datastoreItem xmlns:ds="http://schemas.openxmlformats.org/officeDocument/2006/customXml" ds:itemID="{FB7A5352-1947-44C0-A603-1294C0883E10}">
  <ds:schemaRefs/>
</ds:datastoreItem>
</file>

<file path=customXml/itemProps176.xml><?xml version="1.0" encoding="utf-8"?>
<ds:datastoreItem xmlns:ds="http://schemas.openxmlformats.org/officeDocument/2006/customXml" ds:itemID="{C56C9C2A-2FCA-4968-AD2F-C229CB3F215C}">
  <ds:schemaRefs/>
</ds:datastoreItem>
</file>

<file path=customXml/itemProps177.xml><?xml version="1.0" encoding="utf-8"?>
<ds:datastoreItem xmlns:ds="http://schemas.openxmlformats.org/officeDocument/2006/customXml" ds:itemID="{DA201DFF-5352-4B52-B509-7076FF1E761C}">
  <ds:schemaRefs/>
</ds:datastoreItem>
</file>

<file path=customXml/itemProps178.xml><?xml version="1.0" encoding="utf-8"?>
<ds:datastoreItem xmlns:ds="http://schemas.openxmlformats.org/officeDocument/2006/customXml" ds:itemID="{25168D99-C4FC-4A9A-A4B3-03430324FEC4}">
  <ds:schemaRefs/>
</ds:datastoreItem>
</file>

<file path=customXml/itemProps179.xml><?xml version="1.0" encoding="utf-8"?>
<ds:datastoreItem xmlns:ds="http://schemas.openxmlformats.org/officeDocument/2006/customXml" ds:itemID="{9DE74ADA-0855-4B89-83E5-34A0FF344642}">
  <ds:schemaRefs/>
</ds:datastoreItem>
</file>

<file path=customXml/itemProps18.xml><?xml version="1.0" encoding="utf-8"?>
<ds:datastoreItem xmlns:ds="http://schemas.openxmlformats.org/officeDocument/2006/customXml" ds:itemID="{9AD7247D-AAA0-4085-BFDE-669A093F441D}">
  <ds:schemaRefs/>
</ds:datastoreItem>
</file>

<file path=customXml/itemProps180.xml><?xml version="1.0" encoding="utf-8"?>
<ds:datastoreItem xmlns:ds="http://schemas.openxmlformats.org/officeDocument/2006/customXml" ds:itemID="{78C97CAC-7E71-40ED-BD85-3547B240C8DB}">
  <ds:schemaRefs/>
</ds:datastoreItem>
</file>

<file path=customXml/itemProps181.xml><?xml version="1.0" encoding="utf-8"?>
<ds:datastoreItem xmlns:ds="http://schemas.openxmlformats.org/officeDocument/2006/customXml" ds:itemID="{FAD270C5-42EE-43E4-8BD6-5460C0BA2D62}">
  <ds:schemaRefs/>
</ds:datastoreItem>
</file>

<file path=customXml/itemProps182.xml><?xml version="1.0" encoding="utf-8"?>
<ds:datastoreItem xmlns:ds="http://schemas.openxmlformats.org/officeDocument/2006/customXml" ds:itemID="{C0021980-F4FC-4D13-9F1C-A060A5033541}">
  <ds:schemaRefs/>
</ds:datastoreItem>
</file>

<file path=customXml/itemProps183.xml><?xml version="1.0" encoding="utf-8"?>
<ds:datastoreItem xmlns:ds="http://schemas.openxmlformats.org/officeDocument/2006/customXml" ds:itemID="{1DB97AC7-2A73-4EB2-84BF-5F65E95678BE}">
  <ds:schemaRefs/>
</ds:datastoreItem>
</file>

<file path=customXml/itemProps184.xml><?xml version="1.0" encoding="utf-8"?>
<ds:datastoreItem xmlns:ds="http://schemas.openxmlformats.org/officeDocument/2006/customXml" ds:itemID="{44CE0AB5-3F4A-4810-B758-B4D44F06E993}">
  <ds:schemaRefs/>
</ds:datastoreItem>
</file>

<file path=customXml/itemProps185.xml><?xml version="1.0" encoding="utf-8"?>
<ds:datastoreItem xmlns:ds="http://schemas.openxmlformats.org/officeDocument/2006/customXml" ds:itemID="{91FF39C2-84EC-49DF-A976-921CCD89A233}">
  <ds:schemaRefs/>
</ds:datastoreItem>
</file>

<file path=customXml/itemProps186.xml><?xml version="1.0" encoding="utf-8"?>
<ds:datastoreItem xmlns:ds="http://schemas.openxmlformats.org/officeDocument/2006/customXml" ds:itemID="{7A8723F4-B2BC-431D-83D6-671A1A3A5ED9}">
  <ds:schemaRefs/>
</ds:datastoreItem>
</file>

<file path=customXml/itemProps187.xml><?xml version="1.0" encoding="utf-8"?>
<ds:datastoreItem xmlns:ds="http://schemas.openxmlformats.org/officeDocument/2006/customXml" ds:itemID="{C33AAD5B-C752-44C0-AB95-AB1090960FC3}">
  <ds:schemaRefs/>
</ds:datastoreItem>
</file>

<file path=customXml/itemProps188.xml><?xml version="1.0" encoding="utf-8"?>
<ds:datastoreItem xmlns:ds="http://schemas.openxmlformats.org/officeDocument/2006/customXml" ds:itemID="{F1B10831-33C8-4E64-A3BA-157E19889921}">
  <ds:schemaRefs/>
</ds:datastoreItem>
</file>

<file path=customXml/itemProps189.xml><?xml version="1.0" encoding="utf-8"?>
<ds:datastoreItem xmlns:ds="http://schemas.openxmlformats.org/officeDocument/2006/customXml" ds:itemID="{6441C74B-3BEF-4D9C-8C73-A6DB9ABFC894}">
  <ds:schemaRefs/>
</ds:datastoreItem>
</file>

<file path=customXml/itemProps19.xml><?xml version="1.0" encoding="utf-8"?>
<ds:datastoreItem xmlns:ds="http://schemas.openxmlformats.org/officeDocument/2006/customXml" ds:itemID="{B6A9000E-FB0E-40D6-962A-64695DC958B5}">
  <ds:schemaRefs/>
</ds:datastoreItem>
</file>

<file path=customXml/itemProps190.xml><?xml version="1.0" encoding="utf-8"?>
<ds:datastoreItem xmlns:ds="http://schemas.openxmlformats.org/officeDocument/2006/customXml" ds:itemID="{8D1CD79D-F0B5-43C4-AF9B-0CFD0AF5E89E}">
  <ds:schemaRefs/>
</ds:datastoreItem>
</file>

<file path=customXml/itemProps191.xml><?xml version="1.0" encoding="utf-8"?>
<ds:datastoreItem xmlns:ds="http://schemas.openxmlformats.org/officeDocument/2006/customXml" ds:itemID="{2366E9A2-6F2B-4EDC-870C-D684533DC360}">
  <ds:schemaRefs/>
</ds:datastoreItem>
</file>

<file path=customXml/itemProps192.xml><?xml version="1.0" encoding="utf-8"?>
<ds:datastoreItem xmlns:ds="http://schemas.openxmlformats.org/officeDocument/2006/customXml" ds:itemID="{D5779BA6-4B62-4E86-87B8-F4B12B602123}">
  <ds:schemaRefs/>
</ds:datastoreItem>
</file>

<file path=customXml/itemProps193.xml><?xml version="1.0" encoding="utf-8"?>
<ds:datastoreItem xmlns:ds="http://schemas.openxmlformats.org/officeDocument/2006/customXml" ds:itemID="{8CA5AC0B-8C4A-4AA4-AF55-4174A58B1ADB}">
  <ds:schemaRefs/>
</ds:datastoreItem>
</file>

<file path=customXml/itemProps194.xml><?xml version="1.0" encoding="utf-8"?>
<ds:datastoreItem xmlns:ds="http://schemas.openxmlformats.org/officeDocument/2006/customXml" ds:itemID="{E93037BF-B93B-4063-95B1-B0DAB9153598}">
  <ds:schemaRefs/>
</ds:datastoreItem>
</file>

<file path=customXml/itemProps195.xml><?xml version="1.0" encoding="utf-8"?>
<ds:datastoreItem xmlns:ds="http://schemas.openxmlformats.org/officeDocument/2006/customXml" ds:itemID="{F647C4E8-F095-49BF-B2E6-D388B8313725}">
  <ds:schemaRefs/>
</ds:datastoreItem>
</file>

<file path=customXml/itemProps196.xml><?xml version="1.0" encoding="utf-8"?>
<ds:datastoreItem xmlns:ds="http://schemas.openxmlformats.org/officeDocument/2006/customXml" ds:itemID="{D140BCE0-A3FA-46F3-9381-063F68F4400F}">
  <ds:schemaRefs/>
</ds:datastoreItem>
</file>

<file path=customXml/itemProps197.xml><?xml version="1.0" encoding="utf-8"?>
<ds:datastoreItem xmlns:ds="http://schemas.openxmlformats.org/officeDocument/2006/customXml" ds:itemID="{DA9C0C02-FEE3-496C-BDB1-E81ADE0520C4}">
  <ds:schemaRefs/>
</ds:datastoreItem>
</file>

<file path=customXml/itemProps198.xml><?xml version="1.0" encoding="utf-8"?>
<ds:datastoreItem xmlns:ds="http://schemas.openxmlformats.org/officeDocument/2006/customXml" ds:itemID="{6D6E4FCE-7EC1-4C1A-A12B-40E0FB9E1BF6}">
  <ds:schemaRefs/>
</ds:datastoreItem>
</file>

<file path=customXml/itemProps199.xml><?xml version="1.0" encoding="utf-8"?>
<ds:datastoreItem xmlns:ds="http://schemas.openxmlformats.org/officeDocument/2006/customXml" ds:itemID="{861AFEED-A8B0-4277-9154-36E54F6EDB3B}">
  <ds:schemaRefs/>
</ds:datastoreItem>
</file>

<file path=customXml/itemProps2.xml><?xml version="1.0" encoding="utf-8"?>
<ds:datastoreItem xmlns:ds="http://schemas.openxmlformats.org/officeDocument/2006/customXml" ds:itemID="{4DD2E983-1F40-4325-B212-E3898743ACAF}">
  <ds:schemaRefs/>
</ds:datastoreItem>
</file>

<file path=customXml/itemProps20.xml><?xml version="1.0" encoding="utf-8"?>
<ds:datastoreItem xmlns:ds="http://schemas.openxmlformats.org/officeDocument/2006/customXml" ds:itemID="{33AAFA01-60BC-4CE3-B415-26D86A413A83}">
  <ds:schemaRefs/>
</ds:datastoreItem>
</file>

<file path=customXml/itemProps200.xml><?xml version="1.0" encoding="utf-8"?>
<ds:datastoreItem xmlns:ds="http://schemas.openxmlformats.org/officeDocument/2006/customXml" ds:itemID="{94016970-F7DB-493F-BDB0-5CF5C4690239}">
  <ds:schemaRefs/>
</ds:datastoreItem>
</file>

<file path=customXml/itemProps201.xml><?xml version="1.0" encoding="utf-8"?>
<ds:datastoreItem xmlns:ds="http://schemas.openxmlformats.org/officeDocument/2006/customXml" ds:itemID="{34FA80B7-A820-4C8F-B760-58E965345D62}">
  <ds:schemaRefs/>
</ds:datastoreItem>
</file>

<file path=customXml/itemProps202.xml><?xml version="1.0" encoding="utf-8"?>
<ds:datastoreItem xmlns:ds="http://schemas.openxmlformats.org/officeDocument/2006/customXml" ds:itemID="{9174A57E-F6DE-4174-9956-5BAC9C1ACE3B}">
  <ds:schemaRefs/>
</ds:datastoreItem>
</file>

<file path=customXml/itemProps203.xml><?xml version="1.0" encoding="utf-8"?>
<ds:datastoreItem xmlns:ds="http://schemas.openxmlformats.org/officeDocument/2006/customXml" ds:itemID="{D4E6A29E-E657-4AA1-B7E6-5B6B6714E686}">
  <ds:schemaRefs/>
</ds:datastoreItem>
</file>

<file path=customXml/itemProps204.xml><?xml version="1.0" encoding="utf-8"?>
<ds:datastoreItem xmlns:ds="http://schemas.openxmlformats.org/officeDocument/2006/customXml" ds:itemID="{D1AD8BDE-E319-42ED-99A7-5D70D76E3C10}">
  <ds:schemaRefs/>
</ds:datastoreItem>
</file>

<file path=customXml/itemProps205.xml><?xml version="1.0" encoding="utf-8"?>
<ds:datastoreItem xmlns:ds="http://schemas.openxmlformats.org/officeDocument/2006/customXml" ds:itemID="{E93A81CB-CA86-4E0E-B421-D72EE675FAA0}">
  <ds:schemaRefs/>
</ds:datastoreItem>
</file>

<file path=customXml/itemProps206.xml><?xml version="1.0" encoding="utf-8"?>
<ds:datastoreItem xmlns:ds="http://schemas.openxmlformats.org/officeDocument/2006/customXml" ds:itemID="{C5728866-320F-4479-8D4E-C2467901BAAF}">
  <ds:schemaRefs/>
</ds:datastoreItem>
</file>

<file path=customXml/itemProps207.xml><?xml version="1.0" encoding="utf-8"?>
<ds:datastoreItem xmlns:ds="http://schemas.openxmlformats.org/officeDocument/2006/customXml" ds:itemID="{0C5FC947-C0DC-4A7A-ACF1-558BB6BB312E}">
  <ds:schemaRefs/>
</ds:datastoreItem>
</file>

<file path=customXml/itemProps208.xml><?xml version="1.0" encoding="utf-8"?>
<ds:datastoreItem xmlns:ds="http://schemas.openxmlformats.org/officeDocument/2006/customXml" ds:itemID="{B408C1C8-4DE6-42F4-A262-532D7C040770}">
  <ds:schemaRefs/>
</ds:datastoreItem>
</file>

<file path=customXml/itemProps209.xml><?xml version="1.0" encoding="utf-8"?>
<ds:datastoreItem xmlns:ds="http://schemas.openxmlformats.org/officeDocument/2006/customXml" ds:itemID="{41E44E60-AC42-42F5-BB5E-D7CDEF96F62C}">
  <ds:schemaRefs/>
</ds:datastoreItem>
</file>

<file path=customXml/itemProps21.xml><?xml version="1.0" encoding="utf-8"?>
<ds:datastoreItem xmlns:ds="http://schemas.openxmlformats.org/officeDocument/2006/customXml" ds:itemID="{BCAD8F19-3570-47CF-94A0-9297B9977844}">
  <ds:schemaRefs/>
</ds:datastoreItem>
</file>

<file path=customXml/itemProps210.xml><?xml version="1.0" encoding="utf-8"?>
<ds:datastoreItem xmlns:ds="http://schemas.openxmlformats.org/officeDocument/2006/customXml" ds:itemID="{F294C3B1-1C44-4B96-994D-359034DCC43A}">
  <ds:schemaRefs/>
</ds:datastoreItem>
</file>

<file path=customXml/itemProps211.xml><?xml version="1.0" encoding="utf-8"?>
<ds:datastoreItem xmlns:ds="http://schemas.openxmlformats.org/officeDocument/2006/customXml" ds:itemID="{5638B3F7-BF7C-4646-B685-48975207491B}">
  <ds:schemaRefs/>
</ds:datastoreItem>
</file>

<file path=customXml/itemProps212.xml><?xml version="1.0" encoding="utf-8"?>
<ds:datastoreItem xmlns:ds="http://schemas.openxmlformats.org/officeDocument/2006/customXml" ds:itemID="{F1B47252-DD6E-4F80-828F-EC9367ACBA69}">
  <ds:schemaRefs/>
</ds:datastoreItem>
</file>

<file path=customXml/itemProps213.xml><?xml version="1.0" encoding="utf-8"?>
<ds:datastoreItem xmlns:ds="http://schemas.openxmlformats.org/officeDocument/2006/customXml" ds:itemID="{594E1D89-D5E7-43D3-90E3-6D0F3F3B0657}">
  <ds:schemaRefs/>
</ds:datastoreItem>
</file>

<file path=customXml/itemProps214.xml><?xml version="1.0" encoding="utf-8"?>
<ds:datastoreItem xmlns:ds="http://schemas.openxmlformats.org/officeDocument/2006/customXml" ds:itemID="{BB409734-5B68-4DC5-B9F9-2F472707DFF2}">
  <ds:schemaRefs/>
</ds:datastoreItem>
</file>

<file path=customXml/itemProps22.xml><?xml version="1.0" encoding="utf-8"?>
<ds:datastoreItem xmlns:ds="http://schemas.openxmlformats.org/officeDocument/2006/customXml" ds:itemID="{78FD5320-4D11-4FDB-A32A-6F1023CE88D5}">
  <ds:schemaRefs/>
</ds:datastoreItem>
</file>

<file path=customXml/itemProps23.xml><?xml version="1.0" encoding="utf-8"?>
<ds:datastoreItem xmlns:ds="http://schemas.openxmlformats.org/officeDocument/2006/customXml" ds:itemID="{4E050C8E-F590-4B1C-9F51-832CE225435F}">
  <ds:schemaRefs/>
</ds:datastoreItem>
</file>

<file path=customXml/itemProps24.xml><?xml version="1.0" encoding="utf-8"?>
<ds:datastoreItem xmlns:ds="http://schemas.openxmlformats.org/officeDocument/2006/customXml" ds:itemID="{62DC3C21-44B5-41C5-9687-FCD939F01BE5}">
  <ds:schemaRefs/>
</ds:datastoreItem>
</file>

<file path=customXml/itemProps25.xml><?xml version="1.0" encoding="utf-8"?>
<ds:datastoreItem xmlns:ds="http://schemas.openxmlformats.org/officeDocument/2006/customXml" ds:itemID="{9A3A282B-6BD5-4DAC-9C6E-AB82B4F9926A}">
  <ds:schemaRefs/>
</ds:datastoreItem>
</file>

<file path=customXml/itemProps26.xml><?xml version="1.0" encoding="utf-8"?>
<ds:datastoreItem xmlns:ds="http://schemas.openxmlformats.org/officeDocument/2006/customXml" ds:itemID="{2B0DA722-4DA4-4630-93D4-88FD82989430}">
  <ds:schemaRefs/>
</ds:datastoreItem>
</file>

<file path=customXml/itemProps27.xml><?xml version="1.0" encoding="utf-8"?>
<ds:datastoreItem xmlns:ds="http://schemas.openxmlformats.org/officeDocument/2006/customXml" ds:itemID="{CCC38868-2A2B-466A-8E70-5D00F6247CCA}">
  <ds:schemaRefs/>
</ds:datastoreItem>
</file>

<file path=customXml/itemProps28.xml><?xml version="1.0" encoding="utf-8"?>
<ds:datastoreItem xmlns:ds="http://schemas.openxmlformats.org/officeDocument/2006/customXml" ds:itemID="{A6D6CCE2-06C3-41E7-91E5-9A3CA3EC5EB3}">
  <ds:schemaRefs/>
</ds:datastoreItem>
</file>

<file path=customXml/itemProps29.xml><?xml version="1.0" encoding="utf-8"?>
<ds:datastoreItem xmlns:ds="http://schemas.openxmlformats.org/officeDocument/2006/customXml" ds:itemID="{5A22C4D0-BA0C-4CEF-A5BF-6B7D5A4C62A4}">
  <ds:schemaRefs/>
</ds:datastoreItem>
</file>

<file path=customXml/itemProps3.xml><?xml version="1.0" encoding="utf-8"?>
<ds:datastoreItem xmlns:ds="http://schemas.openxmlformats.org/officeDocument/2006/customXml" ds:itemID="{54AF0B67-1CB2-4D8C-9339-B707DFA30358}">
  <ds:schemaRefs/>
</ds:datastoreItem>
</file>

<file path=customXml/itemProps30.xml><?xml version="1.0" encoding="utf-8"?>
<ds:datastoreItem xmlns:ds="http://schemas.openxmlformats.org/officeDocument/2006/customXml" ds:itemID="{C59B663A-30E5-4705-A6CE-DE6AC55E8589}">
  <ds:schemaRefs/>
</ds:datastoreItem>
</file>

<file path=customXml/itemProps31.xml><?xml version="1.0" encoding="utf-8"?>
<ds:datastoreItem xmlns:ds="http://schemas.openxmlformats.org/officeDocument/2006/customXml" ds:itemID="{72915C44-82F5-4C3D-A785-994911D10488}">
  <ds:schemaRefs/>
</ds:datastoreItem>
</file>

<file path=customXml/itemProps32.xml><?xml version="1.0" encoding="utf-8"?>
<ds:datastoreItem xmlns:ds="http://schemas.openxmlformats.org/officeDocument/2006/customXml" ds:itemID="{E0A9C751-E5CB-46EF-8635-DE4C11256509}">
  <ds:schemaRefs/>
</ds:datastoreItem>
</file>

<file path=customXml/itemProps33.xml><?xml version="1.0" encoding="utf-8"?>
<ds:datastoreItem xmlns:ds="http://schemas.openxmlformats.org/officeDocument/2006/customXml" ds:itemID="{484A45DF-8692-4C3E-AB85-D501A096B7FD}">
  <ds:schemaRefs/>
</ds:datastoreItem>
</file>

<file path=customXml/itemProps34.xml><?xml version="1.0" encoding="utf-8"?>
<ds:datastoreItem xmlns:ds="http://schemas.openxmlformats.org/officeDocument/2006/customXml" ds:itemID="{C1FF44D0-6A73-4F6B-8F88-7C7D17879DBA}">
  <ds:schemaRefs/>
</ds:datastoreItem>
</file>

<file path=customXml/itemProps35.xml><?xml version="1.0" encoding="utf-8"?>
<ds:datastoreItem xmlns:ds="http://schemas.openxmlformats.org/officeDocument/2006/customXml" ds:itemID="{571170D4-34A0-4F6D-BA1A-558096A449EF}">
  <ds:schemaRefs/>
</ds:datastoreItem>
</file>

<file path=customXml/itemProps36.xml><?xml version="1.0" encoding="utf-8"?>
<ds:datastoreItem xmlns:ds="http://schemas.openxmlformats.org/officeDocument/2006/customXml" ds:itemID="{7888DFFD-E2D5-4BF1-85EC-5459B31F1257}">
  <ds:schemaRefs/>
</ds:datastoreItem>
</file>

<file path=customXml/itemProps37.xml><?xml version="1.0" encoding="utf-8"?>
<ds:datastoreItem xmlns:ds="http://schemas.openxmlformats.org/officeDocument/2006/customXml" ds:itemID="{D2F1463E-3281-496C-BC63-6279315067AC}">
  <ds:schemaRefs/>
</ds:datastoreItem>
</file>

<file path=customXml/itemProps38.xml><?xml version="1.0" encoding="utf-8"?>
<ds:datastoreItem xmlns:ds="http://schemas.openxmlformats.org/officeDocument/2006/customXml" ds:itemID="{1926384D-167B-423D-92B7-F66006344B25}">
  <ds:schemaRefs/>
</ds:datastoreItem>
</file>

<file path=customXml/itemProps39.xml><?xml version="1.0" encoding="utf-8"?>
<ds:datastoreItem xmlns:ds="http://schemas.openxmlformats.org/officeDocument/2006/customXml" ds:itemID="{777B2B7B-3CD2-4EE6-B5FD-A1089C0AE73F}">
  <ds:schemaRefs/>
</ds:datastoreItem>
</file>

<file path=customXml/itemProps4.xml><?xml version="1.0" encoding="utf-8"?>
<ds:datastoreItem xmlns:ds="http://schemas.openxmlformats.org/officeDocument/2006/customXml" ds:itemID="{355CECBC-EC07-45D1-A54E-B57E0B5AD600}">
  <ds:schemaRefs/>
</ds:datastoreItem>
</file>

<file path=customXml/itemProps40.xml><?xml version="1.0" encoding="utf-8"?>
<ds:datastoreItem xmlns:ds="http://schemas.openxmlformats.org/officeDocument/2006/customXml" ds:itemID="{687A3448-EB0C-4A71-992F-8F6EBA271FE3}">
  <ds:schemaRefs/>
</ds:datastoreItem>
</file>

<file path=customXml/itemProps41.xml><?xml version="1.0" encoding="utf-8"?>
<ds:datastoreItem xmlns:ds="http://schemas.openxmlformats.org/officeDocument/2006/customXml" ds:itemID="{3772C9F0-7043-4E38-A327-14771B9E1569}">
  <ds:schemaRefs/>
</ds:datastoreItem>
</file>

<file path=customXml/itemProps42.xml><?xml version="1.0" encoding="utf-8"?>
<ds:datastoreItem xmlns:ds="http://schemas.openxmlformats.org/officeDocument/2006/customXml" ds:itemID="{69B60CDF-8EFE-4405-935C-FBCC7AE36FE9}">
  <ds:schemaRefs/>
</ds:datastoreItem>
</file>

<file path=customXml/itemProps43.xml><?xml version="1.0" encoding="utf-8"?>
<ds:datastoreItem xmlns:ds="http://schemas.openxmlformats.org/officeDocument/2006/customXml" ds:itemID="{CE7812CA-BE9D-4AE1-B62C-7FF9E52FEAE2}">
  <ds:schemaRefs/>
</ds:datastoreItem>
</file>

<file path=customXml/itemProps44.xml><?xml version="1.0" encoding="utf-8"?>
<ds:datastoreItem xmlns:ds="http://schemas.openxmlformats.org/officeDocument/2006/customXml" ds:itemID="{6705DAB1-7A31-4A00-8A36-CEC367447C80}">
  <ds:schemaRefs/>
</ds:datastoreItem>
</file>

<file path=customXml/itemProps45.xml><?xml version="1.0" encoding="utf-8"?>
<ds:datastoreItem xmlns:ds="http://schemas.openxmlformats.org/officeDocument/2006/customXml" ds:itemID="{36F35380-E9EF-4645-A19D-4CF5B0DE81D2}">
  <ds:schemaRefs/>
</ds:datastoreItem>
</file>

<file path=customXml/itemProps46.xml><?xml version="1.0" encoding="utf-8"?>
<ds:datastoreItem xmlns:ds="http://schemas.openxmlformats.org/officeDocument/2006/customXml" ds:itemID="{68F58E77-D899-4178-9FAE-7185CD088610}">
  <ds:schemaRefs/>
</ds:datastoreItem>
</file>

<file path=customXml/itemProps47.xml><?xml version="1.0" encoding="utf-8"?>
<ds:datastoreItem xmlns:ds="http://schemas.openxmlformats.org/officeDocument/2006/customXml" ds:itemID="{2A2D461E-2DF5-41FC-8556-5AEAE1619C5E}">
  <ds:schemaRefs/>
</ds:datastoreItem>
</file>

<file path=customXml/itemProps48.xml><?xml version="1.0" encoding="utf-8"?>
<ds:datastoreItem xmlns:ds="http://schemas.openxmlformats.org/officeDocument/2006/customXml" ds:itemID="{84F2F282-B383-4AA7-A51F-7647881B94B6}">
  <ds:schemaRefs/>
</ds:datastoreItem>
</file>

<file path=customXml/itemProps49.xml><?xml version="1.0" encoding="utf-8"?>
<ds:datastoreItem xmlns:ds="http://schemas.openxmlformats.org/officeDocument/2006/customXml" ds:itemID="{7CAD8128-09F8-4D4B-8AB8-07A41AB107BA}">
  <ds:schemaRefs/>
</ds:datastoreItem>
</file>

<file path=customXml/itemProps5.xml><?xml version="1.0" encoding="utf-8"?>
<ds:datastoreItem xmlns:ds="http://schemas.openxmlformats.org/officeDocument/2006/customXml" ds:itemID="{4FE33B2B-40D1-4FE4-BCCA-57586A17C10C}">
  <ds:schemaRefs/>
</ds:datastoreItem>
</file>

<file path=customXml/itemProps50.xml><?xml version="1.0" encoding="utf-8"?>
<ds:datastoreItem xmlns:ds="http://schemas.openxmlformats.org/officeDocument/2006/customXml" ds:itemID="{A7484B34-07A0-4C14-AB77-A398A8585CA3}">
  <ds:schemaRefs/>
</ds:datastoreItem>
</file>

<file path=customXml/itemProps51.xml><?xml version="1.0" encoding="utf-8"?>
<ds:datastoreItem xmlns:ds="http://schemas.openxmlformats.org/officeDocument/2006/customXml" ds:itemID="{8E8AADB0-22EA-40A8-A0FE-90781A587BBC}">
  <ds:schemaRefs/>
</ds:datastoreItem>
</file>

<file path=customXml/itemProps52.xml><?xml version="1.0" encoding="utf-8"?>
<ds:datastoreItem xmlns:ds="http://schemas.openxmlformats.org/officeDocument/2006/customXml" ds:itemID="{175484A7-1CC2-41F7-AC42-86F067DED528}">
  <ds:schemaRefs/>
</ds:datastoreItem>
</file>

<file path=customXml/itemProps53.xml><?xml version="1.0" encoding="utf-8"?>
<ds:datastoreItem xmlns:ds="http://schemas.openxmlformats.org/officeDocument/2006/customXml" ds:itemID="{937C743D-8B2F-4B76-9386-3CA0B370A6F4}">
  <ds:schemaRefs/>
</ds:datastoreItem>
</file>

<file path=customXml/itemProps54.xml><?xml version="1.0" encoding="utf-8"?>
<ds:datastoreItem xmlns:ds="http://schemas.openxmlformats.org/officeDocument/2006/customXml" ds:itemID="{B9D7C7C7-981B-4824-99A9-5B47F57EAF5B}">
  <ds:schemaRefs/>
</ds:datastoreItem>
</file>

<file path=customXml/itemProps55.xml><?xml version="1.0" encoding="utf-8"?>
<ds:datastoreItem xmlns:ds="http://schemas.openxmlformats.org/officeDocument/2006/customXml" ds:itemID="{B2445F85-5E1D-4712-92A9-3B4940072F43}">
  <ds:schemaRefs/>
</ds:datastoreItem>
</file>

<file path=customXml/itemProps56.xml><?xml version="1.0" encoding="utf-8"?>
<ds:datastoreItem xmlns:ds="http://schemas.openxmlformats.org/officeDocument/2006/customXml" ds:itemID="{5B11884F-DA12-4D6C-8D77-3CAF02AA2EE4}">
  <ds:schemaRefs/>
</ds:datastoreItem>
</file>

<file path=customXml/itemProps57.xml><?xml version="1.0" encoding="utf-8"?>
<ds:datastoreItem xmlns:ds="http://schemas.openxmlformats.org/officeDocument/2006/customXml" ds:itemID="{3825768C-DD6A-4FA8-A17D-A47C69CAB0B2}">
  <ds:schemaRefs/>
</ds:datastoreItem>
</file>

<file path=customXml/itemProps58.xml><?xml version="1.0" encoding="utf-8"?>
<ds:datastoreItem xmlns:ds="http://schemas.openxmlformats.org/officeDocument/2006/customXml" ds:itemID="{A310D209-87B0-4E1B-A59A-DFFD84813358}">
  <ds:schemaRefs/>
</ds:datastoreItem>
</file>

<file path=customXml/itemProps59.xml><?xml version="1.0" encoding="utf-8"?>
<ds:datastoreItem xmlns:ds="http://schemas.openxmlformats.org/officeDocument/2006/customXml" ds:itemID="{C845F982-4549-410F-902B-8957BE5630F6}">
  <ds:schemaRefs/>
</ds:datastoreItem>
</file>

<file path=customXml/itemProps6.xml><?xml version="1.0" encoding="utf-8"?>
<ds:datastoreItem xmlns:ds="http://schemas.openxmlformats.org/officeDocument/2006/customXml" ds:itemID="{D13B5CCF-ED5B-4345-971E-6DE7A2AB6060}">
  <ds:schemaRefs/>
</ds:datastoreItem>
</file>

<file path=customXml/itemProps60.xml><?xml version="1.0" encoding="utf-8"?>
<ds:datastoreItem xmlns:ds="http://schemas.openxmlformats.org/officeDocument/2006/customXml" ds:itemID="{6A6A6180-81F6-4EA9-95CC-0B309B1F8D11}">
  <ds:schemaRefs/>
</ds:datastoreItem>
</file>

<file path=customXml/itemProps61.xml><?xml version="1.0" encoding="utf-8"?>
<ds:datastoreItem xmlns:ds="http://schemas.openxmlformats.org/officeDocument/2006/customXml" ds:itemID="{1AF85068-9DF8-4ADB-BA5E-4D33B4181D5F}">
  <ds:schemaRefs/>
</ds:datastoreItem>
</file>

<file path=customXml/itemProps62.xml><?xml version="1.0" encoding="utf-8"?>
<ds:datastoreItem xmlns:ds="http://schemas.openxmlformats.org/officeDocument/2006/customXml" ds:itemID="{3DC04187-80DA-456A-9D5D-3E7473781FD4}">
  <ds:schemaRefs/>
</ds:datastoreItem>
</file>

<file path=customXml/itemProps63.xml><?xml version="1.0" encoding="utf-8"?>
<ds:datastoreItem xmlns:ds="http://schemas.openxmlformats.org/officeDocument/2006/customXml" ds:itemID="{620202B0-E964-442E-8E6F-8D4DF75DBD52}">
  <ds:schemaRefs/>
</ds:datastoreItem>
</file>

<file path=customXml/itemProps64.xml><?xml version="1.0" encoding="utf-8"?>
<ds:datastoreItem xmlns:ds="http://schemas.openxmlformats.org/officeDocument/2006/customXml" ds:itemID="{BF63B755-EEA0-493E-9E57-DBD5DE99F10F}">
  <ds:schemaRefs/>
</ds:datastoreItem>
</file>

<file path=customXml/itemProps65.xml><?xml version="1.0" encoding="utf-8"?>
<ds:datastoreItem xmlns:ds="http://schemas.openxmlformats.org/officeDocument/2006/customXml" ds:itemID="{25B71165-7E21-4F33-9683-69CD98BA9FC4}">
  <ds:schemaRefs/>
</ds:datastoreItem>
</file>

<file path=customXml/itemProps66.xml><?xml version="1.0" encoding="utf-8"?>
<ds:datastoreItem xmlns:ds="http://schemas.openxmlformats.org/officeDocument/2006/customXml" ds:itemID="{CAD4B71D-E6FB-42C3-BEE1-9E1455ACE276}">
  <ds:schemaRefs/>
</ds:datastoreItem>
</file>

<file path=customXml/itemProps67.xml><?xml version="1.0" encoding="utf-8"?>
<ds:datastoreItem xmlns:ds="http://schemas.openxmlformats.org/officeDocument/2006/customXml" ds:itemID="{E78DB73E-B7F7-4958-822F-E847EE66EF4E}">
  <ds:schemaRefs/>
</ds:datastoreItem>
</file>

<file path=customXml/itemProps68.xml><?xml version="1.0" encoding="utf-8"?>
<ds:datastoreItem xmlns:ds="http://schemas.openxmlformats.org/officeDocument/2006/customXml" ds:itemID="{60990D1E-37A9-4059-898F-50ED9CFE5BEA}">
  <ds:schemaRefs/>
</ds:datastoreItem>
</file>

<file path=customXml/itemProps69.xml><?xml version="1.0" encoding="utf-8"?>
<ds:datastoreItem xmlns:ds="http://schemas.openxmlformats.org/officeDocument/2006/customXml" ds:itemID="{44438068-7F59-4CD3-80A9-2774939E3AF8}">
  <ds:schemaRefs/>
</ds:datastoreItem>
</file>

<file path=customXml/itemProps7.xml><?xml version="1.0" encoding="utf-8"?>
<ds:datastoreItem xmlns:ds="http://schemas.openxmlformats.org/officeDocument/2006/customXml" ds:itemID="{33E096F8-7395-4410-ACF6-1B2332FDAFE8}">
  <ds:schemaRefs/>
</ds:datastoreItem>
</file>

<file path=customXml/itemProps70.xml><?xml version="1.0" encoding="utf-8"?>
<ds:datastoreItem xmlns:ds="http://schemas.openxmlformats.org/officeDocument/2006/customXml" ds:itemID="{734D7F6B-FC48-49CD-887F-69B97688394A}">
  <ds:schemaRefs/>
</ds:datastoreItem>
</file>

<file path=customXml/itemProps71.xml><?xml version="1.0" encoding="utf-8"?>
<ds:datastoreItem xmlns:ds="http://schemas.openxmlformats.org/officeDocument/2006/customXml" ds:itemID="{53C26346-80DE-4A7A-A42D-2AA94007F4C0}">
  <ds:schemaRefs/>
</ds:datastoreItem>
</file>

<file path=customXml/itemProps72.xml><?xml version="1.0" encoding="utf-8"?>
<ds:datastoreItem xmlns:ds="http://schemas.openxmlformats.org/officeDocument/2006/customXml" ds:itemID="{610C48FD-1E83-49CD-B78E-4318A576295B}">
  <ds:schemaRefs/>
</ds:datastoreItem>
</file>

<file path=customXml/itemProps73.xml><?xml version="1.0" encoding="utf-8"?>
<ds:datastoreItem xmlns:ds="http://schemas.openxmlformats.org/officeDocument/2006/customXml" ds:itemID="{3780A6C5-84B6-4245-B6E3-A7003A33BCB5}">
  <ds:schemaRefs/>
</ds:datastoreItem>
</file>

<file path=customXml/itemProps74.xml><?xml version="1.0" encoding="utf-8"?>
<ds:datastoreItem xmlns:ds="http://schemas.openxmlformats.org/officeDocument/2006/customXml" ds:itemID="{1809D9ED-9382-40F3-9D66-F814DE6AA0D6}">
  <ds:schemaRefs/>
</ds:datastoreItem>
</file>

<file path=customXml/itemProps75.xml><?xml version="1.0" encoding="utf-8"?>
<ds:datastoreItem xmlns:ds="http://schemas.openxmlformats.org/officeDocument/2006/customXml" ds:itemID="{AD62DE37-3D04-494E-AFF9-A6603539B7E0}">
  <ds:schemaRefs/>
</ds:datastoreItem>
</file>

<file path=customXml/itemProps76.xml><?xml version="1.0" encoding="utf-8"?>
<ds:datastoreItem xmlns:ds="http://schemas.openxmlformats.org/officeDocument/2006/customXml" ds:itemID="{0635AC59-0A9B-4B3E-A378-A6FFDBAAF253}">
  <ds:schemaRefs/>
</ds:datastoreItem>
</file>

<file path=customXml/itemProps77.xml><?xml version="1.0" encoding="utf-8"?>
<ds:datastoreItem xmlns:ds="http://schemas.openxmlformats.org/officeDocument/2006/customXml" ds:itemID="{62CB2396-73D4-4EFF-953F-651AE6F66D00}">
  <ds:schemaRefs/>
</ds:datastoreItem>
</file>

<file path=customXml/itemProps78.xml><?xml version="1.0" encoding="utf-8"?>
<ds:datastoreItem xmlns:ds="http://schemas.openxmlformats.org/officeDocument/2006/customXml" ds:itemID="{8EC24221-F702-4A9D-850E-953A72050B35}">
  <ds:schemaRefs/>
</ds:datastoreItem>
</file>

<file path=customXml/itemProps79.xml><?xml version="1.0" encoding="utf-8"?>
<ds:datastoreItem xmlns:ds="http://schemas.openxmlformats.org/officeDocument/2006/customXml" ds:itemID="{18BD81AB-3BDF-4F54-BDA8-E8FB29BBDC62}">
  <ds:schemaRefs/>
</ds:datastoreItem>
</file>

<file path=customXml/itemProps8.xml><?xml version="1.0" encoding="utf-8"?>
<ds:datastoreItem xmlns:ds="http://schemas.openxmlformats.org/officeDocument/2006/customXml" ds:itemID="{37E480BC-FC98-4BC3-B1EE-2AEE964956AA}">
  <ds:schemaRefs/>
</ds:datastoreItem>
</file>

<file path=customXml/itemProps80.xml><?xml version="1.0" encoding="utf-8"?>
<ds:datastoreItem xmlns:ds="http://schemas.openxmlformats.org/officeDocument/2006/customXml" ds:itemID="{3558B920-EE3C-4D50-8722-8A1935B9C7E9}">
  <ds:schemaRefs/>
</ds:datastoreItem>
</file>

<file path=customXml/itemProps81.xml><?xml version="1.0" encoding="utf-8"?>
<ds:datastoreItem xmlns:ds="http://schemas.openxmlformats.org/officeDocument/2006/customXml" ds:itemID="{6A3C6C57-3DEC-49AB-A6A0-B1931ECE14FE}">
  <ds:schemaRefs/>
</ds:datastoreItem>
</file>

<file path=customXml/itemProps82.xml><?xml version="1.0" encoding="utf-8"?>
<ds:datastoreItem xmlns:ds="http://schemas.openxmlformats.org/officeDocument/2006/customXml" ds:itemID="{A87939D2-4087-4B56-9417-BBB3DB6081A8}">
  <ds:schemaRefs/>
</ds:datastoreItem>
</file>

<file path=customXml/itemProps83.xml><?xml version="1.0" encoding="utf-8"?>
<ds:datastoreItem xmlns:ds="http://schemas.openxmlformats.org/officeDocument/2006/customXml" ds:itemID="{57179800-25B8-4FB2-8B29-3698EA34593E}">
  <ds:schemaRefs/>
</ds:datastoreItem>
</file>

<file path=customXml/itemProps84.xml><?xml version="1.0" encoding="utf-8"?>
<ds:datastoreItem xmlns:ds="http://schemas.openxmlformats.org/officeDocument/2006/customXml" ds:itemID="{AE3FE9A7-57A2-4831-A5F0-A9439D9F6979}">
  <ds:schemaRefs/>
</ds:datastoreItem>
</file>

<file path=customXml/itemProps85.xml><?xml version="1.0" encoding="utf-8"?>
<ds:datastoreItem xmlns:ds="http://schemas.openxmlformats.org/officeDocument/2006/customXml" ds:itemID="{90DE5C22-1164-4DCF-9636-6EDF20C84965}">
  <ds:schemaRefs/>
</ds:datastoreItem>
</file>

<file path=customXml/itemProps86.xml><?xml version="1.0" encoding="utf-8"?>
<ds:datastoreItem xmlns:ds="http://schemas.openxmlformats.org/officeDocument/2006/customXml" ds:itemID="{4EFAE073-5344-4916-923F-0C7EE83CF9BF}">
  <ds:schemaRefs/>
</ds:datastoreItem>
</file>

<file path=customXml/itemProps87.xml><?xml version="1.0" encoding="utf-8"?>
<ds:datastoreItem xmlns:ds="http://schemas.openxmlformats.org/officeDocument/2006/customXml" ds:itemID="{9068A134-8335-4AA5-8CE5-5267DBD13E24}">
  <ds:schemaRefs/>
</ds:datastoreItem>
</file>

<file path=customXml/itemProps88.xml><?xml version="1.0" encoding="utf-8"?>
<ds:datastoreItem xmlns:ds="http://schemas.openxmlformats.org/officeDocument/2006/customXml" ds:itemID="{5B5303D1-71ED-4EA3-BE61-BCB31943FB93}">
  <ds:schemaRefs/>
</ds:datastoreItem>
</file>

<file path=customXml/itemProps89.xml><?xml version="1.0" encoding="utf-8"?>
<ds:datastoreItem xmlns:ds="http://schemas.openxmlformats.org/officeDocument/2006/customXml" ds:itemID="{913B270D-3E87-48E8-8C53-1596C0D5A157}">
  <ds:schemaRefs/>
</ds:datastoreItem>
</file>

<file path=customXml/itemProps9.xml><?xml version="1.0" encoding="utf-8"?>
<ds:datastoreItem xmlns:ds="http://schemas.openxmlformats.org/officeDocument/2006/customXml" ds:itemID="{04366CF3-13A3-4D82-9F35-329A1751760C}">
  <ds:schemaRefs/>
</ds:datastoreItem>
</file>

<file path=customXml/itemProps90.xml><?xml version="1.0" encoding="utf-8"?>
<ds:datastoreItem xmlns:ds="http://schemas.openxmlformats.org/officeDocument/2006/customXml" ds:itemID="{E18F2A87-7EF7-40DA-AF59-B6B08B3A1B51}">
  <ds:schemaRefs/>
</ds:datastoreItem>
</file>

<file path=customXml/itemProps91.xml><?xml version="1.0" encoding="utf-8"?>
<ds:datastoreItem xmlns:ds="http://schemas.openxmlformats.org/officeDocument/2006/customXml" ds:itemID="{662584CF-DD95-414F-94BA-683C0181CC51}">
  <ds:schemaRefs/>
</ds:datastoreItem>
</file>

<file path=customXml/itemProps92.xml><?xml version="1.0" encoding="utf-8"?>
<ds:datastoreItem xmlns:ds="http://schemas.openxmlformats.org/officeDocument/2006/customXml" ds:itemID="{5CC93747-3E9B-46A4-AFFE-D98A0547C313}">
  <ds:schemaRefs/>
</ds:datastoreItem>
</file>

<file path=customXml/itemProps93.xml><?xml version="1.0" encoding="utf-8"?>
<ds:datastoreItem xmlns:ds="http://schemas.openxmlformats.org/officeDocument/2006/customXml" ds:itemID="{C369BE01-C4A0-4BEB-875A-A9EAF8B88562}">
  <ds:schemaRefs/>
</ds:datastoreItem>
</file>

<file path=customXml/itemProps94.xml><?xml version="1.0" encoding="utf-8"?>
<ds:datastoreItem xmlns:ds="http://schemas.openxmlformats.org/officeDocument/2006/customXml" ds:itemID="{47BD5E62-CCEB-454F-9817-F8FE00AF6C90}">
  <ds:schemaRefs/>
</ds:datastoreItem>
</file>

<file path=customXml/itemProps95.xml><?xml version="1.0" encoding="utf-8"?>
<ds:datastoreItem xmlns:ds="http://schemas.openxmlformats.org/officeDocument/2006/customXml" ds:itemID="{EC888A5B-A4F8-4ED4-A48A-CCCA597F77A3}">
  <ds:schemaRefs/>
</ds:datastoreItem>
</file>

<file path=customXml/itemProps96.xml><?xml version="1.0" encoding="utf-8"?>
<ds:datastoreItem xmlns:ds="http://schemas.openxmlformats.org/officeDocument/2006/customXml" ds:itemID="{86F5AB52-7216-4E79-9034-C25262C30184}">
  <ds:schemaRefs/>
</ds:datastoreItem>
</file>

<file path=customXml/itemProps97.xml><?xml version="1.0" encoding="utf-8"?>
<ds:datastoreItem xmlns:ds="http://schemas.openxmlformats.org/officeDocument/2006/customXml" ds:itemID="{616308CC-C262-46D2-B9DA-78F139D93E4F}">
  <ds:schemaRefs/>
</ds:datastoreItem>
</file>

<file path=customXml/itemProps98.xml><?xml version="1.0" encoding="utf-8"?>
<ds:datastoreItem xmlns:ds="http://schemas.openxmlformats.org/officeDocument/2006/customXml" ds:itemID="{7BCFA484-6A6C-46CD-8656-DBA0FADD10A9}">
  <ds:schemaRefs/>
</ds:datastoreItem>
</file>

<file path=customXml/itemProps99.xml><?xml version="1.0" encoding="utf-8"?>
<ds:datastoreItem xmlns:ds="http://schemas.openxmlformats.org/officeDocument/2006/customXml" ds:itemID="{2197D1B0-AEDC-456C-B43E-7EF28CF2364F}">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51</TotalTime>
  <Words>49757</Words>
  <Application>Microsoft Office PowerPoint</Application>
  <PresentationFormat>自定义</PresentationFormat>
  <Paragraphs>1234</Paragraphs>
  <Slides>214</Slides>
  <Notes>214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214</vt:i4>
      </vt:variant>
    </vt:vector>
  </HeadingPairs>
  <TitlesOfParts>
    <vt:vector size="221" baseType="lpstr">
      <vt:lpstr>黑体</vt:lpstr>
      <vt:lpstr>Microsoft YaHei</vt:lpstr>
      <vt:lpstr>Arial</vt:lpstr>
      <vt:lpstr>Arial Narrow</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280</cp:revision>
  <dcterms:modified xsi:type="dcterms:W3CDTF">2020-09-29T03:19:28Z</dcterms:modified>
</cp:coreProperties>
</file>