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4"/>
  </p:notesMasterIdLst>
  <p:handoutMasterIdLst>
    <p:handoutMasterId r:id="rId65"/>
  </p:handoutMasterIdLst>
  <p:sldIdLst>
    <p:sldId id="257" r:id="rId2"/>
    <p:sldId id="258" r:id="rId3"/>
    <p:sldId id="261" r:id="rId4"/>
    <p:sldId id="266" r:id="rId5"/>
    <p:sldId id="278" r:id="rId6"/>
    <p:sldId id="260" r:id="rId7"/>
    <p:sldId id="265" r:id="rId8"/>
    <p:sldId id="281" r:id="rId9"/>
    <p:sldId id="283" r:id="rId10"/>
    <p:sldId id="684" r:id="rId11"/>
    <p:sldId id="685" r:id="rId12"/>
    <p:sldId id="686" r:id="rId13"/>
    <p:sldId id="427" r:id="rId14"/>
    <p:sldId id="292" r:id="rId15"/>
    <p:sldId id="602" r:id="rId16"/>
    <p:sldId id="288" r:id="rId17"/>
    <p:sldId id="687" r:id="rId18"/>
    <p:sldId id="428" r:id="rId19"/>
    <p:sldId id="294" r:id="rId20"/>
    <p:sldId id="688" r:id="rId21"/>
    <p:sldId id="429" r:id="rId22"/>
    <p:sldId id="689" r:id="rId23"/>
    <p:sldId id="690" r:id="rId24"/>
    <p:sldId id="303" r:id="rId25"/>
    <p:sldId id="304" r:id="rId26"/>
    <p:sldId id="305" r:id="rId27"/>
    <p:sldId id="691" r:id="rId28"/>
    <p:sldId id="307" r:id="rId29"/>
    <p:sldId id="692" r:id="rId30"/>
    <p:sldId id="604" r:id="rId31"/>
    <p:sldId id="308" r:id="rId32"/>
    <p:sldId id="437" r:id="rId33"/>
    <p:sldId id="309" r:id="rId34"/>
    <p:sldId id="317" r:id="rId35"/>
    <p:sldId id="605" r:id="rId36"/>
    <p:sldId id="318" r:id="rId37"/>
    <p:sldId id="320" r:id="rId38"/>
    <p:sldId id="439" r:id="rId39"/>
    <p:sldId id="440" r:id="rId40"/>
    <p:sldId id="441" r:id="rId41"/>
    <p:sldId id="445" r:id="rId42"/>
    <p:sldId id="558" r:id="rId43"/>
    <p:sldId id="559" r:id="rId44"/>
    <p:sldId id="561" r:id="rId45"/>
    <p:sldId id="564" r:id="rId46"/>
    <p:sldId id="566" r:id="rId47"/>
    <p:sldId id="572" r:id="rId48"/>
    <p:sldId id="573" r:id="rId49"/>
    <p:sldId id="574" r:id="rId50"/>
    <p:sldId id="606" r:id="rId51"/>
    <p:sldId id="577" r:id="rId52"/>
    <p:sldId id="607" r:id="rId53"/>
    <p:sldId id="580" r:id="rId54"/>
    <p:sldId id="582" r:id="rId55"/>
    <p:sldId id="693" r:id="rId56"/>
    <p:sldId id="585" r:id="rId57"/>
    <p:sldId id="586" r:id="rId58"/>
    <p:sldId id="587" r:id="rId59"/>
    <p:sldId id="694" r:id="rId60"/>
    <p:sldId id="588" r:id="rId61"/>
    <p:sldId id="589" r:id="rId62"/>
    <p:sldId id="590" r:id="rId6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DA251C"/>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268"/>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5BB56C-4931-4118-B3F5-299378C19C45}" type="datetimeFigureOut">
              <a:rPr lang="zh-CN" altLang="en-US" smtClean="0"/>
              <a:pPr/>
              <a:t>2021/9/23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2021/9/23</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20</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21</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22</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23</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2234988"/>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2740501"/>
            <a:ext cx="12193201" cy="861775"/>
          </a:xfrm>
          <a:prstGeom prst="rect">
            <a:avLst/>
          </a:prstGeom>
        </p:spPr>
        <p:txBody>
          <a:bodyPr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2021/9/23</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045" y="1979295"/>
            <a:ext cx="5666105"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0.xml"/><Relationship Id="rId1" Type="http://schemas.openxmlformats.org/officeDocument/2006/relationships/tags" Target="../tags/tag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0180" y="858520"/>
            <a:ext cx="11852275" cy="526224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被试人员(平均年龄66岁)参与了研究,横线后说“这两组人……”,可知此处应为对被试人员分组情况的表述,据此可知横线处可填写“他们被随机分成两组”之类的内容。③处,结合横线后对拉伸平衡组的成绩的介绍,可知此处应为对有氧运动组的成绩的表述,而文段的观点就是“有氧运动能改善记忆力”,据此可知横线处应填写“有氧运动组的成绩有显著提高”之类的内容。</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latin typeface="微软雅黑" panose="020B0503020204020204" charset="-122"/>
                <a:ea typeface="微软雅黑" panose="020B0503020204020204" charset="-122"/>
                <a:cs typeface="微软雅黑" panose="020B0503020204020204" charset="-122"/>
                <a:sym typeface="+mn-ea"/>
              </a:rPr>
              <a:t>    ①记忆力已经开始衰退　②他们被随机分成两组　③有氧运动组的成绩有显著提高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0180" y="858520"/>
            <a:ext cx="11852275" cy="526224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 解答补写句子题的四个步骤</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第一步,通读全文,明话题。</a:t>
            </a:r>
            <a:r>
              <a:rPr lang="zh-CN" altLang="en-US" sz="2800">
                <a:latin typeface="微软雅黑" panose="020B0503020204020204" charset="-122"/>
                <a:ea typeface="微软雅黑" panose="020B0503020204020204" charset="-122"/>
                <a:cs typeface="微软雅黑" panose="020B0503020204020204" charset="-122"/>
                <a:sym typeface="+mn-ea"/>
              </a:rPr>
              <a:t>理解整个语段内容,这是解题的前提。如果对整个语段不理解,答题时就会答非所问。填写的句子要与整个语段的意思相统一。</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第二步,以句末标点为界,知句意。</a:t>
            </a:r>
            <a:r>
              <a:rPr lang="zh-CN" altLang="en-US" sz="2800">
                <a:latin typeface="微软雅黑" panose="020B0503020204020204" charset="-122"/>
                <a:ea typeface="微软雅黑" panose="020B0503020204020204" charset="-122"/>
                <a:cs typeface="微软雅黑" panose="020B0503020204020204" charset="-122"/>
                <a:sym typeface="+mn-ea"/>
              </a:rPr>
              <a:t>以句末标点(句号、感叹号、问号)为界限,界定句数,进而准确理解句意,基本上语段每句话都是一层,每层都有相对完整的意思。</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0180" y="858520"/>
            <a:ext cx="11852275" cy="3969385"/>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第三步,根据上下文,定内容。</a:t>
            </a:r>
            <a:r>
              <a:rPr lang="zh-CN" altLang="en-US" sz="2800">
                <a:latin typeface="微软雅黑" panose="020B0503020204020204" charset="-122"/>
                <a:ea typeface="微软雅黑" panose="020B0503020204020204" charset="-122"/>
                <a:cs typeface="微软雅黑" panose="020B0503020204020204" charset="-122"/>
                <a:sym typeface="+mn-ea"/>
              </a:rPr>
              <a:t>注意分析上下文中的提示性语句,这是填写内容的根据和来源。从照应的角度看,填写的语句就是从这些提示性语句中推导出来的。</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第四步,关注细节,补句子。</a:t>
            </a:r>
            <a:r>
              <a:rPr lang="zh-CN" altLang="en-US" sz="2800">
                <a:latin typeface="微软雅黑" panose="020B0503020204020204" charset="-122"/>
                <a:ea typeface="微软雅黑" panose="020B0503020204020204" charset="-122"/>
                <a:cs typeface="微软雅黑" panose="020B0503020204020204" charset="-122"/>
                <a:sym typeface="+mn-ea"/>
              </a:rPr>
              <a:t>注意检查修改,拟出初稿,放回原文读一下,尽量做到语意连贯、吻合,更要用语准确。</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294640"/>
            <a:ext cx="10438130" cy="478155"/>
          </a:xfrm>
        </p:spPr>
        <p:txBody>
          <a:bodyPr wrap="square"/>
          <a:lstStyle/>
          <a:p>
            <a:r>
              <a:rPr lang="zh-CN" altLang="en-US" sz="2800" b="1">
                <a:latin typeface="微软雅黑" panose="020B0503020204020204" charset="-122"/>
                <a:ea typeface="微软雅黑" panose="020B0503020204020204" charset="-122"/>
                <a:cs typeface="微软雅黑" panose="020B0503020204020204" charset="-122"/>
              </a:rPr>
              <a:t>考向2    句子复位</a:t>
            </a:r>
          </a:p>
        </p:txBody>
      </p:sp>
      <p:sp>
        <p:nvSpPr>
          <p:cNvPr id="2" name="文本框 1"/>
          <p:cNvSpPr txBox="1"/>
          <p:nvPr/>
        </p:nvSpPr>
        <p:spPr>
          <a:xfrm>
            <a:off x="254635" y="1944370"/>
            <a:ext cx="11807190" cy="2676525"/>
          </a:xfrm>
          <a:prstGeom prst="rect">
            <a:avLst/>
          </a:prstGeom>
          <a:noFill/>
        </p:spPr>
        <p:txBody>
          <a:bodyPr wrap="square" rtlCol="0">
            <a:spAutoFit/>
          </a:bodyPr>
          <a:lstStyle/>
          <a:p>
            <a:pPr fontAlgn="auto">
              <a:lnSpc>
                <a:spcPct val="150000"/>
              </a:lnSpc>
            </a:pPr>
            <a:r>
              <a:rPr lang="en-US" altLang="zh-CN" sz="2800">
                <a:solidFill>
                  <a:schemeClr val="tx1"/>
                </a:solidFill>
                <a:latin typeface="微软雅黑" panose="020B0503020204020204" charset="-122"/>
                <a:ea typeface="微软雅黑" panose="020B0503020204020204" charset="-122"/>
                <a:cs typeface="微软雅黑" panose="020B0503020204020204" charset="-122"/>
              </a:rPr>
              <a:t>       </a:t>
            </a:r>
            <a:r>
              <a:rPr lang="zh-CN" altLang="en-US" sz="2800">
                <a:solidFill>
                  <a:schemeClr val="tx1"/>
                </a:solidFill>
                <a:latin typeface="微软雅黑" panose="020B0503020204020204" charset="-122"/>
                <a:ea typeface="微软雅黑" panose="020B0503020204020204" charset="-122"/>
                <a:cs typeface="微软雅黑" panose="020B0503020204020204" charset="-122"/>
              </a:rPr>
              <a:t>句子复位题,要求考生将从语段中抽出的句子放到语段中合适的位置,是一种定位选句题型,主要以选择题的形式考查。2020年全国卷Ⅱ、Ⅲ将句子复位题与正确使用词语、辨析并修改病句放在一个语段中考查,注重题目的综合性。</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584835"/>
            <a:ext cx="11807190" cy="526224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典例2</a:t>
            </a:r>
            <a:r>
              <a:rPr lang="zh-CN" altLang="en-US" sz="2800">
                <a:latin typeface="微软雅黑" panose="020B0503020204020204" charset="-122"/>
                <a:ea typeface="微软雅黑" panose="020B0503020204020204" charset="-122"/>
                <a:cs typeface="微软雅黑" panose="020B0503020204020204" charset="-122"/>
                <a:sym typeface="+mn-ea"/>
              </a:rPr>
              <a:t>[2020全国卷Ⅱ,18,3分]阅读下面的文字,完成题目。</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从出土材料看,甲骨文是商代晚期商王武丁以后才出现的,而商代早期、中期的青铜器上已有少量铭文。(　　　　),甲骨文字体简化较多。</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下列填入文中括号内的语句,衔接最恰当的一项是	(　　) </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A.由于相较于铸造的青铜器铭文,用刀在龟甲和兽骨上刻字比较困难</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B.用刀在龟甲和兽骨上刻字比较困难,这是相较于铸造青铜器铭文而言的</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C.由于用刀在龟甲和兽骨上刻字比较困难,所以相较于铸造的青铜器铭文</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D.用刀在龟甲和兽骨上刻字,相较于铸造青铜器铭文而言,比较困难</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686435"/>
            <a:ext cx="11807190" cy="526224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解析</a:t>
            </a:r>
            <a:r>
              <a:rPr lang="zh-CN" altLang="en-US" sz="2800">
                <a:latin typeface="微软雅黑" panose="020B0503020204020204" charset="-122"/>
                <a:ea typeface="微软雅黑" panose="020B0503020204020204" charset="-122"/>
                <a:cs typeface="微软雅黑" panose="020B0503020204020204" charset="-122"/>
              </a:rPr>
              <a:t>     </a:t>
            </a:r>
            <a:r>
              <a:rPr lang="en-US" altLang="zh-CN" sz="2800">
                <a:latin typeface="微软雅黑" panose="020B0503020204020204" charset="-122"/>
                <a:ea typeface="微软雅黑" panose="020B0503020204020204" charset="-122"/>
                <a:cs typeface="微软雅黑" panose="020B0503020204020204" charset="-122"/>
              </a:rPr>
              <a:t>本题考查考生语言表达连贯的能力。根据括号前的“商代早期、中期的青铜器上已有少量铭文”以及括号后的“甲骨文字体简化较多”,再结合四个选项可知,括号内的内容应阐述与青铜器上铸造的铭文相比,甲骨文字体简化较多的原因,由此可以排除B、D两项。再结合后文的“甲骨文字体简化较多”,括号内的语句以“相较于铸造的青铜器铭文”衔接下文联系更紧密,故选C。</a:t>
            </a:r>
          </a:p>
          <a:p>
            <a:pPr fontAlgn="auto">
              <a:lnSpc>
                <a:spcPct val="150000"/>
              </a:lnSpc>
            </a:pPr>
            <a:endParaRPr lang="en-US" altLang="zh-CN"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答案</a:t>
            </a:r>
            <a:r>
              <a:rPr lang="zh-CN" altLang="en-US" sz="2800">
                <a:latin typeface="微软雅黑" panose="020B0503020204020204" charset="-122"/>
                <a:ea typeface="微软雅黑" panose="020B0503020204020204" charset="-122"/>
                <a:cs typeface="微软雅黑" panose="020B0503020204020204" charset="-122"/>
              </a:rPr>
              <a:t>    </a:t>
            </a:r>
            <a:r>
              <a:rPr lang="en-US" altLang="zh-CN" sz="2800">
                <a:latin typeface="微软雅黑" panose="020B0503020204020204" charset="-122"/>
                <a:ea typeface="微软雅黑" panose="020B0503020204020204" charset="-122"/>
                <a:cs typeface="微软雅黑" panose="020B0503020204020204" charset="-122"/>
              </a:rPr>
              <a:t>C</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330835"/>
            <a:ext cx="11807190" cy="590804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方法点拨 </a:t>
            </a:r>
            <a:r>
              <a:rPr lang="zh-CN" altLang="en-US" sz="2800" b="1">
                <a:latin typeface="微软雅黑" panose="020B0503020204020204" charset="-122"/>
                <a:ea typeface="微软雅黑" panose="020B0503020204020204" charset="-122"/>
                <a:cs typeface="微软雅黑" panose="020B0503020204020204" charset="-122"/>
              </a:rPr>
              <a:t>           句子复位题的特点及三个解题要点</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句子复位题的具体特点有:①注重所选内容在语境中的连贯性,既考查句式的特点,又考查句子的意思;②加入了修辞手法的考查;③在句式考查方面也注重句式本身的特点,题目考查的角度切口小、难度大。所以解答这类题目,应该关注以下三个方面的内容:</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1.理解语段内容,把握表述主体。</a:t>
            </a:r>
            <a:r>
              <a:rPr lang="zh-CN" altLang="en-US" sz="2800">
                <a:latin typeface="微软雅黑" panose="020B0503020204020204" charset="-122"/>
                <a:ea typeface="微软雅黑" panose="020B0503020204020204" charset="-122"/>
                <a:cs typeface="微软雅黑" panose="020B0503020204020204" charset="-122"/>
              </a:rPr>
              <a:t>要关注所给语段的具体内容,可以从表述的中心、论证的观点或者描写对象的特点等角度把握语段内容,然后根据一个段落或句群表述主体的一致性,确定括号中要填写的大致内容和表述的主体。</a:t>
            </a:r>
            <a:endParaRPr lang="zh-CN" altLang="en-US" sz="2800" b="1">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2.分析逻辑关系,把握衔接思路。</a:t>
            </a:r>
            <a:r>
              <a:rPr lang="zh-CN" altLang="en-US" sz="2800">
                <a:latin typeface="微软雅黑" panose="020B0503020204020204" charset="-122"/>
                <a:ea typeface="微软雅黑" panose="020B0503020204020204" charset="-122"/>
                <a:cs typeface="微软雅黑" panose="020B0503020204020204" charset="-122"/>
              </a:rPr>
              <a:t>首先分析上下文语意,判断上下文呈现出的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330835"/>
            <a:ext cx="11807190" cy="590804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逻辑关系,如并列、转折、递进、因果、条件、解说、总分(分总)等。然后根据文中的逻辑顺序,把握句子衔接的思路或特征,使整个语段的表述逻辑顺畅、思路清晰,符合一定的生活事理。</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3.分析句式特点,保持句式一致。</a:t>
            </a:r>
            <a:r>
              <a:rPr lang="zh-CN" altLang="en-US" sz="2800">
                <a:latin typeface="微软雅黑" panose="020B0503020204020204" charset="-122"/>
                <a:ea typeface="微软雅黑" panose="020B0503020204020204" charset="-122"/>
                <a:cs typeface="微软雅黑" panose="020B0503020204020204" charset="-122"/>
                <a:sym typeface="+mn-ea"/>
              </a:rPr>
              <a:t>句子可以分为单句和复句。单句,要分析常式句(语序正常的句子)和变式句(语序不正常的句子,常见的有被字句、把字句等)的特点;复句,要分析复句的类型(如并列、递进、选择、转折、因果、假设、条件等)。然后,根据句式一致的特点,看文中是否有和选项句子对应之处,上下文是否有相同句式,句子本身是否采用了一致的句式等。此外,还要根据整个文段的语意,选择最佳句式。</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294640"/>
            <a:ext cx="10438130" cy="478155"/>
          </a:xfrm>
        </p:spPr>
        <p:txBody>
          <a:bodyPr wrap="square"/>
          <a:lstStyle/>
          <a:p>
            <a:r>
              <a:rPr lang="zh-CN" altLang="en-US" sz="2800" b="1">
                <a:latin typeface="微软雅黑" panose="020B0503020204020204" charset="-122"/>
                <a:ea typeface="微软雅黑" panose="020B0503020204020204" charset="-122"/>
                <a:cs typeface="微软雅黑" panose="020B0503020204020204" charset="-122"/>
              </a:rPr>
              <a:t>考向3    语句排序</a:t>
            </a:r>
          </a:p>
        </p:txBody>
      </p:sp>
      <p:sp>
        <p:nvSpPr>
          <p:cNvPr id="2" name="文本框 1"/>
          <p:cNvSpPr txBox="1"/>
          <p:nvPr/>
        </p:nvSpPr>
        <p:spPr>
          <a:xfrm>
            <a:off x="255270" y="902970"/>
            <a:ext cx="11616690" cy="5262245"/>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语句排序题,要求考生将一组句子按照一定的逻辑关系重新排列,使之有序。该类型的题目一般以选择题的形式进行考查,题目难度不大。</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典例3</a:t>
            </a:r>
            <a:r>
              <a:rPr lang="zh-CN" altLang="en-US" sz="2800">
                <a:latin typeface="微软雅黑" panose="020B0503020204020204" charset="-122"/>
                <a:ea typeface="微软雅黑" panose="020B0503020204020204" charset="-122"/>
                <a:cs typeface="微软雅黑" panose="020B0503020204020204" charset="-122"/>
              </a:rPr>
              <a:t>[2020江苏,2,3分]在下面一段文字横线处填入语句,衔接最恰当的一项是	(　　)</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瘦西湖的景妙在巧。</a:t>
            </a:r>
            <a:r>
              <a:rPr lang="zh-CN" altLang="en-US" sz="2800" u="sng">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a:t>
            </a:r>
            <a:r>
              <a:rPr lang="zh-CN" altLang="en-US" sz="2800" u="sng">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a:t>
            </a:r>
            <a:r>
              <a:rPr lang="zh-CN" altLang="en-US" sz="2800" u="sng">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a:t>
            </a:r>
            <a:r>
              <a:rPr lang="zh-CN" altLang="en-US" sz="2800" u="sng">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a:t>
            </a:r>
            <a:r>
              <a:rPr lang="zh-CN" altLang="en-US" sz="2800" u="sng">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。而雨丝风片,烟波画船,人影衣香,赤栏小桥,游览应以舟行最能体会到其中</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妙处。 </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715010"/>
            <a:ext cx="11807190" cy="461581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①白塔与五亭桥分占圆拱门内</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②回视小金山</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③所谓面面有情,于此方得</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④最巧是从小金山下沿堤至“钓鱼台”</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⑤又在另一拱门中</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A.②③④①⑤　　　　　　　B.②⑤④①③</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C.④①②⑤③　　　　　　　D.④③②⑤①</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76885" y="2645410"/>
            <a:ext cx="11238865" cy="1567180"/>
          </a:xfrm>
          <a:ln>
            <a:noFill/>
          </a:ln>
        </p:spPr>
        <p:txBody>
          <a:bodyPr wrap="square"/>
          <a:lstStyle/>
          <a:p>
            <a:r>
              <a:rPr lang="zh-CN" altLang="en-US" sz="5330" b="1" dirty="0" smtClean="0">
                <a:sym typeface="+mn-ea"/>
              </a:rPr>
              <a:t>专题十　语言表达简明、连贯、得体,准确、鲜明、生动</a:t>
            </a:r>
          </a:p>
        </p:txBody>
      </p:sp>
      <p:sp>
        <p:nvSpPr>
          <p:cNvPr id="3" name="文本框 2"/>
          <p:cNvSpPr txBox="1"/>
          <p:nvPr/>
        </p:nvSpPr>
        <p:spPr>
          <a:xfrm>
            <a:off x="2786380" y="1621155"/>
            <a:ext cx="6619240" cy="521970"/>
          </a:xfrm>
          <a:prstGeom prst="rect">
            <a:avLst/>
          </a:prstGeom>
          <a:noFill/>
        </p:spPr>
        <p:txBody>
          <a:bodyPr wrap="square" rtlCol="0">
            <a:spAutoFit/>
          </a:bodyPr>
          <a:lstStyle/>
          <a:p>
            <a:r>
              <a:rPr lang="zh-CN" altLang="en-US" sz="2800">
                <a:solidFill>
                  <a:srgbClr val="FF0000"/>
                </a:solidFill>
                <a:latin typeface="微软雅黑" panose="020B0503020204020204" charset="-122"/>
                <a:ea typeface="微软雅黑" panose="020B0503020204020204" charset="-122"/>
                <a:cs typeface="微软雅黑" panose="020B0503020204020204" charset="-122"/>
              </a:rPr>
              <a:t>【高考帮</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语文】第三部分  语言文字应用</a:t>
            </a: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715010"/>
            <a:ext cx="11807190" cy="396938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altLang="en-US" sz="2800">
                <a:latin typeface="微软雅黑" panose="020B0503020204020204" charset="-122"/>
                <a:ea typeface="微软雅黑" panose="020B0503020204020204" charset="-122"/>
                <a:cs typeface="微软雅黑" panose="020B0503020204020204" charset="-122"/>
                <a:sym typeface="+mn-ea"/>
              </a:rPr>
              <a:t>     本题考查考生语言表达连贯的能力。解答此题可采用排除法。④中的“最巧是”承接“瘦西湖的景妙在巧”,叙述对象一致,故④应放在第一空,排除A、B两项。①⑤均提到了“拱门”,由⑤中的“又”和“另一拱门”可知,⑤应在①后,排除D项。故选C。</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答案 </a:t>
            </a:r>
            <a:r>
              <a:rPr lang="zh-CN" altLang="en-US"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C</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1120775"/>
            <a:ext cx="11807190" cy="396938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方法点拨            </a:t>
            </a: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     </a:t>
            </a:r>
            <a:r>
              <a:rPr lang="zh-CN" altLang="en-US" sz="2800" b="1">
                <a:latin typeface="微软雅黑" panose="020B0503020204020204" charset="-122"/>
                <a:ea typeface="微软雅黑" panose="020B0503020204020204" charset="-122"/>
                <a:cs typeface="微软雅黑" panose="020B0503020204020204" charset="-122"/>
              </a:rPr>
              <a:t>确定句子顺序的三个方法</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1.抓标志。</a:t>
            </a:r>
            <a:r>
              <a:rPr lang="zh-CN" altLang="en-US" sz="2800">
                <a:latin typeface="微软雅黑" panose="020B0503020204020204" charset="-122"/>
                <a:ea typeface="微软雅黑" panose="020B0503020204020204" charset="-122"/>
                <a:cs typeface="微软雅黑" panose="020B0503020204020204" charset="-122"/>
              </a:rPr>
              <a:t>通过抓句子的标志性词语,确定相连的句子。首先,看各句中是否有相同的词语。如果两个句子中出现了相同的词语,一般情况下这两个句子应排在一起。其次,找关联词或代词。如果能找到关联词或代词,就可以根据关联词成对使用、指示代词和指代内容位置靠近的特点,确定必须连在一起的句子。再次,找暗示性词语。暗示性词语有以下特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309245" y="506730"/>
          <a:ext cx="11466830" cy="5795645"/>
        </p:xfrm>
        <a:graphic>
          <a:graphicData uri="http://schemas.openxmlformats.org/drawingml/2006/table">
            <a:tbl>
              <a:tblPr firstRow="1" bandRow="1">
                <a:tableStyleId>{5940675A-B579-460E-94D1-54222C63F5DA}</a:tableStyleId>
              </a:tblPr>
              <a:tblGrid>
                <a:gridCol w="3532505"/>
                <a:gridCol w="3326130"/>
                <a:gridCol w="4608195"/>
              </a:tblGrid>
              <a:tr h="724535">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暗示性词语</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作用</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NEU-BZ-S92" charset="0"/>
                        </a:rPr>
                        <a:t>位置特点</a:t>
                      </a:r>
                      <a:endParaRPr lang="en-US" altLang="en-US" sz="2800" b="1">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724535">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换句话说</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表示同等关系</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跟在与它意思相近的句子后</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24535">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同时</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表示并列</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跟在与它并列的句子后</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49070">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与此同时、与此相反、反过来说</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表示并列、相反、相对关系</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跟在与它并列、意思相反或相对的句子后</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23900">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首先、其次、再次</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表示主次轻重的顺序</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顺序不可倒置</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49070">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总之、综上所述、由此看来</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表示总结</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一般是语段最后一句话</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1395095"/>
            <a:ext cx="11807190" cy="332295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2.看句式。</a:t>
            </a:r>
            <a:r>
              <a:rPr lang="zh-CN" altLang="en-US" sz="2800">
                <a:latin typeface="微软雅黑" panose="020B0503020204020204" charset="-122"/>
                <a:ea typeface="微软雅黑" panose="020B0503020204020204" charset="-122"/>
                <a:cs typeface="微软雅黑" panose="020B0503020204020204" charset="-122"/>
              </a:rPr>
              <a:t>可以根据前后句子的句式一般相同的特点,来确定应该紧密相连的两个句子。</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3.抓语意。</a:t>
            </a:r>
            <a:r>
              <a:rPr lang="zh-CN" altLang="en-US" sz="2800">
                <a:latin typeface="微软雅黑" panose="020B0503020204020204" charset="-122"/>
                <a:ea typeface="微软雅黑" panose="020B0503020204020204" charset="-122"/>
                <a:cs typeface="微软雅黑" panose="020B0503020204020204" charset="-122"/>
              </a:rPr>
              <a:t>如果通过句子标志、句式不能确定两个相连的句子,可以根据上一句的意思推导下一句的侧重点,从而将语意联系最密切的两个句子连在一起。</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521200" cy="69326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语言表达得体</a:t>
            </a:r>
          </a:p>
        </p:txBody>
      </p:sp>
      <p:sp>
        <p:nvSpPr>
          <p:cNvPr id="2" name="文本框 1"/>
          <p:cNvSpPr txBox="1"/>
          <p:nvPr/>
        </p:nvSpPr>
        <p:spPr>
          <a:xfrm>
            <a:off x="115570" y="2090420"/>
            <a:ext cx="11961495" cy="267652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谦辞,即表示自我谦虚的词语;敬辞,即表示对别人敬重的词语。谦敬辞的正确使用是高考语文考查语言表达得体的重要内容。如2017年全国卷以选择题的形式考查句子中谦敬辞的使用;2018年全国卷Ⅲ以简答题的形式要求对语段中不得体的表述进行修改,其中也包括谦敬辞的使用。</a:t>
            </a:r>
          </a:p>
        </p:txBody>
      </p:sp>
      <p:sp>
        <p:nvSpPr>
          <p:cNvPr id="3" name="标题 2"/>
          <p:cNvSpPr>
            <a:spLocks noGrp="1"/>
          </p:cNvSpPr>
          <p:nvPr/>
        </p:nvSpPr>
        <p:spPr>
          <a:xfrm>
            <a:off x="115570" y="1191895"/>
            <a:ext cx="10438130" cy="478155"/>
          </a:xfrm>
          <a:prstGeom prst="rect">
            <a:avLst/>
          </a:prstGeom>
        </p:spPr>
        <p:txBody>
          <a:bodyPr wrap="square">
            <a:spAutoFit/>
          </a:bodyPr>
          <a:lstStyle>
            <a:lvl1pPr algn="l" defTabSz="914400" rtl="0" eaLnBrk="1" latinLnBrk="0" hangingPunct="1">
              <a:lnSpc>
                <a:spcPct val="90000"/>
              </a:lnSpc>
              <a:spcBef>
                <a:spcPct val="0"/>
              </a:spcBef>
              <a:buNone/>
              <a:defRPr sz="3735" kern="1200">
                <a:solidFill>
                  <a:schemeClr val="tx1"/>
                </a:solidFill>
                <a:latin typeface="+mn-lt"/>
                <a:ea typeface="+mn-ea"/>
                <a:cs typeface="+mj-cs"/>
              </a:defRPr>
            </a:lvl1pPr>
          </a:lstStyle>
          <a:p>
            <a:r>
              <a:rPr lang="zh-CN" altLang="en-US" sz="2800" b="1" dirty="0">
                <a:latin typeface="微软雅黑" panose="020B0503020204020204" charset="-122"/>
                <a:ea typeface="微软雅黑" panose="020B0503020204020204" charset="-122"/>
                <a:cs typeface="微软雅黑" panose="020B0503020204020204" charset="-122"/>
              </a:rPr>
              <a:t>考向</a:t>
            </a:r>
            <a:r>
              <a:rPr lang="en-US" altLang="zh-CN" sz="2800" b="1" dirty="0">
                <a:latin typeface="微软雅黑" panose="020B0503020204020204" charset="-122"/>
                <a:ea typeface="微软雅黑" panose="020B0503020204020204" charset="-122"/>
                <a:cs typeface="微软雅黑" panose="020B0503020204020204" charset="-122"/>
              </a:rPr>
              <a:t>1   谦敬得体</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8585" y="582295"/>
            <a:ext cx="11976100" cy="396938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典例4</a:t>
            </a:r>
            <a:r>
              <a:rPr lang="zh-CN" altLang="en-US" sz="2800">
                <a:latin typeface="微软雅黑" panose="020B0503020204020204" charset="-122"/>
                <a:ea typeface="微软雅黑" panose="020B0503020204020204" charset="-122"/>
                <a:cs typeface="微软雅黑" panose="020B0503020204020204" charset="-122"/>
                <a:sym typeface="+mn-ea"/>
              </a:rPr>
              <a:t>[2018全国卷Ⅲ,20,5分]下面是一封信的主要内容,其中有五处不得体,请找出并作修改。</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获悉文学院下周举办活动,隆重庆贺先生教书50周年,我因俗务缠身,不能光临,特惠赠鲜花一束,以表敬意。随信寄去近期出版的拙著一册,还望先生先睹为快。</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盛夏快来了,请先生保重身体。</a:t>
            </a:r>
          </a:p>
        </p:txBody>
      </p:sp>
      <p:cxnSp>
        <p:nvCxnSpPr>
          <p:cNvPr id="3" name="直接连接符 2"/>
          <p:cNvCxnSpPr/>
          <p:nvPr/>
        </p:nvCxnSpPr>
        <p:spPr>
          <a:xfrm>
            <a:off x="391160" y="5986780"/>
            <a:ext cx="11664315" cy="35560"/>
          </a:xfrm>
          <a:prstGeom prst="line">
            <a:avLst/>
          </a:prstGeom>
        </p:spPr>
        <p:style>
          <a:lnRef idx="2">
            <a:schemeClr val="dk1"/>
          </a:lnRef>
          <a:fillRef idx="0">
            <a:schemeClr val="dk1"/>
          </a:fillRef>
          <a:effectRef idx="1">
            <a:schemeClr val="dk1"/>
          </a:effectRef>
          <a:fontRef idx="minor">
            <a:schemeClr val="tx1"/>
          </a:fontRef>
        </p:style>
      </p:cxnSp>
      <p:cxnSp>
        <p:nvCxnSpPr>
          <p:cNvPr id="4" name="直接连接符 3"/>
          <p:cNvCxnSpPr/>
          <p:nvPr/>
        </p:nvCxnSpPr>
        <p:spPr>
          <a:xfrm>
            <a:off x="391160" y="6602730"/>
            <a:ext cx="11664315" cy="3556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5420" y="690880"/>
            <a:ext cx="11822430" cy="526224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解析 </a:t>
            </a:r>
            <a:r>
              <a:rPr lang="zh-CN" altLang="en-US" sz="2800">
                <a:latin typeface="微软雅黑" panose="020B0503020204020204" charset="-122"/>
                <a:ea typeface="微软雅黑" panose="020B0503020204020204" charset="-122"/>
                <a:cs typeface="微软雅黑" panose="020B0503020204020204" charset="-122"/>
                <a:sym typeface="+mn-ea"/>
              </a:rPr>
              <a:t>     本题考查考生语言表达得体的能力。考生作答本题时,首先要注意题干中“五处不得体”“找出并作修改”的关键信息,其次要对文段进行分析。本题文段是书信文体,表述的内容是“我”因不能参加文学院举办的活动而表达歉意以及对先生的祝贺,由此可以明确“不得体”的语言要从两个方面分析:一是“我”与“先生”之间的尊卑关系,二是书信体的语言特征。阅读文段时,可以先圈出文段中涉及得体的词句,如“获悉”“隆重庆贺”</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“俗务缠身”“光临”“惠赠”“以表敬意”“拙著”“先睹为快”“请先生保重身体”等,然后根据具体语境判断这些词句使用是否得体。比如</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5420" y="690880"/>
            <a:ext cx="11822430" cy="526224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光临”“惠赠”属于敬辞,是用在对方身上的,用在自己身上要用谦辞,可将其改为“参加”“奉上”等;另外,“先睹为快”是说自己殷切盼望,用在句中也不得体;同时,文段整体语言比较文雅,而“教书”“快来了”过于口语化,也不得体。</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latin typeface="微软雅黑" panose="020B0503020204020204" charset="-122"/>
                <a:ea typeface="微软雅黑" panose="020B0503020204020204" charset="-122"/>
                <a:cs typeface="微软雅黑" panose="020B0503020204020204" charset="-122"/>
                <a:sym typeface="+mn-ea"/>
              </a:rPr>
              <a:t>    ①“教书”改为“从教”;②“光临”改为“前往”或“参加”;</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③“惠赠”改为“奉上”“奉送”或“敬赠”;④“先睹为快”改为“指正”或“斧正”;⑤“快来了”改为“将至”或“将临”。</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1120775"/>
            <a:ext cx="11891645" cy="332295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典例5</a:t>
            </a:r>
            <a:r>
              <a:rPr lang="zh-CN" altLang="en-US" sz="2800">
                <a:latin typeface="微软雅黑" panose="020B0503020204020204" charset="-122"/>
                <a:ea typeface="微软雅黑" panose="020B0503020204020204" charset="-122"/>
                <a:cs typeface="微软雅黑" panose="020B0503020204020204" charset="-122"/>
                <a:sym typeface="+mn-ea"/>
              </a:rPr>
              <a:t>[2017全国卷Ⅲ,19,3分]下列各句中,表达得体的一句是	(　　)</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A.他是个可怜的孤儿,小时候承蒙我父母照顾,所以现在经常来看望他们。</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B.杨老师年过七旬仍然笔耕不辍,作为他的高足,我们感到既自豪又惭愧。</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C.这篇文章是我刚完成的,无论观点还是文字都不够成熟,请您不吝赐教。</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D.由于路上堵车非常严重,我赶到约定地点的时候,对方早已恭候多时了。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1120775"/>
            <a:ext cx="11891645" cy="396938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解析 </a:t>
            </a:r>
            <a:r>
              <a:rPr lang="zh-CN" altLang="en-US" sz="2800">
                <a:latin typeface="微软雅黑" panose="020B0503020204020204" charset="-122"/>
                <a:ea typeface="微软雅黑" panose="020B0503020204020204" charset="-122"/>
                <a:cs typeface="微软雅黑" panose="020B0503020204020204" charset="-122"/>
                <a:sym typeface="+mn-ea"/>
              </a:rPr>
              <a:t>    本题考查考生语言表达得体的能力。A项,承蒙:客套话,受到。是敬辞,用在此处不合适。B项,高足:敬辞,称呼别人的学生。此处用于自称,不得体。C项,不吝赐教:请人多加指教的客套话。D项,恭候:敬辞,恭敬地等候。用在此处不得体。</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C</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a:t>
            </a:r>
          </a:p>
        </p:txBody>
      </p:sp>
      <p:graphicFrame>
        <p:nvGraphicFramePr>
          <p:cNvPr id="5" name="表格 4"/>
          <p:cNvGraphicFramePr/>
          <p:nvPr>
            <p:custDataLst>
              <p:tags r:id="rId1"/>
            </p:custDataLst>
          </p:nvPr>
        </p:nvGraphicFramePr>
        <p:xfrm>
          <a:off x="219393" y="1028065"/>
          <a:ext cx="11524615" cy="5120640"/>
        </p:xfrm>
        <a:graphic>
          <a:graphicData uri="http://schemas.openxmlformats.org/drawingml/2006/table">
            <a:tbl>
              <a:tblPr firstRow="1" bandRow="1">
                <a:tableStyleId>{5940675A-B579-460E-94D1-54222C63F5DA}</a:tableStyleId>
              </a:tblPr>
              <a:tblGrid>
                <a:gridCol w="2565400"/>
                <a:gridCol w="4222750"/>
                <a:gridCol w="2791460"/>
                <a:gridCol w="1945005"/>
              </a:tblGrid>
              <a:tr h="410845">
                <a:tc rowSpan="2">
                  <a:txBody>
                    <a:bodyPr/>
                    <a:lstStyle/>
                    <a:p>
                      <a:pPr indent="0" algn="ctr">
                        <a:buNone/>
                      </a:pPr>
                      <a:r>
                        <a:rPr lang="en-US" sz="2800" b="1">
                          <a:solidFill>
                            <a:srgbClr val="000000"/>
                          </a:solidFill>
                          <a:latin typeface="微软雅黑" panose="020B0503020204020204" charset="-122"/>
                          <a:ea typeface="微软雅黑" panose="020B0503020204020204" charset="-122"/>
                          <a:cs typeface="方正书宋_GBK" charset="0"/>
                        </a:rPr>
                        <a:t>核心考点</a:t>
                      </a:r>
                      <a:endParaRPr lang="en-US" altLang="en-US" sz="2800" b="1">
                        <a:solidFill>
                          <a:srgbClr val="000000"/>
                        </a:solidFill>
                        <a:latin typeface="微软雅黑" panose="020B0503020204020204" charset="-122"/>
                        <a:ea typeface="微软雅黑" panose="020B0503020204020204" charset="-122"/>
                        <a:cs typeface="方正书宋_GBK"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gridSpan="2">
                  <a:txBody>
                    <a:bodyPr/>
                    <a:lstStyle/>
                    <a:p>
                      <a:pPr indent="0" algn="ctr">
                        <a:buNone/>
                      </a:pPr>
                      <a:r>
                        <a:rPr lang="en-US" sz="2800" b="1">
                          <a:solidFill>
                            <a:srgbClr val="000000"/>
                          </a:solidFill>
                          <a:latin typeface="微软雅黑" panose="020B0503020204020204" charset="-122"/>
                          <a:ea typeface="微软雅黑" panose="020B0503020204020204" charset="-122"/>
                          <a:cs typeface="方正书宋_GBK" charset="0"/>
                        </a:rPr>
                        <a:t>考题取样</a:t>
                      </a:r>
                      <a:endParaRPr lang="en-US" altLang="en-US" sz="2800" b="1">
                        <a:solidFill>
                          <a:srgbClr val="000000"/>
                        </a:solidFill>
                        <a:latin typeface="微软雅黑" panose="020B0503020204020204" charset="-122"/>
                        <a:ea typeface="微软雅黑" panose="020B0503020204020204" charset="-122"/>
                        <a:cs typeface="方正书宋_GBK"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rowSpan="2">
                  <a:txBody>
                    <a:bodyPr/>
                    <a:lstStyle/>
                    <a:p>
                      <a:pPr indent="0" algn="ctr">
                        <a:buNone/>
                      </a:pPr>
                      <a:r>
                        <a:rPr lang="en-US" sz="2800" b="1">
                          <a:solidFill>
                            <a:srgbClr val="000000"/>
                          </a:solidFill>
                          <a:latin typeface="微软雅黑" panose="020B0503020204020204" charset="-122"/>
                          <a:ea typeface="微软雅黑" panose="020B0503020204020204" charset="-122"/>
                          <a:cs typeface="方正书宋_GBK" charset="0"/>
                        </a:rPr>
                        <a:t>题型</a:t>
                      </a:r>
                      <a:endParaRPr lang="en-US" altLang="en-US" sz="2800" b="1">
                        <a:solidFill>
                          <a:srgbClr val="000000"/>
                        </a:solidFill>
                        <a:latin typeface="微软雅黑" panose="020B0503020204020204" charset="-122"/>
                        <a:ea typeface="微软雅黑" panose="020B0503020204020204" charset="-122"/>
                        <a:cs typeface="方正书宋_GBK"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35496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a:buNone/>
                      </a:pPr>
                      <a:r>
                        <a:rPr lang="en-US" sz="2800" b="1">
                          <a:solidFill>
                            <a:srgbClr val="000000"/>
                          </a:solidFill>
                          <a:latin typeface="微软雅黑" panose="020B0503020204020204" charset="-122"/>
                          <a:ea typeface="微软雅黑" panose="020B0503020204020204" charset="-122"/>
                          <a:cs typeface="方正书宋_GBK" charset="0"/>
                        </a:rPr>
                        <a:t>统一命题</a:t>
                      </a:r>
                      <a:endParaRPr lang="en-US" altLang="en-US" sz="2800" b="1">
                        <a:solidFill>
                          <a:srgbClr val="000000"/>
                        </a:solidFill>
                        <a:latin typeface="微软雅黑" panose="020B0503020204020204" charset="-122"/>
                        <a:ea typeface="微软雅黑" panose="020B0503020204020204" charset="-122"/>
                        <a:cs typeface="方正书宋_GBK"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a:buNone/>
                      </a:pPr>
                      <a:r>
                        <a:rPr lang="en-US" sz="2800" b="1">
                          <a:solidFill>
                            <a:srgbClr val="000000"/>
                          </a:solidFill>
                          <a:latin typeface="微软雅黑" panose="020B0503020204020204" charset="-122"/>
                          <a:ea typeface="微软雅黑" panose="020B0503020204020204" charset="-122"/>
                          <a:cs typeface="方正书宋_GBK" charset="0"/>
                        </a:rPr>
                        <a:t>自主命题</a:t>
                      </a:r>
                      <a:endParaRPr lang="en-US" altLang="en-US" sz="2800" b="1">
                        <a:solidFill>
                          <a:srgbClr val="000000"/>
                        </a:solidFill>
                        <a:latin typeface="微软雅黑" panose="020B0503020204020204" charset="-122"/>
                        <a:ea typeface="微软雅黑" panose="020B0503020204020204" charset="-122"/>
                        <a:cs typeface="方正书宋_GBK"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r>
              <a:tr h="1706880">
                <a:tc>
                  <a:txBody>
                    <a:bodyPr/>
                    <a:lstStyle/>
                    <a:p>
                      <a:pPr indent="0" algn="ctr">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 语言表达连贯</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 2020全国卷Ⅰ(Ⅱ、Ⅲ),20</a:t>
                      </a:r>
                    </a:p>
                    <a:p>
                      <a:pPr indent="0" algn="ctr">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2019全国卷Ⅰ(Ⅱ、Ⅲ),20</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2019浙江,5</a:t>
                      </a:r>
                    </a:p>
                    <a:p>
                      <a:pPr indent="0" algn="ctr">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2019江苏,2</a:t>
                      </a:r>
                    </a:p>
                    <a:p>
                      <a:pPr indent="0" algn="ctr">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2018江苏,2</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填空题</a:t>
                      </a:r>
                    </a:p>
                    <a:p>
                      <a:pPr indent="0" algn="ctr">
                        <a:buNone/>
                      </a:pPr>
                      <a:r>
                        <a:rPr lang="en-US" sz="2800" b="0">
                          <a:solidFill>
                            <a:srgbClr val="000000"/>
                          </a:solidFill>
                          <a:latin typeface="微软雅黑" panose="020B0503020204020204" charset="-122"/>
                          <a:ea typeface="微软雅黑" panose="020B0503020204020204" charset="-122"/>
                          <a:cs typeface="NEU-BZ-S92" charset="0"/>
                        </a:rPr>
                        <a:t>单选题</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54100">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语言表达得体</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2018全国卷Ⅰ(Ⅱ、Ⅲ),20</a:t>
                      </a:r>
                    </a:p>
                    <a:p>
                      <a:pPr indent="0" algn="ctr">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2017全国卷Ⅰ(Ⅱ、Ⅲ),19</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2016山东,18(2)</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改错题</a:t>
                      </a:r>
                    </a:p>
                    <a:p>
                      <a:pPr indent="0" algn="ctr">
                        <a:buNone/>
                      </a:pPr>
                      <a:r>
                        <a:rPr lang="en-US" sz="2800" b="0">
                          <a:solidFill>
                            <a:srgbClr val="000000"/>
                          </a:solidFill>
                          <a:latin typeface="微软雅黑" panose="020B0503020204020204" charset="-122"/>
                          <a:ea typeface="微软雅黑" panose="020B0503020204020204" charset="-122"/>
                          <a:cs typeface="NEU-BZ-S92" charset="0"/>
                        </a:rPr>
                        <a:t>单选题</a:t>
                      </a:r>
                    </a:p>
                    <a:p>
                      <a:pPr indent="0" algn="ctr">
                        <a:buNone/>
                      </a:pPr>
                      <a:r>
                        <a:rPr lang="en-US" sz="2800" b="0">
                          <a:solidFill>
                            <a:srgbClr val="000000"/>
                          </a:solidFill>
                          <a:latin typeface="微软雅黑" panose="020B0503020204020204" charset="-122"/>
                          <a:ea typeface="微软雅黑" panose="020B0503020204020204" charset="-122"/>
                          <a:cs typeface="NEU-BZ-S92" charset="0"/>
                        </a:rPr>
                        <a:t>填空题</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37540">
                <a:tc>
                  <a:txBody>
                    <a:bodyPr/>
                    <a:lstStyle/>
                    <a:p>
                      <a:pPr indent="0" algn="ctr">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 语言表达简明、 准确、鲜明、生动</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2017全国卷Ⅰ(Ⅱ、Ⅲ),21</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2019天津,20</a:t>
                      </a:r>
                    </a:p>
                    <a:p>
                      <a:pPr indent="0" algn="ctr">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2016山东,18(1) </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简答题</a:t>
                      </a:r>
                    </a:p>
                    <a:p>
                      <a:pPr indent="0" algn="ctr">
                        <a:buNone/>
                      </a:pPr>
                      <a:r>
                        <a:rPr lang="en-US" sz="2800" b="0">
                          <a:solidFill>
                            <a:srgbClr val="000000"/>
                          </a:solidFill>
                          <a:latin typeface="微软雅黑" panose="020B0503020204020204" charset="-122"/>
                          <a:ea typeface="微软雅黑" panose="020B0503020204020204" charset="-122"/>
                          <a:cs typeface="NEU-BZ-S92" charset="0"/>
                        </a:rPr>
                        <a:t>填空题</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902970"/>
            <a:ext cx="11807190" cy="590804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方法点拨</a:t>
            </a:r>
            <a:r>
              <a:rPr lang="zh-CN" altLang="en-US" sz="2800">
                <a:latin typeface="微软雅黑" panose="020B0503020204020204" charset="-122"/>
                <a:ea typeface="微软雅黑" panose="020B0503020204020204" charset="-122"/>
                <a:cs typeface="微软雅黑" panose="020B0503020204020204" charset="-122"/>
              </a:rPr>
              <a:t>                        </a:t>
            </a:r>
            <a:r>
              <a:rPr lang="zh-CN" altLang="en-US" sz="2800" b="1">
                <a:latin typeface="微软雅黑" panose="020B0503020204020204" charset="-122"/>
                <a:ea typeface="微软雅黑" panose="020B0503020204020204" charset="-122"/>
                <a:cs typeface="微软雅黑" panose="020B0503020204020204" charset="-122"/>
              </a:rPr>
              <a:t>解答谦敬得体类题目的三个要点</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1.筛选语句中的关键词。</a:t>
            </a:r>
            <a:r>
              <a:rPr lang="zh-CN" altLang="en-US" sz="2800">
                <a:latin typeface="微软雅黑" panose="020B0503020204020204" charset="-122"/>
                <a:ea typeface="微软雅黑" panose="020B0503020204020204" charset="-122"/>
                <a:cs typeface="微软雅黑" panose="020B0503020204020204" charset="-122"/>
              </a:rPr>
              <a:t>注意给出的语段、语句中的关键词语,特别是具有文言意味的词语。比如【典例5】中的“承蒙”“高足”“不吝赐教”“恭候”等。</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2.分析关键词的谦敬属性。</a:t>
            </a:r>
            <a:r>
              <a:rPr lang="zh-CN" altLang="en-US" sz="2800">
                <a:latin typeface="微软雅黑" panose="020B0503020204020204" charset="-122"/>
                <a:ea typeface="微软雅黑" panose="020B0503020204020204" charset="-122"/>
                <a:cs typeface="微软雅黑" panose="020B0503020204020204" charset="-122"/>
              </a:rPr>
              <a:t>通过对词语本身意思的分析,确定词语是敬辞还是谦辞,并且判断这个词语是用在自己身上还是用在对方身上,用在自己身上的是谦辞,用在对方身上的是敬辞。比如【典例4】中的“光临”“惠赠”</a:t>
            </a:r>
            <a:r>
              <a:rPr lang="zh-CN" altLang="en-US" sz="2800">
                <a:latin typeface="微软雅黑" panose="020B0503020204020204" charset="-122"/>
                <a:ea typeface="微软雅黑" panose="020B0503020204020204" charset="-122"/>
                <a:cs typeface="微软雅黑" panose="020B0503020204020204" charset="-122"/>
                <a:sym typeface="+mn-ea"/>
              </a:rPr>
              <a:t>是用在对方身上的,“先睹为快”是用在自己身上的。</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798195"/>
            <a:ext cx="11891645" cy="396938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3.看准对象,把握分寸。</a:t>
            </a:r>
            <a:r>
              <a:rPr lang="zh-CN" altLang="en-US" sz="2800">
                <a:latin typeface="微软雅黑" panose="020B0503020204020204" charset="-122"/>
                <a:ea typeface="微软雅黑" panose="020B0503020204020204" charset="-122"/>
                <a:cs typeface="微软雅黑" panose="020B0503020204020204" charset="-122"/>
                <a:sym typeface="+mn-ea"/>
              </a:rPr>
              <a:t>面对不同的说话对象,应首先考虑其性别、年龄、身份、职业、文化水平、爱好,甚至禁忌等。这个“说话对象”不仅指信息接收者,也指信息表达者。如称自己的长辈或年长的平辈,可以用“家父、家慈、家兄”等;称比自己辈分低或年纪小的亲属,可以用“舍妹、舍侄”等;称对方的亲属,可以用“令尊、令堂、令爱”等。这些词语都要根据具体的对象进行使用,不能混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294640"/>
            <a:ext cx="10438130" cy="478155"/>
          </a:xfrm>
        </p:spPr>
        <p:txBody>
          <a:bodyPr wrap="square"/>
          <a:lstStyle/>
          <a:p>
            <a:r>
              <a:rPr lang="zh-CN" altLang="en-US" sz="2800" b="1" dirty="0">
                <a:latin typeface="微软雅黑" panose="020B0503020204020204" charset="-122"/>
                <a:ea typeface="微软雅黑" panose="020B0503020204020204" charset="-122"/>
                <a:cs typeface="微软雅黑" panose="020B0503020204020204" charset="-122"/>
              </a:rPr>
              <a:t>考向</a:t>
            </a:r>
            <a:r>
              <a:rPr lang="en-US" altLang="zh-CN" sz="2800" b="1" dirty="0">
                <a:latin typeface="微软雅黑" panose="020B0503020204020204" charset="-122"/>
                <a:ea typeface="微软雅黑" panose="020B0503020204020204" charset="-122"/>
                <a:cs typeface="微软雅黑" panose="020B0503020204020204" charset="-122"/>
              </a:rPr>
              <a:t>5   语体得体</a:t>
            </a:r>
          </a:p>
        </p:txBody>
      </p:sp>
      <p:sp>
        <p:nvSpPr>
          <p:cNvPr id="2" name="文本框 1"/>
          <p:cNvSpPr txBox="1"/>
          <p:nvPr/>
        </p:nvSpPr>
        <p:spPr>
          <a:xfrm>
            <a:off x="193040" y="2090420"/>
            <a:ext cx="11807190" cy="203009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语体是适应不同社会活动范围的交际需要而形成的具有一定语言特点的表达体式,包括口头语体和书面语体两种。2018年全国卷以简答题的形式要求对语段中不符合语体的表述进行修改。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474980"/>
            <a:ext cx="11891645" cy="332295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典例6</a:t>
            </a:r>
            <a:r>
              <a:rPr lang="zh-CN" altLang="en-US" sz="2800">
                <a:latin typeface="微软雅黑" panose="020B0503020204020204" charset="-122"/>
                <a:ea typeface="微软雅黑" panose="020B0503020204020204" charset="-122"/>
                <a:cs typeface="微软雅黑" panose="020B0503020204020204" charset="-122"/>
                <a:sym typeface="+mn-ea"/>
              </a:rPr>
              <a:t>[2018全国卷Ⅱ,20,5分]下面是某报社一则启事初稿的片段,其中有五处词语使用不当,请找出并作修改。要求修改后语意准确,语体风格一致。</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如果您是重大事件的参加者,事故现场的目击者,业界内幕的打探者,社会热点的关爱者……请与我报“社会深度”栏目联系。本栏目长期公开征询有价值的新闻线索,等着您的支持。</a:t>
            </a:r>
          </a:p>
        </p:txBody>
      </p:sp>
      <p:cxnSp>
        <p:nvCxnSpPr>
          <p:cNvPr id="3" name="直接连接符 2"/>
          <p:cNvCxnSpPr/>
          <p:nvPr/>
        </p:nvCxnSpPr>
        <p:spPr>
          <a:xfrm>
            <a:off x="200025" y="5294630"/>
            <a:ext cx="11783695" cy="12065"/>
          </a:xfrm>
          <a:prstGeom prst="line">
            <a:avLst/>
          </a:prstGeom>
        </p:spPr>
        <p:style>
          <a:lnRef idx="2">
            <a:schemeClr val="dk1"/>
          </a:lnRef>
          <a:fillRef idx="0">
            <a:schemeClr val="dk1"/>
          </a:fillRef>
          <a:effectRef idx="1">
            <a:schemeClr val="dk1"/>
          </a:effectRef>
          <a:fontRef idx="minor">
            <a:schemeClr val="tx1"/>
          </a:fontRef>
        </p:style>
      </p:cxnSp>
      <p:cxnSp>
        <p:nvCxnSpPr>
          <p:cNvPr id="4" name="直接连接符 3"/>
          <p:cNvCxnSpPr/>
          <p:nvPr/>
        </p:nvCxnSpPr>
        <p:spPr>
          <a:xfrm>
            <a:off x="204470" y="6149340"/>
            <a:ext cx="11783695" cy="12065"/>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225425"/>
            <a:ext cx="11891645" cy="590804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altLang="en-US" sz="2800">
                <a:latin typeface="微软雅黑" panose="020B0503020204020204" charset="-122"/>
                <a:ea typeface="微软雅黑" panose="020B0503020204020204" charset="-122"/>
                <a:cs typeface="微软雅黑" panose="020B0503020204020204" charset="-122"/>
                <a:sym typeface="+mn-ea"/>
              </a:rPr>
              <a:t>    本题考查考生语言表达准确、得体的能力。本题给出的是某报社一则启事初稿的片段,明确题目中“五处词语使用不当”的提示,注意从书面语的使用以及词语的搭配、得体、感情色彩等方面考虑。本则启事中,“参加者”与“重大事件”搭配不当,应将“参加者”改为“亲历者”或者“参与者”;业界内幕需要知情者,而“打探”对应的是小道消息,此处用语不庄重,应将“打探者”改为“知情者”;“关爱者”与“社会热点”搭配不当,应将“关爱者”改为“关注者”;“征询”是征求询问的意思,此处表达的意思是对新闻线索的征集,而不是对问题的征求询问,应将“征询”改为“征集”;“等着”过于口语化,可将其改为“期待”或者“等待”。</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1548130"/>
            <a:ext cx="11891645" cy="203009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latin typeface="微软雅黑" panose="020B0503020204020204" charset="-122"/>
                <a:ea typeface="微软雅黑" panose="020B0503020204020204" charset="-122"/>
                <a:cs typeface="微软雅黑" panose="020B0503020204020204" charset="-122"/>
                <a:sym typeface="+mn-ea"/>
              </a:rPr>
              <a:t>    ①“参加者”改为“亲历者”或者“参与者”;②“打探者”改为“知情者”;③“关爱者”改为“关注者”;④“征询”改为“征集”;⑤“等着”改为“期待”或者“等待”。</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474980"/>
            <a:ext cx="11891645" cy="461581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两个角度辨析语体是否得体</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1.辨析口语和书面语。</a:t>
            </a:r>
            <a:r>
              <a:rPr lang="zh-CN" altLang="en-US" sz="2800">
                <a:latin typeface="微软雅黑" panose="020B0503020204020204" charset="-122"/>
                <a:ea typeface="微软雅黑" panose="020B0503020204020204" charset="-122"/>
                <a:cs typeface="微软雅黑" panose="020B0503020204020204" charset="-122"/>
                <a:sym typeface="+mn-ea"/>
              </a:rPr>
              <a:t>注意区分语段中使用的词语是口语还是书面语。不同的语体往往运用于不同的语言材料,以适应不同的语境和满足交际需要。如文言词语典雅、庄重,适合书面语体,在公文中使用;方言和俚语简明、通俗,在口语或文艺作品中使用。</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2.明确不同文体的语体特点。</a:t>
            </a:r>
            <a:r>
              <a:rPr lang="zh-CN" altLang="en-US" sz="2800">
                <a:latin typeface="微软雅黑" panose="020B0503020204020204" charset="-122"/>
                <a:ea typeface="微软雅黑" panose="020B0503020204020204" charset="-122"/>
                <a:cs typeface="微软雅黑" panose="020B0503020204020204" charset="-122"/>
                <a:sym typeface="+mn-ea"/>
              </a:rPr>
              <a:t>一般来说,不同的文体应有与之相适应的语体,而不同的语体又常常表现出不同的语体色彩和语体特征。如文艺语体要具</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569595"/>
            <a:ext cx="11891645" cy="461581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有形象性,科技语体要具有精确性和严密性,政论语体要具有逻辑性和鼓动性,公文语体要准确、简洁和程式化。而不同的文体,具体来说,对用语又有不同的要求。就实用文来说,新闻稿要求简明扼要、概括性强;广播稿、演讲稿要求用语通俗、口语化;合同要求措辞严密、表述清晰;贺词要求热情、庄重;讣告要求严肃、郑重而沉郁。比如【典例6】,因为是启事初稿,所以“等着”这类口语应改为书面语。</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294640"/>
            <a:ext cx="10438130" cy="478155"/>
          </a:xfrm>
        </p:spPr>
        <p:txBody>
          <a:bodyPr wrap="square"/>
          <a:lstStyle/>
          <a:p>
            <a:r>
              <a:rPr lang="zh-CN" altLang="en-US" sz="2800" b="1" dirty="0">
                <a:latin typeface="微软雅黑" panose="020B0503020204020204" charset="-122"/>
                <a:ea typeface="微软雅黑" panose="020B0503020204020204" charset="-122"/>
                <a:cs typeface="微软雅黑" panose="020B0503020204020204" charset="-122"/>
              </a:rPr>
              <a:t>考向</a:t>
            </a:r>
            <a:r>
              <a:rPr lang="en-US" altLang="zh-CN" sz="2800" b="1" dirty="0">
                <a:latin typeface="微软雅黑" panose="020B0503020204020204" charset="-122"/>
                <a:ea typeface="微软雅黑" panose="020B0503020204020204" charset="-122"/>
                <a:cs typeface="微软雅黑" panose="020B0503020204020204" charset="-122"/>
              </a:rPr>
              <a:t>3   引用得体</a:t>
            </a:r>
          </a:p>
        </p:txBody>
      </p:sp>
      <p:sp>
        <p:nvSpPr>
          <p:cNvPr id="2" name="文本框 1"/>
          <p:cNvSpPr txBox="1"/>
          <p:nvPr/>
        </p:nvSpPr>
        <p:spPr>
          <a:xfrm>
            <a:off x="254635" y="2040890"/>
            <a:ext cx="11807190" cy="2030095"/>
          </a:xfrm>
          <a:prstGeom prst="rect">
            <a:avLst/>
          </a:prstGeom>
          <a:noFill/>
        </p:spPr>
        <p:txBody>
          <a:bodyPr wrap="square" rtlCol="0">
            <a:spAutoFit/>
          </a:bodyPr>
          <a:lstStyle/>
          <a:p>
            <a:pPr fontAlgn="auto">
              <a:lnSpc>
                <a:spcPct val="150000"/>
              </a:lnSpc>
            </a:pPr>
            <a:r>
              <a:rPr lang="en-US" altLang="zh-CN" sz="2800">
                <a:solidFill>
                  <a:srgbClr val="FF0000"/>
                </a:solidFill>
                <a:latin typeface="微软雅黑" panose="020B0503020204020204" charset="-122"/>
                <a:ea typeface="微软雅黑" panose="020B0503020204020204" charset="-122"/>
                <a:cs typeface="微软雅黑" panose="020B0503020204020204" charset="-122"/>
              </a:rPr>
              <a:t>       </a:t>
            </a:r>
            <a:r>
              <a:rPr lang="zh-CN" sz="2800">
                <a:solidFill>
                  <a:schemeClr val="tx1"/>
                </a:solidFill>
                <a:latin typeface="微软雅黑" panose="020B0503020204020204" charset="-122"/>
                <a:ea typeface="微软雅黑" panose="020B0503020204020204" charset="-122"/>
                <a:cs typeface="微软雅黑" panose="020B0503020204020204" charset="-122"/>
              </a:rPr>
              <a:t>引用得体也是语言表达得体的一个方面,通常是在表述中引用古诗词中的句子,这些诗词句的意思要与语句表述的意思或情境保持一致,否则,就会造成引用不得体。</a:t>
            </a:r>
            <a:endParaRPr lang="zh-CN" altLang="en-US" sz="2800" b="1">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821055"/>
            <a:ext cx="11891645" cy="396938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典例7</a:t>
            </a:r>
            <a:r>
              <a:rPr lang="zh-CN" altLang="en-US" sz="2800">
                <a:latin typeface="微软雅黑" panose="020B0503020204020204" charset="-122"/>
                <a:ea typeface="微软雅黑" panose="020B0503020204020204" charset="-122"/>
                <a:cs typeface="微软雅黑" panose="020B0503020204020204" charset="-122"/>
                <a:sym typeface="+mn-ea"/>
              </a:rPr>
              <a:t>[2020江苏,3,3分]某校高三年级举行线上成人仪式后,同学们纷纷点赞、留言,相互勉励。下列留言所引古诗文,不得体的一项是	(　　)</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A.惟日孜孜,无敢逸豫。(《尚书》)</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B.为草当作兰,为木当作松。(李白)</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C.少年辛苦终身事,莫向光阴惰寸功。(杜荀鹤)</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D.谁道人生无再少?门前流水尚能西。(苏轼)</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61112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 </a:t>
            </a:r>
          </a:p>
        </p:txBody>
      </p:sp>
      <p:graphicFrame>
        <p:nvGraphicFramePr>
          <p:cNvPr id="5" name="表格 4"/>
          <p:cNvGraphicFramePr/>
          <p:nvPr>
            <p:custDataLst>
              <p:tags r:id="rId1"/>
            </p:custDataLst>
          </p:nvPr>
        </p:nvGraphicFramePr>
        <p:xfrm>
          <a:off x="159067" y="1026160"/>
          <a:ext cx="11910060" cy="5225415"/>
        </p:xfrm>
        <a:graphic>
          <a:graphicData uri="http://schemas.openxmlformats.org/drawingml/2006/table">
            <a:tbl>
              <a:tblPr firstRow="1" bandRow="1">
                <a:tableStyleId>{5940675A-B579-460E-94D1-54222C63F5DA}</a:tableStyleId>
              </a:tblPr>
              <a:tblGrid>
                <a:gridCol w="991235"/>
                <a:gridCol w="10918825"/>
              </a:tblGrid>
              <a:tr h="3327400">
                <a:tc>
                  <a:txBody>
                    <a:bodyPr/>
                    <a:lstStyle/>
                    <a:p>
                      <a:pPr algn="ctr">
                        <a:buClrTx/>
                        <a:buSzTx/>
                        <a:buFontTx/>
                        <a:buNone/>
                      </a:pPr>
                      <a:endParaRPr lang="en-US" sz="2400" b="1">
                        <a:solidFill>
                          <a:srgbClr val="000000"/>
                        </a:solidFill>
                        <a:latin typeface="微软雅黑" panose="020B0503020204020204" charset="-122"/>
                        <a:ea typeface="微软雅黑" panose="020B0503020204020204" charset="-122"/>
                        <a:cs typeface="方正书宋_GBK" charset="0"/>
                      </a:endParaRPr>
                    </a:p>
                    <a:p>
                      <a:pPr algn="ctr">
                        <a:buClrTx/>
                        <a:buSzTx/>
                        <a:buFontTx/>
                        <a:buNone/>
                      </a:pPr>
                      <a:endParaRPr lang="en-US" sz="2400" b="1">
                        <a:solidFill>
                          <a:srgbClr val="000000"/>
                        </a:solidFill>
                        <a:latin typeface="微软雅黑" panose="020B0503020204020204" charset="-122"/>
                        <a:ea typeface="微软雅黑" panose="020B0503020204020204" charset="-122"/>
                        <a:cs typeface="方正书宋_GBK" charset="0"/>
                      </a:endParaRPr>
                    </a:p>
                    <a:p>
                      <a:pPr algn="ctr">
                        <a:buClrTx/>
                        <a:buSzTx/>
                        <a:buFontTx/>
                        <a:buNone/>
                      </a:pPr>
                      <a:endParaRPr lang="en-US" sz="2400" b="1">
                        <a:solidFill>
                          <a:srgbClr val="000000"/>
                        </a:solidFill>
                        <a:latin typeface="微软雅黑" panose="020B0503020204020204" charset="-122"/>
                        <a:ea typeface="微软雅黑" panose="020B0503020204020204" charset="-122"/>
                        <a:cs typeface="方正书宋_GBK" charset="0"/>
                      </a:endParaRPr>
                    </a:p>
                    <a:p>
                      <a:pPr algn="ctr">
                        <a:buClrTx/>
                        <a:buSzTx/>
                        <a:buFontTx/>
                        <a:buNone/>
                      </a:pPr>
                      <a:r>
                        <a:rPr lang="en-US" sz="2400" b="1">
                          <a:solidFill>
                            <a:srgbClr val="000000"/>
                          </a:solidFill>
                          <a:latin typeface="微软雅黑" panose="020B0503020204020204" charset="-122"/>
                          <a:ea typeface="微软雅黑" panose="020B0503020204020204" charset="-122"/>
                          <a:cs typeface="方正书宋_GBK" charset="0"/>
                        </a:rPr>
                        <a:t>命题分析预测</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1.考查形式多样。既有单选题、填空题,也有简答题、改错题。</a:t>
                      </a:r>
                    </a:p>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2.综合性考查较多。如2020年三套全国卷第20题虽然考查语言表达连贯,但是也涉及对考生语言表达准确、简明等能力的考查。</a:t>
                      </a:r>
                    </a:p>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3.题型稳中有变。高考卷出题灵活,除了常见的几种题型,还会出现新形式。</a:t>
                      </a:r>
                    </a:p>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4.出题角度贴近生活。题目多设置命题情境或选用语段材料设题。</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898015">
                <a:tc>
                  <a:txBody>
                    <a:bodyPr/>
                    <a:lstStyle/>
                    <a:p>
                      <a:pPr algn="ctr">
                        <a:buClrTx/>
                        <a:buSzTx/>
                        <a:buFontTx/>
                        <a:buNone/>
                      </a:pPr>
                      <a:endParaRPr lang="en-US" sz="2400" b="1">
                        <a:solidFill>
                          <a:srgbClr val="000000"/>
                        </a:solidFill>
                        <a:latin typeface="微软雅黑" panose="020B0503020204020204" charset="-122"/>
                        <a:ea typeface="微软雅黑" panose="020B0503020204020204" charset="-122"/>
                        <a:cs typeface="方正书宋_GBK" charset="0"/>
                      </a:endParaRPr>
                    </a:p>
                    <a:p>
                      <a:pPr algn="ctr">
                        <a:buClrTx/>
                        <a:buSzTx/>
                        <a:buFontTx/>
                        <a:buNone/>
                      </a:pPr>
                      <a:r>
                        <a:rPr lang="en-US" sz="2400" b="1">
                          <a:solidFill>
                            <a:srgbClr val="000000"/>
                          </a:solidFill>
                          <a:latin typeface="微软雅黑" panose="020B0503020204020204" charset="-122"/>
                          <a:ea typeface="微软雅黑" panose="020B0503020204020204" charset="-122"/>
                          <a:cs typeface="方正书宋_GBK" charset="0"/>
                        </a:rPr>
                        <a:t>聚焦学科素养</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语言建构与运用,思维发展与提升</a:t>
                      </a:r>
                    </a:p>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备考要求:①语言表达连贯是考查重点。考生应重视语言表达连贯、理清语段结构,培养内在逻辑能力。②考生还要以提高语言运用能力为根本,以不变应万变。 </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151765"/>
            <a:ext cx="11891645" cy="655447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altLang="en-US" sz="2800">
                <a:latin typeface="微软雅黑" panose="020B0503020204020204" charset="-122"/>
                <a:ea typeface="微软雅黑" panose="020B0503020204020204" charset="-122"/>
                <a:cs typeface="微软雅黑" panose="020B0503020204020204" charset="-122"/>
                <a:sym typeface="+mn-ea"/>
              </a:rPr>
              <a:t>     本题考查考生语言表达得体,了解并掌握常见的古代文化知识的能力。题干设置了“线上成人仪式”这一情境,点赞、留言、相互勉励的对象为同学。A项,出自《尚书·君陈》,意为每天都孜孜不倦地工作,不敢贪图享受。B项,出自李白的《于五松山赠南陵常赞府》,后两句是“兰秋香风远,松寒不改容”。诗人借兰、松这两个意象极力赞美了高洁傲岸的节操。C项,出自杜荀鹤的《题弟侄书堂》,勉励年轻人少年时的努力是有益终身的大事,面对易逝的光阴不要放松懈怠。D项,出自苏轼的《浣溪沙·游蕲水清泉寺》,表达了词人不服老的心境,与题干情境不符。故选D。</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D</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474980"/>
            <a:ext cx="11891645" cy="461581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判断引用是否得体的两个要点</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1.把握引用诗词的意思。</a:t>
            </a:r>
            <a:r>
              <a:rPr lang="zh-CN" altLang="en-US" sz="2800">
                <a:latin typeface="微软雅黑" panose="020B0503020204020204" charset="-122"/>
                <a:ea typeface="微软雅黑" panose="020B0503020204020204" charset="-122"/>
                <a:cs typeface="微软雅黑" panose="020B0503020204020204" charset="-122"/>
                <a:sym typeface="+mn-ea"/>
              </a:rPr>
              <a:t>语句引用的古诗词一般会有两个方面的意思需要思考,即诗词句在原诗词中的意思以及诗词句后来被赋予的意思。</a:t>
            </a:r>
            <a:endParaRPr lang="zh-CN" altLang="en-US" sz="2800" b="1">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2.把握给出的语境的意思。</a:t>
            </a:r>
            <a:r>
              <a:rPr lang="zh-CN" altLang="en-US" sz="2800">
                <a:latin typeface="微软雅黑" panose="020B0503020204020204" charset="-122"/>
                <a:ea typeface="微软雅黑" panose="020B0503020204020204" charset="-122"/>
                <a:cs typeface="微软雅黑" panose="020B0503020204020204" charset="-122"/>
                <a:sym typeface="+mn-ea"/>
              </a:rPr>
              <a:t>分析完诗词句的意思后,还要准确理解语句表达的意思,辨析诗词句与语境是否相符。如【典例7】中“谁道人生无再少?门前流水尚能西”表达了词人不服老的心境,与某校高三年级举办成人仪式的情境不符。</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828675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sz="3200" dirty="0">
                <a:solidFill>
                  <a:schemeClr val="bg1"/>
                </a:solidFill>
                <a:latin typeface="微软雅黑" panose="020B0503020204020204" charset="-122"/>
                <a:ea typeface="微软雅黑" panose="020B0503020204020204" charset="-122"/>
                <a:sym typeface="+mn-ea"/>
              </a:rPr>
              <a:t>考点3　语言表达简明、准确、鲜明、生动</a:t>
            </a:r>
          </a:p>
        </p:txBody>
      </p:sp>
      <p:sp>
        <p:nvSpPr>
          <p:cNvPr id="2" name="文本框 1"/>
          <p:cNvSpPr txBox="1"/>
          <p:nvPr/>
        </p:nvSpPr>
        <p:spPr>
          <a:xfrm>
            <a:off x="174625" y="2164080"/>
            <a:ext cx="11842750" cy="267652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语言表达的“简明”,主要包括“简”和“明”两个方面:简,就是简要,言简意赅,没有多余的词句;明,就是明白,清楚易懂,没有费解的词句,不产生歧义。语言表达简明通常和词语使用、病句修改、压缩语段、语言表达运用等考点综合在一起考查。</a:t>
            </a:r>
          </a:p>
        </p:txBody>
      </p:sp>
      <p:sp>
        <p:nvSpPr>
          <p:cNvPr id="3" name="标题 2"/>
          <p:cNvSpPr>
            <a:spLocks noGrp="1"/>
          </p:cNvSpPr>
          <p:nvPr/>
        </p:nvSpPr>
        <p:spPr>
          <a:xfrm>
            <a:off x="175260" y="1019175"/>
            <a:ext cx="10438130" cy="478155"/>
          </a:xfrm>
          <a:prstGeom prst="rect">
            <a:avLst/>
          </a:prstGeom>
        </p:spPr>
        <p:txBody>
          <a:bodyPr wrap="square">
            <a:spAutoFit/>
          </a:bodyPr>
          <a:lstStyle>
            <a:lvl1pPr algn="l" defTabSz="914400" rtl="0" eaLnBrk="1" latinLnBrk="0" hangingPunct="1">
              <a:lnSpc>
                <a:spcPct val="90000"/>
              </a:lnSpc>
              <a:spcBef>
                <a:spcPct val="0"/>
              </a:spcBef>
              <a:buNone/>
              <a:defRPr sz="3735" kern="1200">
                <a:solidFill>
                  <a:schemeClr val="tx1"/>
                </a:solidFill>
                <a:latin typeface="+mn-lt"/>
                <a:ea typeface="+mn-ea"/>
                <a:cs typeface="+mj-cs"/>
              </a:defRPr>
            </a:lvl1pPr>
          </a:lstStyle>
          <a:p>
            <a:r>
              <a:rPr lang="zh-CN" altLang="en-US" sz="2800" b="1" dirty="0">
                <a:latin typeface="微软雅黑" panose="020B0503020204020204" charset="-122"/>
                <a:ea typeface="微软雅黑" panose="020B0503020204020204" charset="-122"/>
                <a:cs typeface="微软雅黑" panose="020B0503020204020204" charset="-122"/>
              </a:rPr>
              <a:t>考向</a:t>
            </a:r>
            <a:r>
              <a:rPr lang="en-US" altLang="zh-CN" sz="2800" b="1" dirty="0">
                <a:latin typeface="微软雅黑" panose="020B0503020204020204" charset="-122"/>
                <a:ea typeface="微软雅黑" panose="020B0503020204020204" charset="-122"/>
                <a:cs typeface="微软雅黑" panose="020B0503020204020204" charset="-122"/>
              </a:rPr>
              <a:t>1   语言表达简明</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7810" y="474980"/>
            <a:ext cx="11677650" cy="590804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典例8</a:t>
            </a:r>
            <a:r>
              <a:rPr lang="zh-CN" altLang="en-US" sz="2800">
                <a:latin typeface="微软雅黑" panose="020B0503020204020204" charset="-122"/>
                <a:ea typeface="微软雅黑" panose="020B0503020204020204" charset="-122"/>
                <a:cs typeface="微软雅黑" panose="020B0503020204020204" charset="-122"/>
                <a:sym typeface="+mn-ea"/>
              </a:rPr>
              <a:t>对下面画线的两句话的部分词语加以修改,使整个句子简明且保持原意。 </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首届“海峡两岸及香港人文社会科学译名研讨会”日前在京举行。 ①</a:t>
            </a:r>
            <a:r>
              <a:rPr lang="zh-CN" altLang="en-US" sz="2800" u="sng">
                <a:latin typeface="微软雅黑" panose="020B0503020204020204" charset="-122"/>
                <a:ea typeface="微软雅黑" panose="020B0503020204020204" charset="-122"/>
                <a:cs typeface="微软雅黑" panose="020B0503020204020204" charset="-122"/>
                <a:sym typeface="+mn-ea"/>
              </a:rPr>
              <a:t>从海峡两岸来及香港地区来的四十余名人文社科界及翻译界的专家、学者非常高兴并且很认真地参加了会议。</a:t>
            </a:r>
            <a:r>
              <a:rPr lang="zh-CN" altLang="en-US" sz="2800">
                <a:latin typeface="微软雅黑" panose="020B0503020204020204" charset="-122"/>
                <a:ea typeface="微软雅黑" panose="020B0503020204020204" charset="-122"/>
                <a:cs typeface="微软雅黑" panose="020B0503020204020204" charset="-122"/>
                <a:sym typeface="+mn-ea"/>
              </a:rPr>
              <a:t>鉴于社科译名目前的状况,②</a:t>
            </a:r>
            <a:r>
              <a:rPr lang="zh-CN" altLang="en-US" sz="2800" u="sng">
                <a:latin typeface="微软雅黑" panose="020B0503020204020204" charset="-122"/>
                <a:ea typeface="微软雅黑" panose="020B0503020204020204" charset="-122"/>
                <a:cs typeface="微软雅黑" panose="020B0503020204020204" charset="-122"/>
                <a:sym typeface="+mn-ea"/>
              </a:rPr>
              <a:t>那些来自海峡两岸及香港地区的与会者主张在求同存异的良好基础上扩大更多的共识。</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①改为:                                                                                               </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②改为: </a:t>
            </a:r>
          </a:p>
        </p:txBody>
      </p:sp>
      <p:cxnSp>
        <p:nvCxnSpPr>
          <p:cNvPr id="3" name="直接连接符 2"/>
          <p:cNvCxnSpPr/>
          <p:nvPr/>
        </p:nvCxnSpPr>
        <p:spPr>
          <a:xfrm>
            <a:off x="1565910" y="5568950"/>
            <a:ext cx="9852025" cy="0"/>
          </a:xfrm>
          <a:prstGeom prst="line">
            <a:avLst/>
          </a:prstGeom>
        </p:spPr>
        <p:style>
          <a:lnRef idx="2">
            <a:schemeClr val="dk1"/>
          </a:lnRef>
          <a:fillRef idx="0">
            <a:schemeClr val="dk1"/>
          </a:fillRef>
          <a:effectRef idx="1">
            <a:schemeClr val="dk1"/>
          </a:effectRef>
          <a:fontRef idx="minor">
            <a:schemeClr val="tx1"/>
          </a:fontRef>
        </p:style>
      </p:cxnSp>
      <p:cxnSp>
        <p:nvCxnSpPr>
          <p:cNvPr id="4" name="直接连接符 3"/>
          <p:cNvCxnSpPr/>
          <p:nvPr/>
        </p:nvCxnSpPr>
        <p:spPr>
          <a:xfrm>
            <a:off x="1565910" y="6244590"/>
            <a:ext cx="9852025" cy="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427355"/>
            <a:ext cx="11891645" cy="526224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altLang="en-US" sz="2800">
                <a:latin typeface="微软雅黑" panose="020B0503020204020204" charset="-122"/>
                <a:ea typeface="微软雅黑" panose="020B0503020204020204" charset="-122"/>
                <a:cs typeface="微软雅黑" panose="020B0503020204020204" charset="-122"/>
                <a:sym typeface="+mn-ea"/>
              </a:rPr>
              <a:t>     ①“从海峡两岸来及香港地区来”表达不简明,前一个“来”多余,“非常高兴并且很认真地”多余。②“那些来自海峡两岸及香港地区的”与前文重复,“扩大更多的共识”中“更多的”与“扩大”内容重复。 </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latin typeface="微软雅黑" panose="020B0503020204020204" charset="-122"/>
                <a:ea typeface="微软雅黑" panose="020B0503020204020204" charset="-122"/>
                <a:cs typeface="微软雅黑" panose="020B0503020204020204" charset="-122"/>
                <a:sym typeface="+mn-ea"/>
              </a:rPr>
              <a:t>      示例　①从海峡两岸及香港地区来的四十余名人文社科界及翻译界的专家、学者参加了会议。②与会者主张在求同存异的良好基础上扩大共识。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151765"/>
            <a:ext cx="11891645" cy="655447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使语言表达简明的三个要点</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1.删繁就简。</a:t>
            </a:r>
            <a:r>
              <a:rPr lang="zh-CN" altLang="en-US" sz="2800">
                <a:latin typeface="微软雅黑" panose="020B0503020204020204" charset="-122"/>
                <a:ea typeface="微软雅黑" panose="020B0503020204020204" charset="-122"/>
                <a:cs typeface="微软雅黑" panose="020B0503020204020204" charset="-122"/>
                <a:sym typeface="+mn-ea"/>
              </a:rPr>
              <a:t>分析语段中的词、句是否有意思重复,是否有可用可不用的词语,如果词、句有交叉、包含、赘余,要注重筛选、删除表达不简洁的词、句。比如【典例8】中,“更多的”与“扩大”在意思上有重复。</a:t>
            </a:r>
            <a:endParaRPr lang="zh-CN" altLang="en-US" sz="2800" b="1">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2.去次留主。</a:t>
            </a:r>
            <a:r>
              <a:rPr lang="zh-CN" altLang="en-US" sz="2800">
                <a:latin typeface="微软雅黑" panose="020B0503020204020204" charset="-122"/>
                <a:ea typeface="微软雅黑" panose="020B0503020204020204" charset="-122"/>
                <a:cs typeface="微软雅黑" panose="020B0503020204020204" charset="-122"/>
                <a:sym typeface="+mn-ea"/>
              </a:rPr>
              <a:t>语言表达简明的基本要求是每句话都围绕语段的中心进行表述,不能节外生枝,说与语段中心没有直接关系的话。考生要善于找到所给语段的中心句、关键句,以此作为语段的核心内容,删去无关的语句。</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3.消除歧义。</a:t>
            </a:r>
            <a:r>
              <a:rPr lang="zh-CN" altLang="en-US" sz="2800">
                <a:latin typeface="微软雅黑" panose="020B0503020204020204" charset="-122"/>
                <a:ea typeface="微软雅黑" panose="020B0503020204020204" charset="-122"/>
                <a:cs typeface="微软雅黑" panose="020B0503020204020204" charset="-122"/>
                <a:sym typeface="+mn-ea"/>
              </a:rPr>
              <a:t>句子有歧义也是表达不明的一种表现。在答题时,要注意容易使句子产生歧义的词语,如多音词、多义词和兼类词等,要尽量选择恰当的词语。此外,还要注意恰当地使用标点符号,在合适的位置停顿,使句子明白易懂。</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842645"/>
            <a:ext cx="11891645" cy="461581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思路点拨</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拟写语言简明的语段,要注重两个方面</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1.围绕中心行文。</a:t>
            </a:r>
            <a:r>
              <a:rPr lang="zh-CN" altLang="en-US" sz="2800">
                <a:latin typeface="微软雅黑" panose="020B0503020204020204" charset="-122"/>
                <a:ea typeface="微软雅黑" panose="020B0503020204020204" charset="-122"/>
                <a:cs typeface="微软雅黑" panose="020B0503020204020204" charset="-122"/>
                <a:sym typeface="+mn-ea"/>
              </a:rPr>
              <a:t>概括材料的中心内容,保证拟写的内容围绕这个中心,从表述的重点出发行文。</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2.善于概括指代。</a:t>
            </a:r>
            <a:r>
              <a:rPr lang="zh-CN" altLang="en-US" sz="2800">
                <a:latin typeface="微软雅黑" panose="020B0503020204020204" charset="-122"/>
                <a:ea typeface="微软雅黑" panose="020B0503020204020204" charset="-122"/>
                <a:cs typeface="微软雅黑" panose="020B0503020204020204" charset="-122"/>
                <a:sym typeface="+mn-ea"/>
              </a:rPr>
              <a:t>拟写时,在具体叙述后要进行必要的概括,表达才能清晰,衔接才能流畅。行文的过程中,要注重相关内容的概括以及前后相同的内容要使用人称代词、指示代词等。</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294640"/>
            <a:ext cx="10438130" cy="478155"/>
          </a:xfrm>
        </p:spPr>
        <p:txBody>
          <a:bodyPr wrap="square"/>
          <a:lstStyle/>
          <a:p>
            <a:r>
              <a:rPr lang="zh-CN" altLang="en-US" sz="2800" b="1" dirty="0">
                <a:latin typeface="微软雅黑" panose="020B0503020204020204" charset="-122"/>
                <a:ea typeface="微软雅黑" panose="020B0503020204020204" charset="-122"/>
                <a:cs typeface="微软雅黑" panose="020B0503020204020204" charset="-122"/>
              </a:rPr>
              <a:t>考向</a:t>
            </a:r>
            <a:r>
              <a:rPr lang="en-US" altLang="zh-CN" sz="2800" b="1" dirty="0">
                <a:latin typeface="微软雅黑" panose="020B0503020204020204" charset="-122"/>
                <a:ea typeface="微软雅黑" panose="020B0503020204020204" charset="-122"/>
                <a:cs typeface="微软雅黑" panose="020B0503020204020204" charset="-122"/>
              </a:rPr>
              <a:t>2   </a:t>
            </a:r>
            <a:r>
              <a:rPr lang="zh-CN" altLang="en-US" sz="2800" b="1" dirty="0">
                <a:latin typeface="微软雅黑" panose="020B0503020204020204" charset="-122"/>
                <a:ea typeface="微软雅黑" panose="020B0503020204020204" charset="-122"/>
                <a:cs typeface="微软雅黑" panose="020B0503020204020204" charset="-122"/>
              </a:rPr>
              <a:t>语言表达准确</a:t>
            </a:r>
          </a:p>
        </p:txBody>
      </p:sp>
      <p:sp>
        <p:nvSpPr>
          <p:cNvPr id="2" name="文本框 1"/>
          <p:cNvSpPr txBox="1"/>
          <p:nvPr/>
        </p:nvSpPr>
        <p:spPr>
          <a:xfrm>
            <a:off x="163830" y="1656080"/>
            <a:ext cx="11865610" cy="396938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准确”指在运用词语、选择句式、选择语气等方面完全符合表达的目的,尤其指运用词语要贴切,注意分寸,把握好褒贬色彩。该考点一般不单独考查,往往和其他考点结合在一起考查考生的语言运用能力。如2018年全国卷Ⅱ中的第20题,要求修改启事初稿的片段,既是考查语言表达得体,也是考查用词的准确性。再如2017年全国卷三套试卷第21题都考查了推断题,既考查考生的逻辑推断能力,也考查考生语言表达的准确性与思维逻辑的严密性。</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151765"/>
            <a:ext cx="11891645" cy="590804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典例9</a:t>
            </a:r>
            <a:r>
              <a:rPr lang="zh-CN" altLang="en-US" sz="2800">
                <a:latin typeface="微软雅黑" panose="020B0503020204020204" charset="-122"/>
                <a:ea typeface="微软雅黑" panose="020B0503020204020204" charset="-122"/>
                <a:cs typeface="微软雅黑" panose="020B0503020204020204" charset="-122"/>
                <a:sym typeface="+mn-ea"/>
              </a:rPr>
              <a:t>[2018天津,21,4分]中学生刘星写给天津滨海新区文化中心图书馆馆长的电子邮件,在语言、逻辑等方面存在若干问题。请找出四个有问题的词或句子,写在答题卡上。</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尊敬的馆长:</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您好!</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今天我到贵馆读书,被其别出心裁的外部设计和炫酷的内部场景震慑,“最美图书馆”果然名不虚传。阳光透过玻璃洒满大厅,有人专注选书,有人静静阅读,这真是“书香天津”的最好写照!</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为了提升图书馆的品质,更好地服务读者,我提两点建议,请采纳。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260350"/>
            <a:ext cx="11891645" cy="5262245"/>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首当其冲,希望开展更加丰富多彩的读书活动,读者只有参加图书馆的活动,才能真正实现个人素质的提高。</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其次,希望在买书上继续加大投入,增大藏书量就能实现图书馆的内涵发展。</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谢谢!</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此致</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敬礼!</a:t>
            </a:r>
          </a:p>
          <a:p>
            <a:pPr algn="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刘　星</a:t>
            </a:r>
          </a:p>
          <a:p>
            <a:pPr algn="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2018年3月3日</a:t>
            </a:r>
          </a:p>
        </p:txBody>
      </p:sp>
      <p:cxnSp>
        <p:nvCxnSpPr>
          <p:cNvPr id="3" name="直接连接符 2"/>
          <p:cNvCxnSpPr/>
          <p:nvPr/>
        </p:nvCxnSpPr>
        <p:spPr>
          <a:xfrm>
            <a:off x="498475" y="5986780"/>
            <a:ext cx="11485245" cy="23495"/>
          </a:xfrm>
          <a:prstGeom prst="line">
            <a:avLst/>
          </a:prstGeom>
        </p:spPr>
        <p:style>
          <a:lnRef idx="2">
            <a:schemeClr val="dk1"/>
          </a:lnRef>
          <a:fillRef idx="0">
            <a:schemeClr val="dk1"/>
          </a:fillRef>
          <a:effectRef idx="1">
            <a:schemeClr val="dk1"/>
          </a:effectRef>
          <a:fontRef idx="minor">
            <a:schemeClr val="tx1"/>
          </a:fontRef>
        </p:style>
      </p:cxnSp>
      <p:cxnSp>
        <p:nvCxnSpPr>
          <p:cNvPr id="4" name="直接连接符 3"/>
          <p:cNvCxnSpPr/>
          <p:nvPr/>
        </p:nvCxnSpPr>
        <p:spPr>
          <a:xfrm>
            <a:off x="498475" y="6602730"/>
            <a:ext cx="11485245" cy="23495"/>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935355" y="1299663"/>
            <a:ext cx="9624695" cy="3606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考点帮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解题能力提升</a:t>
            </a:r>
          </a:p>
        </p:txBody>
      </p:sp>
      <p:sp>
        <p:nvSpPr>
          <p:cNvPr id="16" name="矩形 15">
            <a:hlinkClick r:id="rId2" action="ppaction://hlinksldjump"/>
          </p:cNvPr>
          <p:cNvSpPr/>
          <p:nvPr/>
        </p:nvSpPr>
        <p:spPr>
          <a:xfrm>
            <a:off x="935355" y="2233113"/>
            <a:ext cx="9624695" cy="3600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语言表达连贯</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
        <p:nvSpPr>
          <p:cNvPr id="17" name="矩形 16">
            <a:hlinkClick r:id="rId2" action="ppaction://hlinksldjump"/>
          </p:cNvPr>
          <p:cNvSpPr/>
          <p:nvPr/>
        </p:nvSpPr>
        <p:spPr>
          <a:xfrm>
            <a:off x="935355" y="3165928"/>
            <a:ext cx="9624695" cy="3600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nchorCtr="0"/>
          <a:lstStyle/>
          <a:p>
            <a:pPr algn="l"/>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NEU-BZ-S92" charset="0"/>
                <a:sym typeface="+mn-ea"/>
              </a:rPr>
              <a:t>语言表达得体</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
        <p:nvSpPr>
          <p:cNvPr id="2" name="矩形 1">
            <a:hlinkClick r:id="rId2" action="ppaction://hlinksldjump"/>
          </p:cNvPr>
          <p:cNvSpPr/>
          <p:nvPr/>
        </p:nvSpPr>
        <p:spPr>
          <a:xfrm>
            <a:off x="935355" y="4098743"/>
            <a:ext cx="9624695" cy="3600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语言表达简明、 准确、鲜明、生动</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
        <p:nvSpPr>
          <p:cNvPr id="5" name="矩形 4">
            <a:hlinkClick r:id="" action="ppaction://noaction"/>
          </p:cNvPr>
          <p:cNvSpPr/>
          <p:nvPr/>
        </p:nvSpPr>
        <p:spPr>
          <a:xfrm>
            <a:off x="935355" y="5031558"/>
            <a:ext cx="9624695" cy="3606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积累帮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完善知识储备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1120775"/>
            <a:ext cx="11891645" cy="461581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altLang="en-US" sz="2800">
                <a:latin typeface="微软雅黑" panose="020B0503020204020204" charset="-122"/>
                <a:ea typeface="微软雅黑" panose="020B0503020204020204" charset="-122"/>
                <a:cs typeface="微软雅黑" panose="020B0503020204020204" charset="-122"/>
                <a:sym typeface="+mn-ea"/>
              </a:rPr>
              <a:t>     本题考查考生语言表达得体和逻辑推断的能力。解答本题,需要注意语言表达是否得体、合乎逻辑。判断语言表达是否得体,应结合题干中设置的情境,即中学生给图书馆馆长写电子邮件,注意二人身份上的差异。逻辑上,应重点关注使用了关联词的句子,看其是否展现出了正确的逻辑关系。邮件中“震慑”指震动使害怕,用于形容对图书馆的感受,显然不够准确,可以改为“震撼”。“采纳”用于给别人提建议,表述过于生硬,不够得体,应该更含蓄委婉,以符合学生的身份,可将“采纳”改为“斟酌参考”。“首当其冲”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658495"/>
            <a:ext cx="11891645" cy="526224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最先受到攻击或遭遇灾难,用在此处属望文生义。在逻辑上,文中“只有……才能……”“……就……”句子的逻辑关系欠妥,读者并不是只有参加图书馆的活动,才能真正实现个人素质的提高;增大藏书量也不一定能实现图书馆的内涵发展。</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答案 </a:t>
            </a:r>
            <a:r>
              <a:rPr lang="zh-CN" altLang="en-US" sz="2800">
                <a:latin typeface="微软雅黑" panose="020B0503020204020204" charset="-122"/>
                <a:ea typeface="微软雅黑" panose="020B0503020204020204" charset="-122"/>
                <a:cs typeface="微软雅黑" panose="020B0503020204020204" charset="-122"/>
                <a:sym typeface="+mn-ea"/>
              </a:rPr>
              <a:t>    ①震慑;②采纳;③首当其冲;④读者只有参加图书馆的活动,才能真正实现个人素质的提高;⑤增大藏书量就能实现图书馆的内涵发展。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474980"/>
            <a:ext cx="11891645" cy="590804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典例10</a:t>
            </a:r>
            <a:r>
              <a:rPr lang="zh-CN" altLang="en-US" sz="2800">
                <a:latin typeface="微软雅黑" panose="020B0503020204020204" charset="-122"/>
                <a:ea typeface="微软雅黑" panose="020B0503020204020204" charset="-122"/>
                <a:cs typeface="微软雅黑" panose="020B0503020204020204" charset="-122"/>
                <a:sym typeface="+mn-ea"/>
              </a:rPr>
              <a:t>[2017全国卷Ⅱ,21,5分]下面文段有三处推断存在问题,请参照①的方式,说明另外两处问题。</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云南的“思茅市”改成“普洱市”,四川的“南坪县”更名为“九寨沟县”后,城市的知名度都有了很大提高,经济有了较快发展,可见,更名必然带来城市经济的发展。我市的名字不够响亮,这严重影响了我们的经济发展。如果更名,就一定会带来我市的经济腾飞,因此,更名的事要尽快提到日程上来。</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①更名并不一定能带来城市的发展。</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②</a:t>
            </a:r>
            <a:r>
              <a:rPr lang="zh-CN" altLang="en-US" sz="2800" u="sng">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 </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③</a:t>
            </a:r>
            <a:r>
              <a:rPr lang="zh-CN" altLang="en-US" sz="2800" u="sng">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645795"/>
            <a:ext cx="11891645" cy="590804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解析 </a:t>
            </a:r>
            <a:r>
              <a:rPr lang="zh-CN" altLang="en-US" sz="2800">
                <a:latin typeface="微软雅黑" panose="020B0503020204020204" charset="-122"/>
                <a:ea typeface="微软雅黑" panose="020B0503020204020204" charset="-122"/>
                <a:cs typeface="微软雅黑" panose="020B0503020204020204" charset="-122"/>
                <a:sym typeface="+mn-ea"/>
              </a:rPr>
              <a:t>    本题考查考生语言表达准确的能力。题干要求指出文段推断存在的问题,在分析时要从逻辑关系的角度切入,要特别注意一些条件或结论过于绝对的推断,如“我市的名字不够响亮,这严重影响了我们的经济发展”中的“严重”,用词程度太深;“如果更名,就一定会带来我市的经济腾飞”说法绝对,“经济腾飞”需要很多条件,不是简单更名就能实现的,原文推理的条件不充足。</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latin typeface="微软雅黑" panose="020B0503020204020204" charset="-122"/>
                <a:ea typeface="微软雅黑" panose="020B0503020204020204" charset="-122"/>
                <a:cs typeface="微软雅黑" panose="020B0503020204020204" charset="-122"/>
                <a:sym typeface="+mn-ea"/>
              </a:rPr>
              <a:t>     ②城市名字不够响亮并不一定会严重影响经济发展　③更名并不一定会带来经济腾飞</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151765"/>
            <a:ext cx="11891645" cy="655447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 </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语言表达准确的“四个符合”</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1.符合语境。</a:t>
            </a:r>
            <a:r>
              <a:rPr lang="zh-CN" altLang="en-US" sz="2800">
                <a:latin typeface="微软雅黑" panose="020B0503020204020204" charset="-122"/>
                <a:ea typeface="微软雅黑" panose="020B0503020204020204" charset="-122"/>
                <a:cs typeface="微软雅黑" panose="020B0503020204020204" charset="-122"/>
                <a:sym typeface="+mn-ea"/>
              </a:rPr>
              <a:t>同样的词语用于不同的语境产生的效果不同,只有根据特定语境选择恰当的词语才能准确地表达意思。</a:t>
            </a:r>
            <a:endParaRPr lang="zh-CN" altLang="en-US" sz="2800" b="1">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2.符合逻辑。</a:t>
            </a:r>
            <a:r>
              <a:rPr lang="zh-CN" altLang="en-US" sz="2800">
                <a:latin typeface="微软雅黑" panose="020B0503020204020204" charset="-122"/>
                <a:ea typeface="微软雅黑" panose="020B0503020204020204" charset="-122"/>
                <a:cs typeface="微软雅黑" panose="020B0503020204020204" charset="-122"/>
                <a:sym typeface="+mn-ea"/>
              </a:rPr>
              <a:t>组句应依照一定的语法、逻辑规则进行,句意要有逻辑性,不能在语句中出现概念不清、表意不明、判断和推理不当等逻辑问题。</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3.符合语法。</a:t>
            </a:r>
            <a:r>
              <a:rPr lang="zh-CN" altLang="en-US" sz="2800">
                <a:latin typeface="微软雅黑" panose="020B0503020204020204" charset="-122"/>
                <a:ea typeface="微软雅黑" panose="020B0503020204020204" charset="-122"/>
                <a:cs typeface="微软雅黑" panose="020B0503020204020204" charset="-122"/>
                <a:sym typeface="+mn-ea"/>
              </a:rPr>
              <a:t>词语的使用要符合现代汉语语法的规范,注意语法成分的相互搭配。</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4.符合程度。</a:t>
            </a:r>
            <a:r>
              <a:rPr lang="zh-CN" altLang="en-US" sz="2800">
                <a:latin typeface="微软雅黑" panose="020B0503020204020204" charset="-122"/>
                <a:ea typeface="微软雅黑" panose="020B0503020204020204" charset="-122"/>
                <a:cs typeface="微软雅黑" panose="020B0503020204020204" charset="-122"/>
                <a:sym typeface="+mn-ea"/>
              </a:rPr>
              <a:t>要留心辨析近义词的细微差别,准确把握词语的差异,做到用词妥帖、轻重合宜。要注意按照词义范围的大小、程度的轻重合理安排次序,要注意适当添加修饰性、限定性词语等。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294640"/>
            <a:ext cx="10438130" cy="478155"/>
          </a:xfrm>
        </p:spPr>
        <p:txBody>
          <a:bodyPr wrap="square"/>
          <a:lstStyle/>
          <a:p>
            <a:r>
              <a:rPr lang="zh-CN" altLang="en-US" sz="2800" b="1" dirty="0">
                <a:latin typeface="微软雅黑" panose="020B0503020204020204" charset="-122"/>
                <a:ea typeface="微软雅黑" panose="020B0503020204020204" charset="-122"/>
                <a:cs typeface="微软雅黑" panose="020B0503020204020204" charset="-122"/>
              </a:rPr>
              <a:t>考向</a:t>
            </a:r>
            <a:r>
              <a:rPr lang="en-US" altLang="zh-CN" sz="2800" b="1" dirty="0">
                <a:latin typeface="微软雅黑" panose="020B0503020204020204" charset="-122"/>
                <a:ea typeface="微软雅黑" panose="020B0503020204020204" charset="-122"/>
                <a:cs typeface="微软雅黑" panose="020B0503020204020204" charset="-122"/>
              </a:rPr>
              <a:t>3   </a:t>
            </a:r>
            <a:r>
              <a:rPr lang="zh-CN" altLang="en-US" sz="2800" b="1" dirty="0">
                <a:latin typeface="微软雅黑" panose="020B0503020204020204" charset="-122"/>
                <a:ea typeface="微软雅黑" panose="020B0503020204020204" charset="-122"/>
                <a:cs typeface="微软雅黑" panose="020B0503020204020204" charset="-122"/>
              </a:rPr>
              <a:t>语言表达鲜明</a:t>
            </a:r>
          </a:p>
        </p:txBody>
      </p:sp>
      <p:sp>
        <p:nvSpPr>
          <p:cNvPr id="2" name="文本框 1"/>
          <p:cNvSpPr txBox="1"/>
          <p:nvPr/>
        </p:nvSpPr>
        <p:spPr>
          <a:xfrm>
            <a:off x="163830" y="1656080"/>
            <a:ext cx="11865610" cy="267652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鲜明”是指表达的观点要明确而不含糊,色彩(感情色彩、事物的形象色彩)要分明。本考点一般出现在概括语句,修改病句,拟写广告词、邀请信、致辞、演讲稿、点评等需要表明观点态度的题型中,有时也出现在描绘场景,仿写、扩写、改写语句的试题中。</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645795"/>
            <a:ext cx="11891645" cy="396938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11</a:t>
            </a:r>
            <a:r>
              <a:rPr sz="2800">
                <a:latin typeface="微软雅黑" panose="020B0503020204020204" charset="-122"/>
                <a:ea typeface="微软雅黑" panose="020B0503020204020204" charset="-122"/>
                <a:cs typeface="微软雅黑" panose="020B0503020204020204" charset="-122"/>
                <a:sym typeface="+mn-ea"/>
              </a:rPr>
              <a:t>为提倡学生阅读文学经典,某校语文组将组织学生开展一次校内阅读文学经典讨论会,假如你作为学生代表应邀参加这次活动并发言,请你为这次活动准备一段简短的发言。要求:联系你阅读过的文学经典,谈谈阅读文学经典的好处;观点鲜明,并至少运用两种修辞手法;不少于50个字。</a:t>
            </a: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p:txBody>
      </p:sp>
      <p:cxnSp>
        <p:nvCxnSpPr>
          <p:cNvPr id="3" name="直接连接符 2"/>
          <p:cNvCxnSpPr/>
          <p:nvPr/>
        </p:nvCxnSpPr>
        <p:spPr>
          <a:xfrm flipV="1">
            <a:off x="367030" y="4448175"/>
            <a:ext cx="11378565" cy="11430"/>
          </a:xfrm>
          <a:prstGeom prst="line">
            <a:avLst/>
          </a:prstGeom>
        </p:spPr>
        <p:style>
          <a:lnRef idx="2">
            <a:schemeClr val="dk1"/>
          </a:lnRef>
          <a:fillRef idx="0">
            <a:schemeClr val="dk1"/>
          </a:fillRef>
          <a:effectRef idx="1">
            <a:schemeClr val="dk1"/>
          </a:effectRef>
          <a:fontRef idx="minor">
            <a:schemeClr val="tx1"/>
          </a:fontRef>
        </p:style>
      </p:cxnSp>
      <p:cxnSp>
        <p:nvCxnSpPr>
          <p:cNvPr id="4" name="直接连接符 3"/>
          <p:cNvCxnSpPr/>
          <p:nvPr/>
        </p:nvCxnSpPr>
        <p:spPr>
          <a:xfrm flipV="1">
            <a:off x="367030" y="5099685"/>
            <a:ext cx="11378565" cy="1143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645795"/>
            <a:ext cx="11891645" cy="526224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考生解答此题,首先要注意开头的称呼;其次要注意用肯定的语气来表明观点,也可以选用双重否定或反问句式来加强语气,使自己的观点更加鲜明;再次要联系读过的文学经典,比如教材中学过的内容,讲明阅读文学经典的好处;最后要恰当运用两种修辞手法并注意字数。</a:t>
            </a: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答案 </a:t>
            </a:r>
            <a:r>
              <a:rPr lang="zh-CN" sz="2800">
                <a:latin typeface="微软雅黑" panose="020B0503020204020204" charset="-122"/>
                <a:ea typeface="微软雅黑" panose="020B0503020204020204" charset="-122"/>
                <a:cs typeface="微软雅黑" panose="020B0503020204020204" charset="-122"/>
                <a:sym typeface="+mn-ea"/>
              </a:rPr>
              <a:t>     示例　同学们,文学经典是优秀思想文化的结晶,是人类聪明才智的体现,是先辈留给我们的宝贵财富。我们可以从《论语》中学习智慧的思考,从《史记》中学习严谨的态度。让我们在文学经典的海洋中遨游吧!</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645795"/>
            <a:ext cx="11891645" cy="526224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 </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语言表达鲜明的三个技巧</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1.恰当选用词语。</a:t>
            </a:r>
            <a:r>
              <a:rPr lang="zh-CN" altLang="en-US" sz="2800">
                <a:latin typeface="微软雅黑" panose="020B0503020204020204" charset="-122"/>
                <a:ea typeface="微软雅黑" panose="020B0503020204020204" charset="-122"/>
                <a:cs typeface="微软雅黑" panose="020B0503020204020204" charset="-122"/>
                <a:sym typeface="+mn-ea"/>
              </a:rPr>
              <a:t>在选用动词、形容词、副词时,不要使用诸如“可能”</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“大概”“也许”“左右”等不确定的词来表明态度与观点。多使用“坚决反对”“完全错误”“决不能这样”等词语来表明自己所持的鲜明态度。</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2.恰当选用句式。</a:t>
            </a:r>
            <a:r>
              <a:rPr lang="zh-CN" altLang="en-US" sz="2800">
                <a:latin typeface="微软雅黑" panose="020B0503020204020204" charset="-122"/>
                <a:ea typeface="微软雅黑" panose="020B0503020204020204" charset="-122"/>
                <a:cs typeface="微软雅黑" panose="020B0503020204020204" charset="-122"/>
                <a:sym typeface="+mn-ea"/>
              </a:rPr>
              <a:t>可以用肯定的语气来表明观点,也可以选用双重否定或反问句式来加强语气,使自己的观点更加鲜明、强烈。</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3.恰当运用修辞手法。</a:t>
            </a:r>
            <a:r>
              <a:rPr lang="zh-CN" altLang="en-US" sz="2800">
                <a:latin typeface="微软雅黑" panose="020B0503020204020204" charset="-122"/>
                <a:ea typeface="微软雅黑" panose="020B0503020204020204" charset="-122"/>
                <a:cs typeface="微软雅黑" panose="020B0503020204020204" charset="-122"/>
                <a:sym typeface="+mn-ea"/>
              </a:rPr>
              <a:t>借助比喻、排比、对比等修辞手法来增强语言表达的鲜明性,是一条切实可行的途径。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294640"/>
            <a:ext cx="10438130" cy="478155"/>
          </a:xfrm>
        </p:spPr>
        <p:txBody>
          <a:bodyPr wrap="square"/>
          <a:lstStyle/>
          <a:p>
            <a:r>
              <a:rPr lang="zh-CN" altLang="en-US" sz="2800" b="1" dirty="0">
                <a:latin typeface="微软雅黑" panose="020B0503020204020204" charset="-122"/>
                <a:ea typeface="微软雅黑" panose="020B0503020204020204" charset="-122"/>
                <a:cs typeface="微软雅黑" panose="020B0503020204020204" charset="-122"/>
              </a:rPr>
              <a:t>考向</a:t>
            </a:r>
            <a:r>
              <a:rPr lang="en-US" altLang="zh-CN" sz="2800" b="1" dirty="0">
                <a:latin typeface="微软雅黑" panose="020B0503020204020204" charset="-122"/>
                <a:ea typeface="微软雅黑" panose="020B0503020204020204" charset="-122"/>
                <a:cs typeface="微软雅黑" panose="020B0503020204020204" charset="-122"/>
              </a:rPr>
              <a:t>4   </a:t>
            </a:r>
            <a:r>
              <a:rPr lang="zh-CN" altLang="en-US" sz="2800" b="1" dirty="0">
                <a:latin typeface="微软雅黑" panose="020B0503020204020204" charset="-122"/>
                <a:ea typeface="微软雅黑" panose="020B0503020204020204" charset="-122"/>
                <a:cs typeface="微软雅黑" panose="020B0503020204020204" charset="-122"/>
              </a:rPr>
              <a:t>语言表达生动</a:t>
            </a:r>
          </a:p>
        </p:txBody>
      </p:sp>
      <p:sp>
        <p:nvSpPr>
          <p:cNvPr id="2" name="文本框 1"/>
          <p:cNvSpPr txBox="1"/>
          <p:nvPr/>
        </p:nvSpPr>
        <p:spPr>
          <a:xfrm>
            <a:off x="163830" y="1978025"/>
            <a:ext cx="11865610" cy="138366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“生动”是指能充分调动人们的形象思维,使表达具体形象可感。本考点在选用、仿用、变换句式,压缩与扩展语段和修改病句等题目中均有体现。</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12105" y="1035685"/>
            <a:ext cx="6268085" cy="472186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1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语言表达连贯</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2</a:t>
            </a:r>
            <a:r>
              <a:rPr lang="zh-CN" altLang="en-US" sz="2800" dirty="0">
                <a:solidFill>
                  <a:schemeClr val="tx1">
                    <a:lumMod val="95000"/>
                    <a:lumOff val="5000"/>
                  </a:schemeClr>
                </a:solidFill>
                <a:latin typeface="微软雅黑" panose="020B0503020204020204" charset="-122"/>
                <a:ea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NEU-BZ-S92" charset="0"/>
                <a:sym typeface="+mn-ea"/>
              </a:rPr>
              <a:t>语言表达得体</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3</a:t>
            </a:r>
            <a:r>
              <a:rPr lang="zh-CN" altLang="en-US" sz="2800" dirty="0">
                <a:solidFill>
                  <a:schemeClr val="tx1">
                    <a:lumMod val="95000"/>
                    <a:lumOff val="5000"/>
                  </a:schemeClr>
                </a:solidFill>
                <a:latin typeface="微软雅黑" panose="020B0503020204020204" charset="-122"/>
                <a:ea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语言表达简明、 准确、鲜</a:t>
            </a:r>
          </a:p>
          <a:p>
            <a:pPr>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明、生动</a:t>
            </a:r>
            <a:endParaRPr lang="en-US" altLang="zh-CN"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考点帮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解题能力提升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645795"/>
            <a:ext cx="11891645" cy="203009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典例12</a:t>
            </a:r>
            <a:r>
              <a:rPr lang="zh-CN" altLang="en-US" sz="2800">
                <a:latin typeface="微软雅黑" panose="020B0503020204020204" charset="-122"/>
                <a:ea typeface="微软雅黑" panose="020B0503020204020204" charset="-122"/>
                <a:cs typeface="微软雅黑" panose="020B0503020204020204" charset="-122"/>
                <a:sym typeface="+mn-ea"/>
              </a:rPr>
              <a:t>请你写一段描写景色的文字,通过间接抒情的手法表达你对这处景致的喜爱、留恋。要求:语言表达生动、连贯、得体,至少运用“比喻、拟人、夸张、排比”这四种修辞手法当中的两种,不超过70个字。</a:t>
            </a:r>
          </a:p>
        </p:txBody>
      </p:sp>
      <p:cxnSp>
        <p:nvCxnSpPr>
          <p:cNvPr id="3" name="直接连接符 2"/>
          <p:cNvCxnSpPr/>
          <p:nvPr/>
        </p:nvCxnSpPr>
        <p:spPr>
          <a:xfrm>
            <a:off x="343535" y="4638675"/>
            <a:ext cx="11532870" cy="0"/>
          </a:xfrm>
          <a:prstGeom prst="line">
            <a:avLst/>
          </a:prstGeom>
        </p:spPr>
        <p:style>
          <a:lnRef idx="2">
            <a:schemeClr val="dk1"/>
          </a:lnRef>
          <a:fillRef idx="0">
            <a:schemeClr val="dk1"/>
          </a:fillRef>
          <a:effectRef idx="1">
            <a:schemeClr val="dk1"/>
          </a:effectRef>
          <a:fontRef idx="minor">
            <a:schemeClr val="tx1"/>
          </a:fontRef>
        </p:style>
      </p:cxnSp>
      <p:cxnSp>
        <p:nvCxnSpPr>
          <p:cNvPr id="4" name="直接连接符 3"/>
          <p:cNvCxnSpPr/>
          <p:nvPr/>
        </p:nvCxnSpPr>
        <p:spPr>
          <a:xfrm>
            <a:off x="343535" y="5338445"/>
            <a:ext cx="11532870" cy="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645795"/>
            <a:ext cx="11891645" cy="396938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altLang="en-US" sz="2800">
                <a:latin typeface="微软雅黑" panose="020B0503020204020204" charset="-122"/>
                <a:ea typeface="微软雅黑" panose="020B0503020204020204" charset="-122"/>
                <a:cs typeface="微软雅黑" panose="020B0503020204020204" charset="-122"/>
                <a:sym typeface="+mn-ea"/>
              </a:rPr>
              <a:t>     考生解答此题,可以从题干中所给的提示及要求入手,选取自己熟悉的景物,从不同的角度进行描写,语言要充满感情,恰当运用两种修辞手法。</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latin typeface="微软雅黑" panose="020B0503020204020204" charset="-122"/>
                <a:ea typeface="微软雅黑" panose="020B0503020204020204" charset="-122"/>
                <a:cs typeface="微软雅黑" panose="020B0503020204020204" charset="-122"/>
                <a:sym typeface="+mn-ea"/>
              </a:rPr>
              <a:t>     小径边的栀子花悄悄绽放了热情的花蕾,悠悠的清香诉说着它的不舍;池塘边的绿柳伸展开了它的手臂,像一个灵动的舞者,表达着它的情思。</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645795"/>
            <a:ext cx="11891645" cy="590804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zh-CN" altLang="en-US" sz="2800" b="1">
                <a:latin typeface="微软雅黑" panose="020B0503020204020204" charset="-122"/>
                <a:ea typeface="微软雅黑" panose="020B0503020204020204" charset="-122"/>
                <a:cs typeface="微软雅黑" panose="020B0503020204020204" charset="-122"/>
                <a:sym typeface="+mn-ea"/>
              </a:rPr>
              <a:t>                          语言生动之“三美”</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1.追求音韵美。</a:t>
            </a:r>
            <a:r>
              <a:rPr lang="zh-CN" altLang="en-US" sz="2800">
                <a:latin typeface="微软雅黑" panose="020B0503020204020204" charset="-122"/>
                <a:ea typeface="微软雅黑" panose="020B0503020204020204" charset="-122"/>
                <a:cs typeface="微软雅黑" panose="020B0503020204020204" charset="-122"/>
                <a:sym typeface="+mn-ea"/>
              </a:rPr>
              <a:t>即利用汉字平仄的变化与音韵的和谐等声律特点,形成一种抑扬顿挫的音韵美,使文章情文并茂、音义兼美。</a:t>
            </a:r>
            <a:endParaRPr lang="zh-CN" altLang="en-US" sz="2800" b="1">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2.注重绘画美。</a:t>
            </a:r>
            <a:r>
              <a:rPr lang="zh-CN" altLang="en-US" sz="2800">
                <a:latin typeface="微软雅黑" panose="020B0503020204020204" charset="-122"/>
                <a:ea typeface="微软雅黑" panose="020B0503020204020204" charset="-122"/>
                <a:cs typeface="微软雅黑" panose="020B0503020204020204" charset="-122"/>
                <a:sym typeface="+mn-ea"/>
              </a:rPr>
              <a:t>选用词语要像画家一样讲究光影的明暗、色彩的浓淡、色调的冷暖,注重词语色彩的搭配,创造出一种具有绘画美的语言艺术。</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3.体现建筑美。</a:t>
            </a:r>
            <a:r>
              <a:rPr lang="zh-CN" altLang="en-US" sz="2800">
                <a:latin typeface="微软雅黑" panose="020B0503020204020204" charset="-122"/>
                <a:ea typeface="微软雅黑" panose="020B0503020204020204" charset="-122"/>
                <a:cs typeface="微软雅黑" panose="020B0503020204020204" charset="-122"/>
                <a:sym typeface="+mn-ea"/>
              </a:rPr>
              <a:t>指所呈现的形式上,大致表现为整齐美、对称美和错综美,通过文字的排列以产生视觉美。一般要求节与节之间要匀称,行与行之间要均齐,各行的相差不能太大,以求整齐之感。因此考生要注重句式的错落有致、匀称和谐。</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628515" cy="69326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sz="3200" dirty="0">
                <a:solidFill>
                  <a:schemeClr val="bg1"/>
                </a:solidFill>
                <a:latin typeface="微软雅黑" panose="020B0503020204020204" charset="-122"/>
                <a:ea typeface="微软雅黑" panose="020B0503020204020204" charset="-122"/>
                <a:sym typeface="+mn-ea"/>
              </a:rPr>
              <a:t>考点1　语言表达连贯</a:t>
            </a:r>
          </a:p>
        </p:txBody>
      </p:sp>
      <p:sp>
        <p:nvSpPr>
          <p:cNvPr id="2" name="文本框 1"/>
          <p:cNvSpPr txBox="1"/>
          <p:nvPr/>
        </p:nvSpPr>
        <p:spPr>
          <a:xfrm>
            <a:off x="210185" y="1660525"/>
            <a:ext cx="11842750" cy="4615815"/>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语境补写题,要求考生根据给出的上下文,在语段空缺处补写出具有总领下文、承前启后、关联上下文、总结上文等作用的句子。此类题目在全国卷中考查频率较高,而且考查的综合性较强,除了考查语言连贯外,还涉及对语言表达简明、准确等考点的考查。</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典例1</a:t>
            </a:r>
            <a:r>
              <a:rPr lang="zh-CN" altLang="en-US" sz="2800">
                <a:latin typeface="微软雅黑" panose="020B0503020204020204" charset="-122"/>
                <a:ea typeface="微软雅黑" panose="020B0503020204020204" charset="-122"/>
                <a:cs typeface="微软雅黑" panose="020B0503020204020204" charset="-122"/>
                <a:sym typeface="+mn-ea"/>
              </a:rPr>
              <a:t>[2020全国卷Ⅰ,20,6分]在下面一段文字横线处补写恰当的语句,使整段文字语意完整连贯,内容贴切,逻辑严密,每处不超过15个字。</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研究发现,有氧运动能增加流向与记忆有关的大脑区域的血流量,从而改</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3" name="标题 2"/>
          <p:cNvSpPr>
            <a:spLocks noGrp="1"/>
          </p:cNvSpPr>
          <p:nvPr/>
        </p:nvSpPr>
        <p:spPr>
          <a:xfrm>
            <a:off x="210126" y="944731"/>
            <a:ext cx="8635947" cy="478155"/>
          </a:xfrm>
          <a:prstGeom prst="rect">
            <a:avLst/>
          </a:prstGeom>
        </p:spPr>
        <p:txBody>
          <a:bodyPr wrap="square">
            <a:spAutoFit/>
          </a:bodyPr>
          <a:lstStyle>
            <a:lvl1pPr algn="l" defTabSz="914400" rtl="0" eaLnBrk="1" latinLnBrk="0" hangingPunct="1">
              <a:lnSpc>
                <a:spcPct val="90000"/>
              </a:lnSpc>
              <a:spcBef>
                <a:spcPct val="0"/>
              </a:spcBef>
              <a:buNone/>
              <a:defRPr sz="3735" kern="1200">
                <a:solidFill>
                  <a:schemeClr val="tx1"/>
                </a:solidFill>
                <a:latin typeface="+mn-lt"/>
                <a:ea typeface="+mn-ea"/>
                <a:cs typeface="+mj-cs"/>
              </a:defRPr>
            </a:lvl1pPr>
          </a:lstStyle>
          <a:p>
            <a:r>
              <a:rPr lang="zh-CN" altLang="en-US" sz="2800" b="1">
                <a:latin typeface="微软雅黑" panose="020B0503020204020204" charset="-122"/>
                <a:ea typeface="微软雅黑" panose="020B0503020204020204" charset="-122"/>
                <a:cs typeface="微软雅黑" panose="020B0503020204020204" charset="-122"/>
              </a:rPr>
              <a:t>考向1    语境补写</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798195"/>
            <a:ext cx="11807190" cy="526224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善记忆力。任何时候开始锻炼都不会太晚,即使进入老年阶段,①</a:t>
            </a:r>
            <a:r>
              <a:rPr lang="zh-CN" altLang="en-US" sz="2800" u="sng">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,你仍然可以通过适当增加有氧运动来加以改善。有30名被试人员(平均年龄66岁)参与了研究,②</a:t>
            </a:r>
            <a:r>
              <a:rPr lang="zh-CN" altLang="en-US" sz="2800" u="sng">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这两组人都没有定期锻炼的习惯,也没有记忆障碍的迹象。其中一组每周完成数次有氧运动的任务,而另一组只进行拉伸和平衡训练,同时保持较低的心率。12个月后,与拉伸平衡组相比,有氧运动组流向与记忆有关的大脑区域的血流量增加了。研究开始和结束时进行的记忆力测试显示,③</a:t>
            </a:r>
            <a:r>
              <a:rPr lang="zh-CN" altLang="en-US" sz="2800" u="sng">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,而拉伸平衡组的成绩提高不明显。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0180" y="858520"/>
            <a:ext cx="11852275" cy="396938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altLang="en-US" sz="2800">
                <a:latin typeface="微软雅黑" panose="020B0503020204020204" charset="-122"/>
                <a:ea typeface="微软雅黑" panose="020B0503020204020204" charset="-122"/>
                <a:cs typeface="微软雅黑" panose="020B0503020204020204" charset="-122"/>
                <a:sym typeface="+mn-ea"/>
              </a:rPr>
              <a:t>     本题考查考生语言表达简明、连贯、准确的能力,考查语言建构与运用的学科素养。解答语句补写题,首先要通读所给语段,了解语段大致意思,然后联系前后文推断横线处应该补写的内容。①处,由横线前说的有氧运动能够改善记忆力,可知横线后说的通过增加有氧运动加以改善的应该是记忆力,那么此处应当为对老年阶段记忆状态的表述,结合“即使”“仍然”,可知此横线处应填写“记忆力已经开始衰退”之类的内容。②处,横线前说有30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b3785c1f-9f81-4038-a51c-2c9fea6a1eaa}"/>
  <p:tag name="TABLE_ENDDRAG_ORIGIN_RECT" val="907*457"/>
  <p:tag name="TABLE_ENDDRAG_RECT" val="-2*69*907*457"/>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0bde4a49-2e4e-463c-ba42-bba8c17c02b5}"/>
  <p:tag name="TABLE_ENDDRAG_ORIGIN_RECT" val="937*432"/>
  <p:tag name="TABLE_ENDDRAG_RECT" val="12*80*937*432"/>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8032888b-da99-4d35-a374-aaba6cc45be6}"/>
  <p:tag name="TABLE_ENDDRAG_ORIGIN_RECT" val="902*456"/>
  <p:tag name="TABLE_ENDDRAG_RECT" val="24*39*902*456"/>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4745</Words>
  <Application>WPS 演示</Application>
  <PresentationFormat>自定义</PresentationFormat>
  <Paragraphs>246</Paragraphs>
  <Slides>62</Slides>
  <Notes>5</Notes>
  <HiddenSlides>0</HiddenSlides>
  <MMClips>0</MMClips>
  <ScaleCrop>false</ScaleCrop>
  <HeadingPairs>
    <vt:vector size="4" baseType="variant">
      <vt:variant>
        <vt:lpstr>主题</vt:lpstr>
      </vt:variant>
      <vt:variant>
        <vt:i4>1</vt:i4>
      </vt:variant>
      <vt:variant>
        <vt:lpstr>幻灯片标题</vt:lpstr>
      </vt:variant>
      <vt:variant>
        <vt:i4>62</vt:i4>
      </vt:variant>
    </vt:vector>
  </HeadingPairs>
  <TitlesOfParts>
    <vt:vector size="63" baseType="lpstr">
      <vt:lpstr>Office 主题​​</vt:lpstr>
      <vt:lpstr>幻灯片 1</vt:lpstr>
      <vt:lpstr>专题十　语言表达简明、连贯、得体,准确、鲜明、生动</vt:lpstr>
      <vt:lpstr>  考情解读</vt:lpstr>
      <vt:lpstr>  考情解读 </vt:lpstr>
      <vt:lpstr>幻灯片 5</vt:lpstr>
      <vt:lpstr>幻灯片 6</vt:lpstr>
      <vt:lpstr>  考点1　语言表达连贯</vt:lpstr>
      <vt:lpstr>幻灯片 8</vt:lpstr>
      <vt:lpstr>幻灯片 9</vt:lpstr>
      <vt:lpstr>幻灯片 10</vt:lpstr>
      <vt:lpstr>幻灯片 11</vt:lpstr>
      <vt:lpstr>幻灯片 12</vt:lpstr>
      <vt:lpstr>考向2    句子复位</vt:lpstr>
      <vt:lpstr>幻灯片 14</vt:lpstr>
      <vt:lpstr>幻灯片 15</vt:lpstr>
      <vt:lpstr>幻灯片 16</vt:lpstr>
      <vt:lpstr>幻灯片 17</vt:lpstr>
      <vt:lpstr>考向3    语句排序</vt:lpstr>
      <vt:lpstr>幻灯片 19</vt:lpstr>
      <vt:lpstr>幻灯片 20</vt:lpstr>
      <vt:lpstr>幻灯片 21</vt:lpstr>
      <vt:lpstr>幻灯片 22</vt:lpstr>
      <vt:lpstr>幻灯片 23</vt:lpstr>
      <vt:lpstr>  考点2   语言表达得体</vt:lpstr>
      <vt:lpstr>幻灯片 25</vt:lpstr>
      <vt:lpstr>幻灯片 26</vt:lpstr>
      <vt:lpstr>幻灯片 27</vt:lpstr>
      <vt:lpstr>幻灯片 28</vt:lpstr>
      <vt:lpstr>幻灯片 29</vt:lpstr>
      <vt:lpstr>幻灯片 30</vt:lpstr>
      <vt:lpstr>幻灯片 31</vt:lpstr>
      <vt:lpstr>考向5   语体得体</vt:lpstr>
      <vt:lpstr>幻灯片 33</vt:lpstr>
      <vt:lpstr>幻灯片 34</vt:lpstr>
      <vt:lpstr>幻灯片 35</vt:lpstr>
      <vt:lpstr>幻灯片 36</vt:lpstr>
      <vt:lpstr>幻灯片 37</vt:lpstr>
      <vt:lpstr>考向3   引用得体</vt:lpstr>
      <vt:lpstr>幻灯片 39</vt:lpstr>
      <vt:lpstr>幻灯片 40</vt:lpstr>
      <vt:lpstr>幻灯片 41</vt:lpstr>
      <vt:lpstr>  考点3　语言表达简明、准确、鲜明、生动</vt:lpstr>
      <vt:lpstr>幻灯片 43</vt:lpstr>
      <vt:lpstr>幻灯片 44</vt:lpstr>
      <vt:lpstr>幻灯片 45</vt:lpstr>
      <vt:lpstr>幻灯片 46</vt:lpstr>
      <vt:lpstr>考向2   语言表达准确</vt:lpstr>
      <vt:lpstr>幻灯片 48</vt:lpstr>
      <vt:lpstr>幻灯片 49</vt:lpstr>
      <vt:lpstr>幻灯片 50</vt:lpstr>
      <vt:lpstr>幻灯片 51</vt:lpstr>
      <vt:lpstr>幻灯片 52</vt:lpstr>
      <vt:lpstr>幻灯片 53</vt:lpstr>
      <vt:lpstr>幻灯片 54</vt:lpstr>
      <vt:lpstr>考向3   语言表达鲜明</vt:lpstr>
      <vt:lpstr>幻灯片 56</vt:lpstr>
      <vt:lpstr>幻灯片 57</vt:lpstr>
      <vt:lpstr>幻灯片 58</vt:lpstr>
      <vt:lpstr>考向4   语言表达生动</vt:lpstr>
      <vt:lpstr>幻灯片 60</vt:lpstr>
      <vt:lpstr>幻灯片 61</vt:lpstr>
      <vt:lpstr>幻灯片 62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80</cp:revision>
  <dcterms:created xsi:type="dcterms:W3CDTF">2021-01-08T01:23:00Z</dcterms:created>
  <dcterms:modified xsi:type="dcterms:W3CDTF">2021-09-23T03:09:36Z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