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8" r:id="rId3"/>
    <p:sldId id="261" r:id="rId4"/>
    <p:sldId id="271" r:id="rId5"/>
    <p:sldId id="259" r:id="rId6"/>
    <p:sldId id="260" r:id="rId7"/>
    <p:sldId id="266" r:id="rId8"/>
    <p:sldId id="262" r:id="rId9"/>
    <p:sldId id="272" r:id="rId10"/>
    <p:sldId id="273" r:id="rId11"/>
    <p:sldId id="274" r:id="rId12"/>
    <p:sldId id="275" r:id="rId13"/>
    <p:sldId id="276" r:id="rId14"/>
    <p:sldId id="277" r:id="rId15"/>
    <p:sldId id="279" r:id="rId16"/>
    <p:sldId id="280" r:id="rId17"/>
    <p:sldId id="281" r:id="rId18"/>
    <p:sldId id="28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A251C"/>
    <a:srgbClr val="F5F5F5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724" y="-64"/>
      </p:cViewPr>
      <p:guideLst>
        <p:guide orient="horz" pos="222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BB56C-4931-4118-B3F5-299378C19C45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6906-7F17-49DB-A88E-BC92012453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724-59E0-414B-B5B4-090993CEF57D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95EE-6685-4757-B717-501E08EF73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431187" y="263457"/>
            <a:ext cx="1330828" cy="2898940"/>
            <a:chOff x="5320236" y="0"/>
            <a:chExt cx="1566554" cy="3412757"/>
          </a:xfrm>
        </p:grpSpPr>
        <p:sp>
          <p:nvSpPr>
            <p:cNvPr id="5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4290660" y="5331023"/>
            <a:ext cx="3611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713220" y="3595403"/>
            <a:ext cx="4765100" cy="1454328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9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6026492" y="-4852"/>
            <a:ext cx="138559" cy="1320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2007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1" name="任意多边形: 形状 10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4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5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6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68" y="392655"/>
            <a:ext cx="11515730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735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confont-10517-5127270"/>
          <p:cNvSpPr/>
          <p:nvPr userDrawn="1"/>
        </p:nvSpPr>
        <p:spPr>
          <a:xfrm>
            <a:off x="9580359" y="1331809"/>
            <a:ext cx="373805" cy="373841"/>
          </a:xfrm>
          <a:custGeom>
            <a:avLst/>
            <a:gdLst>
              <a:gd name="connsiteX0" fmla="*/ 253961 w 507905"/>
              <a:gd name="connsiteY0" fmla="*/ 126976 h 508005"/>
              <a:gd name="connsiteX1" fmla="*/ 348093 w 507905"/>
              <a:gd name="connsiteY1" fmla="*/ 159840 h 508005"/>
              <a:gd name="connsiteX2" fmla="*/ 312192 w 507905"/>
              <a:gd name="connsiteY2" fmla="*/ 195752 h 508005"/>
              <a:gd name="connsiteX3" fmla="*/ 253961 w 507905"/>
              <a:gd name="connsiteY3" fmla="*/ 177796 h 508005"/>
              <a:gd name="connsiteX4" fmla="*/ 177780 w 507905"/>
              <a:gd name="connsiteY4" fmla="*/ 254002 h 508005"/>
              <a:gd name="connsiteX5" fmla="*/ 253961 w 507905"/>
              <a:gd name="connsiteY5" fmla="*/ 330208 h 508005"/>
              <a:gd name="connsiteX6" fmla="*/ 312192 w 507905"/>
              <a:gd name="connsiteY6" fmla="*/ 312204 h 508005"/>
              <a:gd name="connsiteX7" fmla="*/ 348093 w 507905"/>
              <a:gd name="connsiteY7" fmla="*/ 348212 h 508005"/>
              <a:gd name="connsiteX8" fmla="*/ 253961 w 507905"/>
              <a:gd name="connsiteY8" fmla="*/ 381028 h 508005"/>
              <a:gd name="connsiteX9" fmla="*/ 126976 w 507905"/>
              <a:gd name="connsiteY9" fmla="*/ 254002 h 508005"/>
              <a:gd name="connsiteX10" fmla="*/ 253961 w 507905"/>
              <a:gd name="connsiteY10" fmla="*/ 126976 h 508005"/>
              <a:gd name="connsiteX11" fmla="*/ 253952 w 507905"/>
              <a:gd name="connsiteY11" fmla="*/ 50772 h 508005"/>
              <a:gd name="connsiteX12" fmla="*/ 50762 w 507905"/>
              <a:gd name="connsiteY12" fmla="*/ 254002 h 508005"/>
              <a:gd name="connsiteX13" fmla="*/ 253952 w 507905"/>
              <a:gd name="connsiteY13" fmla="*/ 457233 h 508005"/>
              <a:gd name="connsiteX14" fmla="*/ 457143 w 507905"/>
              <a:gd name="connsiteY14" fmla="*/ 254002 h 508005"/>
              <a:gd name="connsiteX15" fmla="*/ 253952 w 507905"/>
              <a:gd name="connsiteY15" fmla="*/ 50772 h 508005"/>
              <a:gd name="connsiteX16" fmla="*/ 253952 w 507905"/>
              <a:gd name="connsiteY16" fmla="*/ 0 h 508005"/>
              <a:gd name="connsiteX17" fmla="*/ 507905 w 507905"/>
              <a:gd name="connsiteY17" fmla="*/ 254002 h 508005"/>
              <a:gd name="connsiteX18" fmla="*/ 253952 w 507905"/>
              <a:gd name="connsiteY18" fmla="*/ 508005 h 508005"/>
              <a:gd name="connsiteX19" fmla="*/ 0 w 507905"/>
              <a:gd name="connsiteY19" fmla="*/ 254002 h 508005"/>
              <a:gd name="connsiteX20" fmla="*/ 253952 w 507905"/>
              <a:gd name="connsiteY20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7905" h="508005">
                <a:moveTo>
                  <a:pt x="253961" y="126976"/>
                </a:moveTo>
                <a:cubicBezTo>
                  <a:pt x="276863" y="126976"/>
                  <a:pt x="319525" y="131263"/>
                  <a:pt x="348093" y="159840"/>
                </a:cubicBezTo>
                <a:lnTo>
                  <a:pt x="312192" y="195752"/>
                </a:lnTo>
                <a:cubicBezTo>
                  <a:pt x="300956" y="184512"/>
                  <a:pt x="279196" y="177796"/>
                  <a:pt x="253961" y="177796"/>
                </a:cubicBezTo>
                <a:cubicBezTo>
                  <a:pt x="212680" y="177796"/>
                  <a:pt x="177780" y="212708"/>
                  <a:pt x="177780" y="254002"/>
                </a:cubicBezTo>
                <a:cubicBezTo>
                  <a:pt x="177780" y="295296"/>
                  <a:pt x="212680" y="330208"/>
                  <a:pt x="253961" y="330208"/>
                </a:cubicBezTo>
                <a:cubicBezTo>
                  <a:pt x="279149" y="330208"/>
                  <a:pt x="300956" y="323492"/>
                  <a:pt x="312192" y="312204"/>
                </a:cubicBezTo>
                <a:lnTo>
                  <a:pt x="348093" y="348212"/>
                </a:lnTo>
                <a:cubicBezTo>
                  <a:pt x="319525" y="376741"/>
                  <a:pt x="276863" y="381028"/>
                  <a:pt x="253961" y="381028"/>
                </a:cubicBezTo>
                <a:cubicBezTo>
                  <a:pt x="183969" y="381028"/>
                  <a:pt x="126976" y="324016"/>
                  <a:pt x="126976" y="254002"/>
                </a:cubicBezTo>
                <a:cubicBezTo>
                  <a:pt x="126976" y="183988"/>
                  <a:pt x="183969" y="126976"/>
                  <a:pt x="253961" y="126976"/>
                </a:cubicBezTo>
                <a:close/>
                <a:moveTo>
                  <a:pt x="253952" y="50772"/>
                </a:moveTo>
                <a:cubicBezTo>
                  <a:pt x="143810" y="50772"/>
                  <a:pt x="50762" y="143838"/>
                  <a:pt x="50762" y="254002"/>
                </a:cubicBezTo>
                <a:cubicBezTo>
                  <a:pt x="50762" y="364167"/>
                  <a:pt x="143810" y="457233"/>
                  <a:pt x="253952" y="457233"/>
                </a:cubicBezTo>
                <a:cubicBezTo>
                  <a:pt x="364095" y="457233"/>
                  <a:pt x="457143" y="364167"/>
                  <a:pt x="457143" y="254002"/>
                </a:cubicBezTo>
                <a:cubicBezTo>
                  <a:pt x="457143" y="143838"/>
                  <a:pt x="364095" y="50772"/>
                  <a:pt x="253952" y="50772"/>
                </a:cubicBezTo>
                <a:close/>
                <a:moveTo>
                  <a:pt x="253952" y="0"/>
                </a:moveTo>
                <a:cubicBezTo>
                  <a:pt x="391619" y="0"/>
                  <a:pt x="507905" y="116309"/>
                  <a:pt x="507905" y="254002"/>
                </a:cubicBezTo>
                <a:cubicBezTo>
                  <a:pt x="507905" y="391696"/>
                  <a:pt x="391619" y="508005"/>
                  <a:pt x="253952" y="508005"/>
                </a:cubicBezTo>
                <a:cubicBezTo>
                  <a:pt x="116286" y="508005"/>
                  <a:pt x="0" y="391696"/>
                  <a:pt x="0" y="254002"/>
                </a:cubicBezTo>
                <a:cubicBezTo>
                  <a:pt x="0" y="116309"/>
                  <a:pt x="116286" y="0"/>
                  <a:pt x="253952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5210" y="663056"/>
            <a:ext cx="1658035" cy="46077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89181" y="1123828"/>
            <a:ext cx="10920866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DA251C"/>
                </a:solidFill>
              </a:rPr>
              <a:t>《</a:t>
            </a:r>
            <a:r>
              <a:rPr lang="zh-CN" altLang="en-US" sz="2000" b="1" dirty="0">
                <a:solidFill>
                  <a:srgbClr val="DA251C"/>
                </a:solidFill>
              </a:rPr>
              <a:t>高考帮</a:t>
            </a:r>
            <a:r>
              <a:rPr lang="en-US" altLang="zh-CN" sz="2000" b="1" dirty="0">
                <a:solidFill>
                  <a:srgbClr val="DA251C"/>
                </a:solidFill>
              </a:rPr>
              <a:t>》</a:t>
            </a:r>
            <a:r>
              <a:rPr lang="zh-CN" altLang="en-US" sz="2000" b="1" dirty="0">
                <a:solidFill>
                  <a:srgbClr val="DA251C"/>
                </a:solidFill>
              </a:rPr>
              <a:t>系列图书配套</a:t>
            </a:r>
            <a:r>
              <a:rPr lang="en-US" altLang="zh-CN" sz="2000" b="1" dirty="0">
                <a:solidFill>
                  <a:srgbClr val="DA251C"/>
                </a:solidFill>
              </a:rPr>
              <a:t>PPT</a:t>
            </a:r>
            <a:r>
              <a:rPr lang="zh-CN" altLang="en-US" sz="2000" b="1" dirty="0">
                <a:solidFill>
                  <a:srgbClr val="DA251C"/>
                </a:solidFill>
              </a:rPr>
              <a:t>课件版权声明 </a:t>
            </a:r>
            <a:endParaRPr lang="en-US" altLang="zh-CN" sz="20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 dirty="0">
                <a:solidFill>
                  <a:prstClr val="black"/>
                </a:solidFill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</a:rPr>
              <a:t>高考帮</a:t>
            </a:r>
            <a:r>
              <a:rPr lang="en-US" altLang="zh-CN" sz="1400" dirty="0">
                <a:solidFill>
                  <a:prstClr val="black"/>
                </a:solidFill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</a:rPr>
              <a:t>品牌图书配属</a:t>
            </a:r>
            <a:r>
              <a:rPr lang="en-US" altLang="zh-CN" sz="1400" dirty="0">
                <a:solidFill>
                  <a:prstClr val="black"/>
                </a:solidFill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将本课件任何内容用于其他用途时，应获得授权，如未经授权用于商业或盈利用途，一经发现，我司将追究侵权者的法律责任。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河南天星教育传媒股份有限公司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-635" y="2234988"/>
            <a:ext cx="12193201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979851"/>
            <a:ext cx="12193201" cy="830580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ctr">
              <a:defRPr sz="53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69335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目   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考情解读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知识体系构建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534" y="2595360"/>
            <a:ext cx="5445491" cy="115724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3735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: 圆角 6"/>
          <p:cNvSpPr/>
          <p:nvPr userDrawn="1"/>
        </p:nvSpPr>
        <p:spPr>
          <a:xfrm>
            <a:off x="-360045" y="1979295"/>
            <a:ext cx="6433820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476" y="2817283"/>
            <a:ext cx="5390411" cy="712047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>
            <a:lvl1pPr>
              <a:defRPr sz="426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考点帮</a:t>
            </a:r>
            <a:r>
              <a:rPr lang="en-US" altLang="zh-CN" dirty="0"/>
              <a:t>·必备</a:t>
            </a:r>
            <a:r>
              <a:rPr lang="zh-CN" altLang="en-US" dirty="0"/>
              <a:t>知识通关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9" name="任意多边形: 形状 8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2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4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8125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7" name="任意多边形: 形状 16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20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1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2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4685" y="701040"/>
            <a:ext cx="107930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第(3)题,细读题干,发现填写的句子是解释事件的原因。</a:t>
            </a:r>
          </a:p>
        </p:txBody>
      </p:sp>
      <p:pic>
        <p:nvPicPr>
          <p:cNvPr id="62" name="21-6-4.jpg" descr="id:214748526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0" y="1896745"/>
            <a:ext cx="9346565" cy="16287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4050" y="3746500"/>
            <a:ext cx="107937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(1)制芰荷以为衣兮　集芙蓉以为裳　(2)座中泣下谁最多　江州司马青衫湿　(3)又恐琼楼玉宇　高处不胜寒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720" y="426085"/>
            <a:ext cx="1105217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方法点拨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</a:t>
            </a:r>
          </a:p>
          <a:p>
            <a:pPr algn="ctr"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掌握关键信息,巧解默写题目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1.理解题干中的情境特征。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境式默写题给出的具体情境一般有语句描写的对象、描述的画面、营造的氛围、刻画的人物、抒发的情感等,考生默写句子时,就要认真思考具体的情境特征,以确定要默写的语句。如【典例1】中的(2),确定了描写的对象,不难得出答案。</a:t>
            </a:r>
            <a:endParaRPr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2.抓住内容提要或语句翻译。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有些题干给出的情境是与要默写的语句相关的内容,或要默写的语句的翻译,这就要求考生在默写时,把握题干给出的具体内容的指向。如【典例1】中的(3),“重返天上”对应“我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2620" y="573405"/>
            <a:ext cx="1093533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欲乘风归去”,“又有所顾虑”对应“又恐”,以此确定所填内容。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3.联系上下句的意思。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干给出要默写的语句的上(下)句的大意,考生要根据题干信息,确定对应的语句,再进行补写。如2020年全国卷Ⅱ第16题的(1),“笔直的木材”对应“木直中绳”,“弯曲到符合圆规的标准”对应“其曲中规”,由此确定所填句子应是“    以为轮”。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4.把握位置信息。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这类信息中含有表明所填语句位置的词语,如“开头”“文末”“最后”等。如2018年全国卷Ⅰ第16题的(2),题干中的“文末”一词提示了所填语句在原文中的位置。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5.分析表达技巧,体会表达效果。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有时题干中的信息往往表明了了所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填</a:t>
            </a:r>
          </a:p>
        </p:txBody>
      </p:sp>
      <p:pic>
        <p:nvPicPr>
          <p:cNvPr id="66" name="柔F.jpg" descr="id:214748529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755" y="3249295"/>
            <a:ext cx="347980" cy="358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5190" y="1296670"/>
            <a:ext cx="103397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语句运用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手法,所以考生要关注语句的表达技巧、作用、思想情感等关键信息。如2020年全国卷Ⅲ第16题的(3),由“《阿房宫赋》中以一连串的排比夸张表现阿房宫的奢华”的排比夸张可缩小范围,再根据后面的具体内容即可确定答案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0025" y="188595"/>
            <a:ext cx="1179068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考向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对上下句式默写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典例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[2020江苏,11,8分]补写出下列名句名篇中的空缺部分。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(1)扈江离与辟芷兮,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　　　　　　　　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	(屈原《离骚》)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　　　　　　　　　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,金石可镂。	(荀子《劝学》)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    　　   　　　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,一夫当关,万夫莫开。	(李白《蜀道难》)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(4)秦爱纷奢,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　　　　　　　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。(杜牧《阿房宫赋》)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(5)起舞弄清影,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　　　　　　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。(苏轼《水调歌头》)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(6)峰峦如聚,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 　　　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,山河表里潼关路。	(张养浩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《山坡羊·潼关怀古》) 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(7)投我以木桃,</a:t>
            </a:r>
            <a:r>
              <a:rPr sz="2800" u="heavy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　　　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	(《诗经·卫风·木瓜》) </a:t>
            </a:r>
            <a:endParaRPr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(8)无情未必真豪杰,</a:t>
            </a:r>
            <a:r>
              <a:rPr sz="2800" u="heavy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　　　　　　　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	(鲁迅《答客诮》) 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8965" y="1338580"/>
            <a:ext cx="107289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本题考查考生默写常见的名句名篇的能力。在解答这类默写题时,一要会背诵、默写原文,二要注意字词不能写错。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(1)纫秋兰以为佩　(2)锲而不舍　(3)剑阁峥嵘而崔嵬　(4)人亦念其家　(5)何似在人间　(6)波涛如怒　(7)报之以琼瑶　(8)怜子如何不丈夫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0855" y="467360"/>
            <a:ext cx="1145921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方法点拨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背诵熟记,仔细辨析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1.加强背诵,留意字形。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高效记忆的同时,考生要注意辨析字形,准确识记,不写错别字。①关注难写字。名句名篇中有一些生僻难写的字,平时要勤于动笔,强化记忆,在考试中才能准确无误地写出来。②区分同音异义字。汉语中有许多读音相同,但形体、意义却完全不同的字,考生在备考时就要关注这些同音字不同的意义,根据语境来辨别它们的形体。③区分形近字和通假字。考生平时复习时要注重字形字意,不要写错字。在遇到通假字时,要加强记忆,不要把通假字和本字混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7835" y="426085"/>
            <a:ext cx="1121092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2.强化“倒背”意识,改变“记忆惯性”。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背上句,再背下句,这是考生的一种“记忆惯性”。一般来说,对于给出上句,要求填写下句的默写题,考生通常不会出错,但如果给的是下句,要求填写的是上句,考生往往就会出错。因此,考生要摆脱背诵时的“记忆惯性”。要想改变这种“记忆惯性”,平时就要试着改变背诵习惯,加强训练,如培养“倒背”的意识,经常让他人出下句自己对上句等。这样经过一段时间的训练后,考生就会有逆向思维的意识了。</a:t>
            </a:r>
          </a:p>
          <a:p>
            <a:pPr fontAlgn="auto">
              <a:lnSpc>
                <a:spcPct val="150000"/>
              </a:lnSpc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3.留心顺序和虚词,熟记内容。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古诗文中有很多句子的前后句互换后,其意义仍然是相通的,这样就有可能把语句的顺序记颠倒,因此考生在备考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7690" y="1242060"/>
            <a:ext cx="111010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多留心句子的顺序,准确记忆。如“二者不可得兼”易误写成“二者不可兼得”。文言文中有大量虚词,稍不注意就会漏掉,这样就会丢分。如“使秦复爱六国之人,则递三世可至万世而为君”中的“则”是虚词,书写时很容易丢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70025" y="3091180"/>
            <a:ext cx="9198610" cy="829310"/>
          </a:xfrm>
          <a:ln>
            <a:noFill/>
          </a:ln>
        </p:spPr>
        <p:txBody>
          <a:bodyPr wrap="square"/>
          <a:lstStyle/>
          <a:p>
            <a:r>
              <a:rPr lang="zh-CN" altLang="en-US" sz="5330" b="1" dirty="0" smtClean="0">
                <a:sym typeface="+mn-ea"/>
              </a:rPr>
              <a:t>专题五　名句名篇默写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13025" y="1727200"/>
            <a:ext cx="7548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</a:t>
            </a:r>
            <a:r>
              <a:rPr lang="zh-CN" altLang="en-US" sz="2800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高考帮</a:t>
            </a:r>
            <a:r>
              <a:rPr lang="en-US" altLang="zh-CN" sz="2800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800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</a:t>
            </a:r>
            <a:r>
              <a:rPr lang="en-US" altLang="zh-CN" sz="2800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】</a:t>
            </a:r>
            <a:r>
              <a:rPr lang="zh-CN" altLang="en-US" sz="2800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第二部分  古诗文阅读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考情解读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17487" y="1026795"/>
          <a:ext cx="11816715" cy="5595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0020"/>
                <a:gridCol w="4246880"/>
                <a:gridCol w="3199765"/>
                <a:gridCol w="1670050"/>
              </a:tblGrid>
              <a:tr h="1034415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考向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 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Arial" panose="020B0604020202020204" pitchFamily="34" charset="0"/>
                        </a:rPr>
                        <a:t>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考题取样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题型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8401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统一命题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自主命题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130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情境式默写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2020全国卷Ⅰ(Ⅱ、Ⅲ),16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2020山东,17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2020海南,17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　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填空题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518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对上下句式默写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2020江苏,11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2020天津,15(1)—(4)</a:t>
                      </a: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2020浙江,23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填空题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考情解读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82357" y="1109980"/>
          <a:ext cx="10149205" cy="5445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2270"/>
                <a:gridCol w="5956935"/>
              </a:tblGrid>
              <a:tr h="593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 聚焦学科素养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命题分析预测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852035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语言建构与运用,文化传承与理解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备考要求:①考生要会背诵、默写文章,不写错别字;②对原文语句的内容、情感、作用、表达技巧以及前后的语意关系有所理解,能根据试题“情境”信息,锁定语句。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1.考查形式:常见的考查形式有两种,一是情境式默写,二是对上下句式默写。全国卷以情境式默写为主。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2.考查内容:①命题范围不超过高考要求必背的篇目 (地方卷除外)。其中《劝学》《逍遥游》《赤壁赋》《琵琶行 并序》等篇目考查频率较高。②默写句子多选用富有精神品质内涵的篇目中的主旨句、抒情句等,以及近五年全国卷中没有出现过的句子。③题干中的情境一般涉及名句的思想内容、情感态度等。④选篇分布均衡。选篇通常是2篇高中+1篇初中,2篇古文+1首诗歌,1篇唐+1篇宋+1篇先秦。</a:t>
                      </a: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689450" y="1295853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解题能力提升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689610" y="2005965"/>
            <a:ext cx="10065385" cy="5384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    默写常见的名句名篇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>
            <a:hlinkClick r:id="" action="ppaction://noaction"/>
          </p:cNvPr>
          <p:cNvSpPr/>
          <p:nvPr/>
        </p:nvSpPr>
        <p:spPr>
          <a:xfrm>
            <a:off x="689610" y="2708910"/>
            <a:ext cx="10192385" cy="61595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积累帮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完善知识储备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6548755" y="1754505"/>
            <a:ext cx="5106670" cy="338645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默写常见的名句名篇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55" y="2859405"/>
            <a:ext cx="57404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考点帮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 解题能力提升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6309995" cy="677688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r>
              <a:rPr lang="zh-CN" sz="3600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考点　默写常见的名句名篇</a:t>
            </a:r>
          </a:p>
        </p:txBody>
      </p:sp>
      <p:pic>
        <p:nvPicPr>
          <p:cNvPr id="56" name="21-6-1.jpg" descr="id:2147485227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161415"/>
            <a:ext cx="9001125" cy="4868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7835" y="426085"/>
            <a:ext cx="1121092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考向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情境式默写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典例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[2020全国卷Ⅰ,16,6分]补写出下列句子中的空缺部分。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(1)《离骚》中“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　　　　　　　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                        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”两句对古代服饰的“上衣下裳制”有所反映。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(2)元代戏剧家马致远的杂剧《青衫泪》根据白居易的诗《琵琶行》改编而成,剧名来自诗中的“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                     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　　　　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”两句。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(3)在《水调歌头(明月几时有)》中,苏轼自言想要重返天上,但又有所顾虑,原因在于“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　　　　　　    　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en-US" altLang="zh-CN" sz="2800" u="he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”。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7835" y="426085"/>
            <a:ext cx="1121092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本题考查考生默写常见的名句名篇的能力。解答情境式默写题,考生要细读题干,紧扣题干中的提示性信息,筛选语句。</a:t>
            </a:r>
          </a:p>
          <a:p>
            <a:pPr fontAlgn="auto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第(1)题,分析题干,提取题干中与要默写的句子相对应的信息。</a:t>
            </a:r>
          </a:p>
        </p:txBody>
      </p:sp>
      <p:pic>
        <p:nvPicPr>
          <p:cNvPr id="60" name="21-6-2.jpg" descr="id:214748525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553335"/>
            <a:ext cx="7140575" cy="1238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7055" y="4114165"/>
            <a:ext cx="10216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第(2)题,审读题干,确定题干中的描述对象。</a:t>
            </a:r>
          </a:p>
        </p:txBody>
      </p:sp>
      <p:pic>
        <p:nvPicPr>
          <p:cNvPr id="61" name="21-6-3.jpg" descr="id:2147485262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095" y="4889500"/>
            <a:ext cx="10189210" cy="1461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a467550-8365-4d44-ab15-a1fa079b35bb}"/>
  <p:tag name="TABLE_ENDDRAG_ORIGIN_RECT" val="930*433"/>
  <p:tag name="TABLE_ENDDRAG_RECT" val="17*80*930*4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a467550-8365-4d44-ab15-a1fa079b35bb}"/>
  <p:tag name="TABLE_ENDDRAG_ORIGIN_RECT" val="799*428"/>
  <p:tag name="TABLE_ENDDRAG_RECT" val="78*87*799*428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NewRoma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546</Words>
  <Application>WPS 演示</Application>
  <PresentationFormat>自定义</PresentationFormat>
  <Paragraphs>71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幻灯片 1</vt:lpstr>
      <vt:lpstr>专题五　名句名篇默写</vt:lpstr>
      <vt:lpstr>  考情解读</vt:lpstr>
      <vt:lpstr>  考情解读</vt:lpstr>
      <vt:lpstr>幻灯片 5</vt:lpstr>
      <vt:lpstr>幻灯片 6</vt:lpstr>
      <vt:lpstr>  考点　默写常见的名句名篇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tesoon</dc:creator>
  <cp:lastModifiedBy>dell</cp:lastModifiedBy>
  <cp:revision>45</cp:revision>
  <dcterms:created xsi:type="dcterms:W3CDTF">2021-01-08T01:23:00Z</dcterms:created>
  <dcterms:modified xsi:type="dcterms:W3CDTF">2021-09-23T03:10:31Z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