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2"/>
  </p:notesMasterIdLst>
  <p:handoutMasterIdLst>
    <p:handoutMasterId r:id="rId83"/>
  </p:handoutMasterIdLst>
  <p:sldIdLst>
    <p:sldId id="257" r:id="rId2"/>
    <p:sldId id="258" r:id="rId3"/>
    <p:sldId id="278" r:id="rId4"/>
    <p:sldId id="260" r:id="rId5"/>
    <p:sldId id="265" r:id="rId6"/>
    <p:sldId id="281" r:id="rId7"/>
    <p:sldId id="772" r:id="rId8"/>
    <p:sldId id="283" r:id="rId9"/>
    <p:sldId id="739" r:id="rId10"/>
    <p:sldId id="781" r:id="rId11"/>
    <p:sldId id="428" r:id="rId12"/>
    <p:sldId id="294" r:id="rId13"/>
    <p:sldId id="688" r:id="rId14"/>
    <p:sldId id="742" r:id="rId15"/>
    <p:sldId id="782" r:id="rId16"/>
    <p:sldId id="783" r:id="rId17"/>
    <p:sldId id="784" r:id="rId18"/>
    <p:sldId id="785" r:id="rId19"/>
    <p:sldId id="786" r:id="rId20"/>
    <p:sldId id="787" r:id="rId21"/>
    <p:sldId id="788" r:id="rId22"/>
    <p:sldId id="789" r:id="rId23"/>
    <p:sldId id="790" r:id="rId24"/>
    <p:sldId id="791" r:id="rId25"/>
    <p:sldId id="792" r:id="rId26"/>
    <p:sldId id="793" r:id="rId27"/>
    <p:sldId id="794" r:id="rId28"/>
    <p:sldId id="795" r:id="rId29"/>
    <p:sldId id="796" r:id="rId30"/>
    <p:sldId id="797" r:id="rId31"/>
    <p:sldId id="798" r:id="rId32"/>
    <p:sldId id="799" r:id="rId33"/>
    <p:sldId id="800" r:id="rId34"/>
    <p:sldId id="801" r:id="rId35"/>
    <p:sldId id="802" r:id="rId36"/>
    <p:sldId id="803" r:id="rId37"/>
    <p:sldId id="804" r:id="rId38"/>
    <p:sldId id="805" r:id="rId39"/>
    <p:sldId id="806" r:id="rId40"/>
    <p:sldId id="807" r:id="rId41"/>
    <p:sldId id="808" r:id="rId42"/>
    <p:sldId id="809" r:id="rId43"/>
    <p:sldId id="811" r:id="rId44"/>
    <p:sldId id="810" r:id="rId45"/>
    <p:sldId id="813" r:id="rId46"/>
    <p:sldId id="814" r:id="rId47"/>
    <p:sldId id="815" r:id="rId48"/>
    <p:sldId id="816" r:id="rId49"/>
    <p:sldId id="817" r:id="rId50"/>
    <p:sldId id="818" r:id="rId51"/>
    <p:sldId id="819" r:id="rId52"/>
    <p:sldId id="820" r:id="rId53"/>
    <p:sldId id="821" r:id="rId54"/>
    <p:sldId id="822" r:id="rId55"/>
    <p:sldId id="823" r:id="rId56"/>
    <p:sldId id="824" r:id="rId57"/>
    <p:sldId id="825" r:id="rId58"/>
    <p:sldId id="826" r:id="rId59"/>
    <p:sldId id="827" r:id="rId60"/>
    <p:sldId id="812" r:id="rId61"/>
    <p:sldId id="828" r:id="rId62"/>
    <p:sldId id="829" r:id="rId63"/>
    <p:sldId id="830" r:id="rId64"/>
    <p:sldId id="831" r:id="rId65"/>
    <p:sldId id="832" r:id="rId66"/>
    <p:sldId id="833" r:id="rId67"/>
    <p:sldId id="834" r:id="rId68"/>
    <p:sldId id="835" r:id="rId69"/>
    <p:sldId id="836" r:id="rId70"/>
    <p:sldId id="837" r:id="rId71"/>
    <p:sldId id="838" r:id="rId72"/>
    <p:sldId id="839" r:id="rId73"/>
    <p:sldId id="840" r:id="rId74"/>
    <p:sldId id="841" r:id="rId75"/>
    <p:sldId id="842" r:id="rId76"/>
    <p:sldId id="843" r:id="rId77"/>
    <p:sldId id="844" r:id="rId78"/>
    <p:sldId id="845" r:id="rId79"/>
    <p:sldId id="846" r:id="rId80"/>
    <p:sldId id="847"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88"/>
        <p:guide pos="386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593725"/>
            <a:ext cx="1185227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altLang="en-US" sz="2800">
                <a:latin typeface="微软雅黑" panose="020B0503020204020204" charset="-122"/>
                <a:ea typeface="微软雅黑" panose="020B0503020204020204" charset="-122"/>
                <a:cs typeface="微软雅黑" panose="020B0503020204020204" charset="-122"/>
                <a:sym typeface="+mn-ea"/>
              </a:rPr>
              <a:t>      从“天眼”探秘到载人航天,从嫦娥四号成功登陆月球背面到北斗三号最后一颗组网卫星发射成功,中国航天精神不仅代表了对品质的苛求,对科技的探索,更集中体现了中国梦的内涵。从航天梦到强国梦,中华民族一直在不懈地追逐梦想。北斗三号最后一颗组网卫星的成功发射,需要一个严密的系统,每一个小细节都不能出现纰漏,否则很可能导致整个系统失效,因此,这就需要精益求精的工匠精神。我国航天事业之所以取得巨大的成就,是因为一代又一代的航天人有着数十年如一日的严谨细致、精益求精的工匠精神,这种精神正是“发展航天事业,建设航天强国”的不竭动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适用话题:不忘初心、追逐梦想、严谨细致、科技创新等。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3.火神山、雷神山:彰显中国速度</a:t>
            </a:r>
          </a:p>
        </p:txBody>
      </p:sp>
      <p:sp>
        <p:nvSpPr>
          <p:cNvPr id="2" name="文本框 1"/>
          <p:cNvSpPr txBox="1"/>
          <p:nvPr/>
        </p:nvSpPr>
        <p:spPr>
          <a:xfrm>
            <a:off x="254635" y="916940"/>
            <a:ext cx="116166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新冠肺炎疫情不断蔓延,医疗物资严重短缺,病床更是“一床难求”。为阻止疫情蔓延,武汉市人民政府决定,参照17年前北京小汤山“非典”医院的模式,建造一座专门收治新冠肺炎患者的医院。在2020年1月23日下午接到任务之后,相关单位迅速组织了数千名工人和300多台施工机械设备,准备进场施工。10天时间,一座可容纳1000张床位的医院正式落成。2月2日,武汉火神山医院正式交付给中国人民解放军联勤保障部队。2月3日,武汉火神山医院开始接诊。而另一座武汉雷神山医院有1600张病床,自1月26日正式开工以来,仅仅5天,总体建设进度已完成60%以上,在2月8日交付使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71500"/>
            <a:ext cx="1180719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速度的背后,是我国建造技术的创新。两座医院的建设均采用了行业最前沿的装配式建筑技术,最大限度地采用拼装式工业化成品,大幅减少现场作业的工作量,节省了大量的时间。同时,在外部拼接过后进行整体吊装,将现场施工和整体吊装穿插进行,实现了效率的最大化。</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altLang="en-US" sz="2800">
                <a:latin typeface="微软雅黑" panose="020B0503020204020204" charset="-122"/>
                <a:ea typeface="微软雅黑" panose="020B0503020204020204" charset="-122"/>
                <a:cs typeface="微软雅黑" panose="020B0503020204020204" charset="-122"/>
                <a:sym typeface="+mn-ea"/>
              </a:rPr>
              <a:t>       集体主义、爱国主义是中华民族不断传承的优秀传统,更是中国人民在面对困难时顽强不屈、奋不顾身的精神支撑。两座医院开建的消息一传出,中建三局的工作群和劳务群里出现了不绝于耳的“请战声”;施工过程中,几万名建设者顶着凄风苦雨,每天只睡三四个小时、每天走上万步,他们却从不叫一句苦。武汉火神山医院如此大的系统工程,依靠设计师的运筹帷幄,依靠先进大数据的应用能力,依靠高效的物流配送,每一步都环环相扣,最终实现了“10天建一座医院”的神话。这彰显了中国智慧与中国速度。</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适用话题:家国情怀、中国速度等。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16890"/>
            <a:ext cx="1180719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4.16名研究生被退学:该严的环节严起来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2020年8月3日,南方医科大学研究生院官方网站,公布了《关于对黄某某等16名研究生作出退学处理的公示》。文件显示:根据教育部《普通高等学校学生管理规定》第三十条和《南方医科大学研究生学籍管理实施细则》第三十七条有关规定,该校拟对黄某某等16名研究生作退学处理。据悉,2020年被南方医科大学研究生院退学处理的16人中,有博士生11人,硕士生5人。</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16890"/>
            <a:ext cx="1180719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这则消息发出之后,引发了不少关注,毕竟,高校集中清退研究生,在国内还属于近两年刚刚常态化的“新现象”。2019年年底,有近30所高校公布了超过1300名硕博研究生的退学名单,其中包括清华大学、复旦大学等知名高校,当时就引发了热议。这种“清退不合格学生”的做法,其实依据的完全是已经在纸面上落地多年的既有规定,但是,对照相关制度在此前的执行力度,这种行动确实有一定的突破创新意义。因此,许多人把这解读为大学要对“严进严出”开始“动真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16890"/>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不要做懒惰的奴隶,要做自律的主人。研究生的培养,关系国家的未来和发展,必须让该“严”的环节“严”起来。考上了研究生,绝不代表进入了一劳永逸的温室。高校在培养人才时,既要注重对研究生学术能力的培养,也不能忽视对其学术诚信和学术规范的品质涵养。学生应该以积极饱满的情绪对待自己研究生阶段的学习;高校也必须严格把关,这样才能真正为国家培养造就大批德才兼备的高层次人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适用话题:培养人才、自律品质、严格把关、学术涵养等。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79730"/>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5.让公筷公勺分餐进食成为文明标配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2020年3月9日,北京烹饪协会、北京市餐饮行业协会联合发布《推行公筷公勺共建文明餐桌倡议书》,提出“一分二公三自带”新倡议,即分餐制、公筷公勺、自带筷子,号召北京市餐饮行业推行公筷公勺行动,守护舌尖上的安全。短短两天,全国数十家媒体参与倡议。连日来,积极复工的餐饮企业纷纷响应倡议,健康的餐饮方式也受到了消费者欢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上海、山东、成都等地也纷纷发布了文明饮食倡议或行业指南,倡导推广分餐制,餐饮经营单位主动给消费者提供公筷、公勺等。据上海市卫健委新闻发言人郑锦介绍,上海市四部门联合发布《关于使用公筷公勺的倡议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797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后,市民纷纷留言表示赞同。十多个小时内,仅上海发布、上海市卫健委官微的总阅读量就超过了126万次,评论1800多条,点赞超过1万次。从自身做起,使用公筷公勺,养成健康文明的用餐习惯,得到市民的广泛响应。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公筷公勺不方便,餐桌上容易搞错”“餐饮企业觉得增加清洗工作量,不愿意提供公筷公勺”“家庭就餐采用公筷公勺,麻烦且没必要”……对于使用公筷公勺的倡议,也有人在留言中提出了疑虑。消费习惯、消费观念的改变是推广分餐制的难点之一。中国人长期以来形成了合餐的饮食习惯,餐饮除了有满足温饱、享受美食的诉求外,还有团聚、交流的需求,分餐制、公筷公勺等倡议还需要从卫生健康这个角度进行更大限度的倡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99770"/>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明是一个人素质的表现。饮食文化能够反映公民的文明习惯。共用筷子、勺子,大家围在一起,确实有了很好的氛围。可是,多一双公筷、一个公勺,才能多一份放心。公筷公勺用起来,分餐进食搞起来,这些文明小节将为广大市民的健康提供更全面的安全保障。每一位市民都可以从自己做起,通过自己的努力,让“公筷意识”深入人心,让“分餐进食”成为文明标配,养成文明健康的生活习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适用话题:文化习惯、转变观念、健康饮食等。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929890"/>
            <a:ext cx="11238865" cy="829310"/>
          </a:xfrm>
          <a:ln>
            <a:noFill/>
          </a:ln>
        </p:spPr>
        <p:txBody>
          <a:bodyPr wrap="square"/>
          <a:lstStyle/>
          <a:p>
            <a:r>
              <a:rPr lang="zh-CN" altLang="en-US" sz="5330" b="1" dirty="0" smtClean="0">
                <a:sym typeface="+mn-ea"/>
              </a:rPr>
              <a:t>专题十五　写作素材积累</a:t>
            </a:r>
          </a:p>
        </p:txBody>
      </p:sp>
      <p:sp>
        <p:nvSpPr>
          <p:cNvPr id="3" name="文本框 2"/>
          <p:cNvSpPr txBox="1"/>
          <p:nvPr/>
        </p:nvSpPr>
        <p:spPr>
          <a:xfrm>
            <a:off x="2655570" y="1657350"/>
            <a:ext cx="716788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语文】第四部分  写   作</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25450"/>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6.博物馆直播的“火”缘于“活”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2020年2月开始,抖音、淘宝、腾讯、快手等大型互联网平台相继举办“云游博物馆”的直播活动,中国国家博物馆、甘肃省博物馆、敦煌研究院等在内的全国几十家博物馆参与,网友反响热烈。作为闭馆期间博物馆提供文化服务的一种新形式,直播备受观众欢迎和社会关注,已成为文博行业数字化发展的新趋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基于防疫的考虑,博物馆、图书馆等公共文化场馆在此次疫情暴发之后集体闭馆,但关闭了“门”却打开了“窗”——多家博物馆借助大型互联网平台,通过视频直播的方式,向观众提供文物讲解服务。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25450"/>
            <a:ext cx="1180719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实践效果来看,此举实现了多赢,观众、博物院、网络平台等方面都是赢家。由于线上参观的形式在很大程度上降低了对文物的损害,很多国宝真品都能无压力地展现在观众面前。同时,直播结合在线互动、专业讲解、科普讲座等多种形式,营造了更为有趣的参观氛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博物馆直播之所以会“火”,既与疫情带来的空闲时间增多有关,也与博物馆的创新手段有关。中国国家博物馆、甘肃省博物馆、敦煌研究院等参与者,在疫情期间不是闭馆放假,而是转变思维、主动适应现状,借助直播使传统博物馆变成“网上博物馆”。所以,期待所有的博物馆都能“活”起来,像故宫一样,以多种创新手段让文物“活”起来,走进人们的现实生活,产生更大的文化传承价值。</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“博物馆热”是文化自信的缩影。博物馆以物证史,一直在无声地传递着核心价值观,弘扬着正能量,在将优秀传统文化和美好生活相融相通等方面发挥着不可替代的作用。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适用话题:创新创造、文化自信、传承历史文化等。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7.2020年高考延期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2020年3月31日,教育部发布公告,经党中央、国务院同意,2020年全国普通高等学校招生统一考试延期一个月举行,考试时间为7月7日至8日。湖北省、北京市可根据本省市的疫情防控情况,研究提出本省市高考时间安排的意见,商教育部同意后及时向社会发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2003年将高考时间调整到6月7日、8日起,我国只进行过一次高考时间的局部调整,即2008年汶川大地震时,震区学生的高考时间延期近一个月。全国性高考时间延期,2020年是第一次。在疫情防控常态化条件下,如何稳妥地做好2020年高考工作,党中央、国务院高度重视,社会各界普遍关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51765"/>
            <a:ext cx="1180719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目前的疫情防控情况来看,全国本土疫情传播已基本阻断,但零星散发病例和局部暴发疫情的风险仍然存在,境外疫情呈加速扩散蔓延态势,我国疫情防输入压力持续加大,高考延期可以更大程度地保障考生的生命安全和身体健康。从教育备考来看,由于各地延期开学,考生的复习备考时间受到影响,特别是网络学习条件较差的考生受到的影响更大,高考延期可以更大程度地保障考试招生的公平性和公正性。可以说,高考延期这一决定通盘考虑疫情和学情,既有顺应时势的必要性,也有彰显公平的正当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高考,国以选贤,教以树人,民以求进。从1977年恢复高考以来,这一招生考试制度,为国家输送了大量人才,也改变了无数人的命运。虽然这次高考延期了,但是梦想总在前方。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32765"/>
            <a:ext cx="1180719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此次高考延期一个月,这是基于疫情防控形势、延期开学等对考生复习产生的影响所作出的科学决策。从现实来看,延期开学时间较长,对考生复习备考的影响是客观存在的,加之2020年6月举行高考还存在一定的安全风险,因此高考延期既在情理之中,也符合大部分考生和家长的预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适用话题:制度制定要审时度势、高考公平性等。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506345" cy="687539"/>
          </a:xfrm>
        </p:spPr>
        <p:txBody>
          <a:bodyPr wrap="square"/>
          <a:lstStyle/>
          <a:p>
            <a:r>
              <a:rPr dirty="0">
                <a:latin typeface="微软雅黑" panose="020B0503020204020204" charset="-122"/>
                <a:ea typeface="微软雅黑" panose="020B0503020204020204" charset="-122"/>
                <a:sym typeface="+mn-ea"/>
              </a:rPr>
              <a:t>人物聚焦</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4625" y="1654810"/>
            <a:ext cx="1184275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钟南山”这个名字,一直以来都和中国的公共卫生事业紧紧连在一起。2003年,“非典”疫情肆虐,钟南山不顾生命危险应对疫情,曾连续工作38个小时,由于过度疲劳,他累倒在工作岗位上。在“非典”病因不明的情况下,他以客观事实和临床经验为依据,不赞同“衣原体是病因”的观点,以实事求是的科学态度坚持真理,精心制订治疗方案,挽救了很多病人的生命,体现出一个科学家严谨求真的治学态度。</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1.钟南山:危难时刻显身手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2019年年底到2020年年初,新冠肺炎蔓延,其严重性超出了人们的想象,许多人感到害怕,84岁高龄的钟南山义无反顾地再度出征。他冲到防疫第一线,一天的时间内,在三个城市来回奔波,在买不到去武汉的机票的情况下,钟南山和助手挤上一列五点的高铁,临时上车的他,只能在餐车上找个位置,刚一落座就拿出文件研究,由于连日的劳累,他仰倒在座位上闭目凝思。到了武汉,他一下车就开始了高强度的工作,了解疫情、研究防控方案、连线媒体直播、解读最新情况……好不容易挤出来一点时间,他接受白岩松的采访,向公众解释新冠病毒的来龙去脉。他没有丝毫隐瞒,坦诚地告诉公众,新冠病毒很可能来自野味,确定可以人传人!在采访里,钟南山呼吁大家没有特殊情况,一定不要再去武汉了。然而那时,他却在最危险的金银潭医院和死神掰手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有院士的专业,有战士的勇猛,更有国士的担当。”这是《人民日报》官微上对钟南山的评价。自古以来,中国的知识分子就有“为天地立心,为生民立命,为往圣继绝学,为万世开太平”的志向和传统。面对未知的疫情风险,钟南山勇担大任,一往无前,既有医者仁心的专业技术,也有战士迎难而上的拼搏狠劲。他那看似无坚不摧的外衣之下,深藏着的却是一颗柔情似水的仁者之心和一腔热血的爱国之情。面对关于疫情的询问,钟南山严肃地对全国人民宣布了一则“坏消息”——新冠病毒存在人传人的现象。直面现实是艰难的,往往令人受挫,但勇于发声、敢于迎战却也是夺取成功不可缺失的关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适用话题:专业和担当、爱国之情、求真务实等。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2.李东英:百岁院士逝世,一生为国炼“金”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2020年9月22日,我国稀有金属冶金及材料专家、稀有金属工业创始人之一李东英院士与世长辞,享年100岁。从1920到2020,一个世纪的时间可以发生什么?于己而言,期颐老人李东英走完了他的一生;于国而言,中国工程院院士李东英不仅见证了新中国的诞生,还陪伴着新中国稀有金属工业一步步发展壮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李东英是我国稀有金属工业的开拓者之一。据中国工程院资料,李东英先后主持研究出了30余种稀有金属的生产方法,其中包括“两弹一星”等国防军工和大规模集成电路等尖端技术所急需的多种新材料;随后,又主持了金属钛的应用推广工作,经济效益显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935355"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热点素材</a:t>
            </a:r>
          </a:p>
        </p:txBody>
      </p:sp>
      <p:sp>
        <p:nvSpPr>
          <p:cNvPr id="2" name="矩形 1">
            <a:hlinkClick r:id="" action="ppaction://noaction"/>
          </p:cNvPr>
          <p:cNvSpPr/>
          <p:nvPr/>
        </p:nvSpPr>
        <p:spPr>
          <a:xfrm>
            <a:off x="935355" y="235439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人物聚焦</a:t>
            </a:r>
          </a:p>
        </p:txBody>
      </p:sp>
      <p:sp>
        <p:nvSpPr>
          <p:cNvPr id="4" name="矩形 3">
            <a:hlinkClick r:id="" action="ppaction://noaction"/>
          </p:cNvPr>
          <p:cNvSpPr/>
          <p:nvPr/>
        </p:nvSpPr>
        <p:spPr>
          <a:xfrm>
            <a:off x="935355" y="446386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成功励志</a:t>
            </a:r>
          </a:p>
        </p:txBody>
      </p:sp>
      <p:sp>
        <p:nvSpPr>
          <p:cNvPr id="5" name="矩形 4">
            <a:hlinkClick r:id="" action="ppaction://noaction"/>
          </p:cNvPr>
          <p:cNvSpPr/>
          <p:nvPr/>
        </p:nvSpPr>
        <p:spPr>
          <a:xfrm>
            <a:off x="935355" y="340913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感悟思辨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李东英也是中国稀土农用工作的开创者和奠基人之一。早在1972年,他率先提出并组织实施稀土微量元素用于农业生产实际的科学研究和应用推广,获得普遍增产、改善品质和提高抗逆性效果,使中国在世界上率先实现了稀土农用的产业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李东英一生致力将所学与国家建设相结合:“国家的需要最重要。只要国家需要,我随时可以换专业,换项目,换工作单位。”李东英把国家需要与个人选择结合在一起,这一结合就是一辈子。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李东英院士活到了100岁,他在漫长而又短暂的人生中,生命不息,奋斗不止,把自己的一生都献给了祖国的稀有金属事业。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他选择从事的职业时不从个人意愿去考虑,而是始终把国家需要与个人选择结合起来,将自己所学与国家建设结合起来,这是一种博大的爱国情怀。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李东英院士是中国稀有金属工业的开拓者,也是中国稀土农用工作的开创者和奠基人之一。正是由于李东英院士的开创精神,中国稀有金属工业发展壮大,率先实现了稀土农用的产业化。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适用话题:奋斗、国家需要与个人选择、开创等。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3.中国女排:携手奋进,为国著功成</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2020年5月,中国女排国家队队长朱婷亮相全国两会,她说:“女排精神就是要升国旗、奏国歌,哪怕是第三名也要努力争取。”她认为祖国至上、团结协作、顽强拼搏、永不言败,既是女排精神,也是民族精神。正是在女排精神的激励下,中国女排终于重回世界之巅,为国争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世纪80年代,女排以拼搏精神赢得五连冠,成为当时中国人的模范和骄傲。2019年9月29日,中国女排以十一连胜的成绩登上2019年女排世界杯的领奖台。这是中国女排第十次荣膺“世界三大赛”冠军。那升国旗、奏国歌的一幕,令人热血沸腾。在喜迎新中国70华诞之际,女排姑娘向祖国献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了一份厚礼。当五星红旗冉冉升起,当雄壮的国歌回荡在赛场内外,那些赛场上挥洒的汗水,都化作为国争光的自豪与幸福。这荣耀的一刻,属于为梦想不懈拼搏的女排姑娘,属于坚韧不拔、砥砺前行的新中国!2020年5月17日,中国女排获得“感动中国2019年度人物”的荣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三十多年来,女排魅力不衰,粉丝遍布中华。一路走来,中国女排不是没有经历过低谷,今天的胜利,是一次次咬牙坚持、在失败中不断奋起的结果。中国女排把为国争光作为自己的义务和使命,她们用辛苦的付出和无数的汗水,用坚韧的毅力和团结拼搏的精神,又一次让五星红旗在国际赛场上冉冉升起,她们将女排精神传递到国际赛场。女排姑娘的成就,显示出祖国至上、顽强拼搏、胜不骄败不馁的英雄风范,也成为中华民族屹立于世界民族之林的生动见证。</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适用话题:奋斗与坚持、失败与胜利等。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26224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4.森林消防英雄:火焰蓝战士,英雄归厚土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2019年3月 30日 18时许,四川省凉山州木里县境内发生森林火灾。着火点在海拔3800米左右,地形复杂,坡陡谷深,交通、通讯不便。3月 31 日下午,四川森林消防总队凉山州支队人员和地方扑火人员共 689 人展开扑救。消防队员克服困难,每人负重30余斤,徒步行军8个小时,在海拔3700余米的地方与森林大火展开了搏斗。明火被扑灭后,消防员在向山谷两个烟点迂回接近时,突遇山火爆燃,27名森林消防员和3名地方扑火人员牺牲。牺牲的 27名森林消防员,平均年龄仅23岁,年纪最小的仅 18 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2019年4月4 日上午,四川木里森林火灾扑救中英勇牺牲烈士悼念活动在西昌市举行。27 名牺牲的消防员被评定为烈士、追记一等功,3名地方扑火人员也被评定为烈士。2020年5月17日,四川木里森林扑火勇士获得“感动中国2019年度人物”的荣誉。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警情就是命令,服从命令听指挥是消防员唯一能做的事。“为人民服务”是职业赋予的责任和使命,不求感激回报,只求百姓安宁。无论是战火中的英烈,还是和平时期的英雄,都是一个个“大写的人”。英雄之所以为英雄,并不是因为他们牺牲在了这场大火里,而是因为在每一天的工作中,他们都以极高的职业素养对待自己的工作。我们应该有更多的反思和警醒:如何让英雄少一些牺牲?</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适用话题:为人民服务、责任与担当等。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26224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5.“造梦者”李子柒:跨越语言的文化输出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作为知名短视频博主,李子柒的微博粉丝超2000万。此外,她还是首位“成都非物质文化遗产推广大使”,是“中国农村青年致富带头人推广大使”。2019年12月14日,《中国新闻周刊》主办了2019“年度影响力人物”荣誉盛典,李子柒获颁“2019年度文化传播人物”奖项。在她的视频里,四季更迭、晨炊夕食,都重新具备了美学意义,满足了人们对田园生活“采菊东篱下,悠然见南山”的幻想。</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李子柒的视频中没有一个英文字母,却圈了无数海外粉。在国外视频网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站YouTube上,众多海外粉丝等着她更新。在过去的几年里,李子柒一直在用视频记录自己唯美的乡村生活:身穿粗布衣服,自己做食物、做家具……视频里展现的中国传统美食和工艺,让许多外国网友看了都心生向往。有外国网友评论李子柒的视频:“她在重新向全世界介绍,被我们忘记的那些中国文化、艺术和智慧。”在一期李子柒坐高铁去采长白山蜂蜜的视频下面,有外国网友评论:“这是中国的高速铁路,很厉害……”来自不同国家和地区的人,用几十种语言,在她的视频下留言夸赞她,甚至把她当成自己“糟糕生活的解药”。正如央视新闻所说,李子柒的视频“没有一个字夸中国好,但她讲好了中国文化,讲好了中国故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sz="4000">
                <a:solidFill>
                  <a:schemeClr val="bg1"/>
                </a:solidFill>
                <a:latin typeface="+mj-ea"/>
                <a:ea typeface="+mj-ea"/>
                <a:cs typeface="+mj-ea"/>
              </a:rPr>
              <a:t>热点素材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02285"/>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李子柒的视频受到这么多人的喜爱和赞美,是因为她的视频传播的是中华民族最精华最珍贵的审美情趣和精神内核;她视频的核心,是中华民族利用现有自然资源自给自足的伟大创造和坚韧不拔的精神。李子柒视频的展示和传播,可以帮助外国人了解中国传统文化和源远流长的历史,甚至可以吸引外国人来中国旅游,学习中国文化。正如网友所说“在文化输出方面,李子柒是真正的‘一个人胜过一万个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适用话题:传承传统文化、文化输出等。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95605"/>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6.顾方舟:一丸济世德</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顾方舟,我国脊髓灰质炎疫苗研发生产的拓荒者。1957年,他临危受命研制脊髓灰质炎疫苗。疫苗问世后他以身试药,冒着生命危险,没有丝毫的犹豫,同事们见此也把自己当作试验对象,试服了疫苗。1960年年底,正式投产的首批500万人份疫苗推广至全国11座城市,脊灰疫情流行高峰慢慢削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顾方舟借鉴中医制作丸剂的方法,创造性地改良配方,把液体疫苗融入糖丸。糖丸疫苗的诞生,是人类脊灰疫苗史上的点睛之笔,发病人数逐年递减,上百万的孩子免于残疾。2000年,经世界卫生组织证实,中国成为无脊灰国家。</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从1957年到2000年,消灭脊髓灰质炎这条不平之路,顾方舟艰辛跋涉了44年。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2019年1月,顾方舟在生命的最后留下两句话:“我一生做了一件事,值得,值得。孩子们快快长大,报效祖国。”2019年9月,顾方舟被授予“人民科学家”国家荣誉称号。</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水滴石穿,绳锯木断。”这是一种品质,一种执着追求的品质。顾方舟的一生只做了一件事——研制“糖丸”。可是,这件事,给无数孩子带来了温暖,更温暖了整个社会。他忠诚于国家,一心为民,默默无闻,甘于奉献。“为一大事来,鞠躬尽瘁;做一大事去,泽被子孙。”这是对他的一生最好的写照。一念在心,生命便会充满动力,追求便永远不会停止。是执着,让我们的生活变得简单;是执着,让我们的经历刻骨铭心。</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适用话题:执着品质、生命价值、创新精神等。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506345" cy="687047"/>
          </a:xfrm>
        </p:spPr>
        <p:txBody>
          <a:bodyPr wrap="square"/>
          <a:lstStyle/>
          <a:p>
            <a:r>
              <a:rPr dirty="0">
                <a:latin typeface="微软雅黑" panose="020B0503020204020204" charset="-122"/>
                <a:ea typeface="微软雅黑" panose="020B0503020204020204" charset="-122"/>
                <a:sym typeface="+mn-ea"/>
              </a:rPr>
              <a:t>感悟思辨</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4625" y="1423035"/>
            <a:ext cx="118427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高考成绩出炉后,湖南耒阳的留守女孩钟芳蓉,以文科676的高分位居全省第四名。当她告诉大家,她选择了北京大学的考古专业后,却受到了一部分人的质疑。一些人认为她既然家里条件不好,就该选个热门专业,将来好就业挣钱,改善家里的条件。选择考古这么“冷门”的专业,就是在浪费自己的高分。对此,钟芳蓉表示她受到敦煌研究院名誉院长樊锦诗先生的影响,对这个专业有一定的了解,也对自己的未来有规划。</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2020年8月2日,北大回应留守女孩选考古专业发文:愿你在北大考古,找到毕生所爱!多个地区的考古研究机构也纷纷向钟芳蓉送出考古书籍、纪念</a:t>
            </a:r>
            <a:endParaRPr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1.钟芳蓉:选择考古专业的高分女孩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品等“专业大礼包”。湖南省文物考古研究所@湖南考古给钟芳蓉送出了《发现湖南》系列丛书一套和湖南文物贴布绣一套。《探索·发现》向钟芳蓉同学发出邀请,本科四年假期,钟芳蓉可以作为节目组的特邀成员,去往全国最重要的考古现场实地体验!同时,樊锦诗赠予她口述自传《我心归处是敦煌:樊锦诗自述》。在寄给钟芳蓉的信件中,樊锦诗鼓励她:“不忘初心,坚守自己的理想。”</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对于那些把稻粱之谋作为人生追求的终极目标的人来说,钟芳蓉的选择当然是不可思议的。而对于钟芳蓉来说,能够追随偶像的脚步,投身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考古研究事业,像樊锦诗一样扎根敦煌,才是一件令人感到幸福的事。专业或许有冷热,但人生应该有赤忱的热爱。心随所想,去奋斗,去追求,这才是人生的意义所在。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要改变公众对于冷门专业的“误解”和“刻板印象”,亟须社会各界共建。在政策方面,教育部明确2020年起在全国36所高校开展“强基计划”,其中将古文字学专业列入招生和培养范围。而对于整个社会而言,只有打破目前将“钱途”作为选择专业唯一标准的趋势,才会有更多优秀学子在不同专业领域“发光发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适用话题:不忘初心、热爱与梦想、人生选择等。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2.借力的智慧:免费运货的马队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春秋时期,范蠡从北方来到南方吴越之地,发现当地人都喜欢用北方商品,可南北通路上战乱迭起,运输风险极大,商品价格一路走高。于是,范蠡叫来手下:“既然差价这么大,我们就组建马队运货,准能发大财。”手下用高价买来150匹马,可对去哪儿找生意却一筹莫展。范蠡想了一个办法:“先运货三个月,不收任何运费。”手下不解,但知道范蠡这样做一定有其目的。果然,过了不久,很多生意人找上门来,连当地势力最大的姜子盾也派人前来。范蠡了解到姜子盾跟南北通路上的官员很熟,便答应了。此后,范蠡的马队便与姜子盾的商队同行,每次都安全运回货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 y="474980"/>
            <a:ext cx="1145794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三个月后,姜子盾问范蠡:“你还打算免费替我运货吗?”范蠡点点头。姜子盾忍不住说:“太感谢了。可我不明白你靠什么养活马队?”范蠡笑了:“应该感谢你才对。我每次都在北方买大量的良马补充到马队中,回到南方再卖掉一部分,如果没你的货物做保护伞,我怎能安全地做贩马生意呢?”原来范蠡帮姜子盾运货,也为自己贩马创造条件。当凭借一己之力难以做成某事时,与其冒风险蛮干,不如向他人借力。借力是生存哲学,也是发展智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 y="474980"/>
            <a:ext cx="1145794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范蠡懂得人生的哲理,善于借助他人的力量,最终成就了自己的事业。免费为商队运货,这是一个很好的条件,而在帮助别人的同时,他也从北方贩来大量的马,赚了大量的钱。他懂得如何借助他人的力量,使自己获得事业的成功。借助他人的力量,可以帮助我们实现自己的人生价值;借助他人的力量,可以帮助我们完成人生事业。人生中有很多的机遇,关键在于如何把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适用话题:借助他人、舍与得、把握机遇等。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 y="474980"/>
            <a:ext cx="1145794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3.按杂质算工钱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舒遵刚是清朝时期一位普洱茶商人。一开始,他经营的普洱茶销路不是很好。因为客户们经常反映,他卖出的普洱茶里面杂质较多,口味不好。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择茶是制作普洱茶的一道很重要的工序。如果不把茶叶里面的杂质彻底清除,茶叶本身的味道就会受到影响,从而茶叶的品质也会受到影响。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当时,舒遵刚请人择茶,就是在堆积如山的新茶叶中,将好茶叶挑出来,然后按挑选好的茶叶的重量来付工钱。可是,这样一来,一些耍小聪明的工人干活就不认真,反正是按选好的茶叶的重量计算工钱,茶叶中混进杂质反而能拿更多的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506345" cy="702417"/>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热点素材</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210185" y="1852930"/>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为表达全国各族人民对抗击新冠肺炎疫情斗争牺牲烈士和逝世同胞的深切哀悼,国务院决定,2020年4月4日举行全国性哀悼活动。在此期间,全国和驻外使领馆下半旗志哀,全国停止公共娱乐活动。4月4日10时起,全国人民默哀3分钟,汽车、火车、舰船鸣笛,防空警报鸣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次疫情是新中国成立以来在我国发生的传播速度最快、感染范围最广、防控难度最大的重大突发公共卫生事件。在战“疫”中,奋战在救治一线的白衣战士,坚守在防控前沿的公安干警,帮助解决群众生活困难的社区工</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1.2020年的清明节将被历史永远铭记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 y="474980"/>
            <a:ext cx="1145794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这种情况如果不及时改善,就会一直影响销售。一天,舒遵刚到择茶点转悠,他脑中突然灵光一闪,想出了一个好办法。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第二天,舒遵刚对择茶的工人们宣布:“从今天起,计算工钱的办法不再是称选好的茶叶的重量,改为称从茶叶中挑出的杂质的重量,挑出的杂质越多,工钱也就越高。”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这个办法,的确很妙。从此,他的茶叶质量越来越好,受到人们的欢迎。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885" y="855980"/>
            <a:ext cx="1174623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舒遵刚在普洱茶制作过程中,对择茶环节结算工钱时的称量对象进行了变革:开始,称量的是择除杂质后的茶叶的重量,所以有人故意不把杂质除干净,以增加茶叶的重量;后来,称量从茶叶中清除的杂质,这样就保证了茶叶本身的干净度。</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适用话题:发现问题及时解决、换一种思路更好、方法不同结果不同等。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885" y="505460"/>
            <a:ext cx="1174623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4.鲨鱼如何成为“海中霸王”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鲨鱼有多种优势:强健的身体、锋利的牙齿、发达的肌肉、敏捷的身手。这些优势的形成与它缺少一件东西有关,鲨鱼与其他鱼类相比,少了鱼鳔。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鱼鳔对鱼来讲非常重要,相当于一个可以控制的气囊。当鱼想上浮时,它就将鱼鳔充满气体;当鱼想下潜时,它就放出鱼鳔中的气体。这样,鱼就靠鱼鳔来进行上浮和下潜,极为灵活。另外,鱼鳔里充填的气体主要是氧气,所以在深水缺氧的环境中,鱼鳔可以作为辅助呼吸器官,为鱼提供氧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而没有鱼鳔的鲨鱼只能不停地游动,才能保证身体不至于沉入水底。因此,运动是鲨鱼的生存状态;不运动,鲨鱼就有性命之忧。即使在睡觉时,鲨鱼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885" y="505460"/>
            <a:ext cx="1174623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也不能掉以轻心,必须始终保持游动状态。如果停止游动,鲨鱼就会“翻车”,很难恢复平衡,进而导致下沉。可想而知,鲨鱼比其他的鱼承受了更多、更重的生存压力。它不断在海里“摸爬滚打”,反复经受磨砺。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可正因为这些压力,鲨鱼练就了发达的肌肉和强健的躯体。而且,鲨鱼行动敏捷、游速极快。最终成为“海中霸王”。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2885" y="505460"/>
            <a:ext cx="1174623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大千世界,事物之间往往存在着极其有趣的辩证关系。不把“没有鱼鳔”当作生存障碍,而把“没有鱼鳔”变成生存动力——这就是鲨鱼成为“海中霸王”的奥秘。其实人也一样,与其为上天的不公而长叹,不如做一条奋力游动的鲨鱼,化短为长,打造属于自己的强者之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适用话题:事物之间的辩证关系、取长补短、勇敢面对自己的缺陷等。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505460"/>
            <a:ext cx="119132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5.用钝刀砍柴的小和尚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道衍禅师是明朝著名的佛学家。一天早上,道衍禅师到寺庙后山散步,看到一个小和尚正在砍柴,只见他挥汗如雨,但砍柴的效果却很不好,一根手臂一样粗的树枝,平常人砍两三刀就断了,可他要砍几十刀才行。道衍禅师走过去问:“你没有磨刀吗?”那小和尚一见师父来到跟前,连忙停下来施礼说:“师父,我的确没有磨刀,我认为磨刀是一种贪图省力的偷懒之举。”道衍禅师不解地问:“为什么呢?”小和尚说:“砍柴与修禅一样,都需要耐力来坚持,如果把刀磨得十分锋利,岂不是一种缺乏耐力的体现吗?我又如何能从中悟出佛道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505460"/>
            <a:ext cx="1191323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道衍禅师微微一点头说:“你把佛道放在这么重要的位置,日后你一定能有所修为,你将会云游许多地方,为师给你一个建议,你云游各地时都爬着走,不要站起来用双腿走,你觉得如何呀?一路艰难爬行,应该更能体现你的坚持与虔诚。”小和尚听后,“扑哧”一声笑了,说 :“师父,足行于道,手执于物,何苦手足并用去云游呢?这算哪门子坚持,这是闹笑话吧!”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道衍禅师这才哈哈一笑说:“是呀,器利于刃,刃利于事,故意以无刃之刀砍柴以示坚持不懈之德,这又何尝不是另一种执迷呢?无论做什么事,都要遵循这件事的规律,认认真真地完成,这才是最朴实的玄机、真正的道理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小和尚一听,当即脸一红,告别师父磨刀去了。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505460"/>
            <a:ext cx="1191323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生活中,也有很多人和这个小和尚一样,明明一分钟就能做完的事,非要故意搞出一些麻烦,以求显示他的精细;明明一个步骤就能完成的事,非要故意多分几个步骤,以求显示他的周全;明明已经完成的事,偏偏不肯放手,以求显得他有责任心……其实这些都是没必要的。利刀砍柴不是偷懒,钝刀砍柴也不是坚持,遵循万物的本真原理,认认真真去完成才是最好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适用话题:不要自找麻烦、磨刀不误砍柴工等。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6.停下来的胡鼠</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西非沙漠里有一种鼠叫胡鼠,这种鼠胃部较小,容水量也少,消耗很快,所以,它们每天不停地奔走找水,几乎不停歇。胡鼠其实也有停下来的时候,停下来的胡鼠特别有意思,它们四脚朝天躺在地上,一动也不动。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对于这个现象,许多动物爱好者有不同猜测,但大部分人认为,这可能是胡鼠太累了,想休息放松一下,因为躺不久后,它们又开始奔走,寻找有水源的地方。可它们休息时为什么要四脚朝天呢?这个推测不太完美。也有一部分人猜测,这可能是胡鼠一次饮水过多了,身体承受不了,所以才要停下来。可是,这个理由也似乎站不住脚,按照胡鼠的容水量,它们是不可能一次摄入很多水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303530"/>
            <a:ext cx="1191323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一位动物学专家最终给出了答案,他指出,胡鼠突然停下来,且四脚朝天躺在地上,是由于沙漠地表温度高,再加上它们一天奔走数十甚至数百公里,肚皮与沙漠地表一直在摩擦,导致肚皮温度越来越高,它们承受不了才停下来,然后四脚朝天散热,等温度降下来以后,再继续奔走。专家也指出了胡鼠连续奔跑的极限是150公里。超过了这个距离,它们必然会停下来给肚皮散热。</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胡鼠的休息方式给了我们深刻的启迪:有些时候,我们一直在努力奔跑,可当我们承受不住的时候,千万要学一学胡鼠。切记,适当地停下脚步,其实是为了走得更远。</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适用话题:休息是为了更好地奔跑、停一停才能更快地前行、停下脚步用心感悟等。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2260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作者……他们用生命守护生命,用担当践行使命,有的不幸以身殉职,在战“疫”中完成了生命的最美定格。战“疫”烈士是新时代最可爱的人,其舍小我为大我、舍小家为大家的家国情怀,其不计生死、勇敢前行的战斗精神,惊天动地、可歌可泣,在中华民族发展史上写下了光辉的一页。他们的英勇事迹和崇高精神,永垂不朽,值得永远铭记。</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altLang="en-US" sz="2800">
                <a:latin typeface="微软雅黑" panose="020B0503020204020204" charset="-122"/>
                <a:ea typeface="微软雅黑" panose="020B0503020204020204" charset="-122"/>
                <a:cs typeface="微软雅黑" panose="020B0503020204020204" charset="-122"/>
                <a:sym typeface="+mn-ea"/>
              </a:rPr>
              <a:t>       我们虔诚祭奠在战“疫”中逝去的所有英灵,同时也衷心祈愿每个人、每个家庭都从疫情的阴影和恐慌中走出来,带着对生命的敬畏与尊重,收拾行囊,重新出发。国家对烈士精神的彰显和弘扬,国家对逝者生命的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506345" cy="687047"/>
          </a:xfrm>
        </p:spPr>
        <p:txBody>
          <a:bodyPr wrap="square"/>
          <a:lstStyle/>
          <a:p>
            <a:r>
              <a:rPr dirty="0">
                <a:latin typeface="微软雅黑" panose="020B0503020204020204" charset="-122"/>
                <a:ea typeface="微软雅黑" panose="020B0503020204020204" charset="-122"/>
                <a:sym typeface="+mn-ea"/>
              </a:rPr>
              <a:t>成功励志</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4625" y="1654810"/>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2020年9月1日播出的《开学第一课》节目上,“金牌喷漆技师”杨金龙讲解如何控制0.01毫米精度。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0.01毫米,相当于一根头发直径的1/6左右,是世界技能大赛汽车喷漆项目对油漆厚度所允许的最大误差。杭州技师学院的杨金龙凭借高超的技术挑战不可能,获得这个项目的冠军,为中国实现了这个赛事零金牌的突破。世界技能大赛是当今世界地位最高、规模最大、影响力最广的职业技能竞赛,被誉为“技能界的奥林匹克”。</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1.杨金龙:百分之一毫米内的倔强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26岁的杨金龙是杭州技师学院最年轻的教师,专攻汽车喷漆。虽然这项工艺过程只有几步,但每一个细节都至关重要:打磨不过关,影响喷漆的厚薄;调色不过关,修补点存在色差,影响美观。</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练习喷漆时,杨金龙常常因为手持喷枪时间过长而导致胳膊疼痛。“有时候痛到睡不着觉,几天抬不起来,只能用冰袋冷敷来缓解。”杨金龙说,为了增强自己的肌肉力量,他每天举哑铃锻炼。2015年,在第43届世界技能大赛上,杨金龙一举夺得金牌,实现中国在世界技能大赛上金牌零的突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由于发自内心的热爱,杨金龙一说起调色就会滔滔不绝。正是这份发自内心的热爱,让他痴迷于此领域,而做每一行都应该如此,特别是青年人,要选择一个自己热爱的事业,这样就会有持续奋斗的动力。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适用话题:兴趣爱好、执着精神、突破自我等。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2.朱丽华:光明溢天地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朱丽华,现任浙江省盲协副主席、嘉兴市政协委员、嘉兴市盲协主席,嘉兴丽华推拿诊所所长。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四十多年前,两次意外事故让她的双眼彻底失明,但她用奋斗来追逐光明,靠着自己的双手推出了璀璨人生。她刻苦钻研中医推拿技术,成为嘉兴市首位也是目前唯一的盲人中医师,为22万多人次患者缓解病痛,并带动了100多名残疾人就业;同时,她坚持做慈善,从1991年到2019年,朱丽华捐助的资金已达373万元,帮助了480名孩子圆了上学梦。她说:“只有奉献才是我人生中最快乐的时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“自己少花一元钱,就能多捐出一元钱”“让帮助过的人活得有尊严,是我最大的快乐”,在这样一个“最好”与“最坏”交织呈现的复杂时代,朱丽华让我们不得不拷问内心:“人生究竟是为了什么而出发?”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社会需要感动,感动更要落实到行动。朱丽华用她充满温暖的力量感动了社会,是我们学习的楷模。但并不是要求所有人都像朱丽华那样无私奉献,也不是要让每个人都变成“无我的圣人”。只是说,我们可以少一些以自我为中心,在问“值不值”的同时,也问一问“该不该”;在考量“性价比”“回报率”的同时,也考量心灵之得、精神之获。我们要向朱丽华看齐,多去感恩社会,同情弱者,还要尽己所能,从点滴做起,去温暖周围的人,去感动周围的人。行动起来吧,别只做一个“坐在路边鼓掌的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适用话题:身残志坚、内心善良、无私奉献、美丽人生等。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505460"/>
            <a:ext cx="119132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3.麦贤得:永远的“钢铁战士”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1965年“八六海战”中,麦贤得是我国南海舰队护卫艇第41大队4中队611号护卫艇的机电兵。在战斗中,611艇的机舱被敌人的炮火击中,麦贤得身负重伤,但他仍坚持战斗,直到我军将2艘敌舰全部击沉。战斗中,他在弹片插在头部、脑浆外露、鲜血模糊双眼的情况下,仍然坚持战斗,凭着惊人的战斗意志和过硬的素质本领,在几台机器、几十条管路、几百个螺丝里,检查出一个只有拇指大的被震松的油阀螺丝,成功排除故障,确保了机器正常运转和舰艇安全。他的英勇战斗事迹被媒体广泛报道,在全社会引起巨大反响,被誉为“钢铁战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303530"/>
            <a:ext cx="1191323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为了早日治愈战伤,麦贤得又以顽强的意志,积极配合治疗,终于战胜了伤病。50多年来,他从不以英雄自居,严格要求自己,永葆英雄本色,激励官兵为强军事业矢志奋斗。</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军人的意志,就应该像钢铁一样。这种意志在麦贤得身上得到了充分体现。一场海战,打出了中国海军的气势,打出了中国海军不可撼动的精神。战斗中,身负重伤的麦贤得始终坚守在自己的战位上,直到全歼敌军。军人,无论在哪个时代,都是最可爱的人,都是值得尊重的英雄。牢记英雄的事迹,踏着英雄的足迹,以英雄为榜样,珍惜当下生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适用话题:坚守信念、钢铁意志、军人风采、学习榜样等。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0525" y="477520"/>
            <a:ext cx="11578590" cy="526224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4.民营火箭家舒畅:比肩埃隆·马斯克的中国牛人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他是励志研发中国民营火箭的“85后”——舒畅。2018年,埃隆·马斯克用火箭把一辆汽车送向太空。而这件事之后不久,中国也发生了一件大事!中国重庆零壹空间科技集团有限公司的法定代表人舒畅,将首枚民营自研火箭“重庆两江之星”成功发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舒畅自从2004年考入北京航空航天大学以来,就一直有一个在别人看来是“痴人说梦”的梦想:“要是有一天,某个在天空中的飞行器不仅是我设计的,而且造飞行器的公司也是我创立的,那该多骄傲!”2014年年底,国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638810"/>
            <a:ext cx="1152461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家允许民营企业进入商业航天领域,舒畅敏锐感觉到这是一个巨大机遇,但他在市场上转了一圈,却没发现“第一个吃螃蟹的人”,他想:“我为什么不能自己来干?”怀着造火箭的梦想,舒畅四处联系同学、校友,组建自己的研发团队。虽然不少人认为他是异想天开,可仍然有100多个“85后”被舒畅“造中国民营火箭”的梦想打动!舒畅决定公司的名字叫“零壹空间”,从0到1,他要开创中国民营商业火箭先河!可迎面袭来的是排山倒海般的质疑:“你是异想天开吧,不要拿国外来对比,国情不同,中国不可能造出民营火箭。”听到这话,舒畅团队被激起了好胜心:“以前没觉得这件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14655"/>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尊重,进一步激发了全体同胞的自豪感和爱国情怀,增强了中华民族的向心力和凝聚力。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为有牺牲多壮志,敢教日月换新天。”牺牲的终极价值和意义,在于让生者更好地生活,在于让未来更加美好。我们要坚定必胜信念,咬紧牙关,坚决夺取疫情防控和实现2020年经济社会发展目标的双胜利,推动新时代中国特色社会主义事业不断走向胜利,让中华民族伟大复兴的中国梦早日成为美好现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适用话题:敬畏生命、努力奋斗、爱国情怀等。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455930"/>
            <a:ext cx="1152461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舒畅咬定目标,勇于首创,做前人没有做过的事,不顾一切闯出新路子,终于实现了自己的目标,成为第一个吃螃蟹的人。当他的零壹空间要开创中国民营商业火箭的先河时,有人质疑他是异想天开。而事实上,正是异想天开,才使这些“85后”破茧而出,把民营火箭送上太空。成功者都是能洞察趋势,善于把握时机的人。既敢为人先,又踩准时代的鼓点,所以舒畅能够立于时代的潮头,成为时代的弄潮儿,零壹空间才能够成为中国民营商业航天领域的标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适用话题:大胆立志、敢为人先、把握时机等。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70" y="455930"/>
            <a:ext cx="1169225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5.徐立平:“雕刻”火药30年,航天工匠“一把刀”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徐立平,中国航天科技集团公司第四研究院7416厂高级技师。自1987年参加工作,他一直为航天发动机固体动力燃料药面进行微整形。在火药上动刀,稍有不慎蹭出火花,就可能引燃火药,甚至导致爆炸。目前,火药整形在全世界都是一个难题,无法完全用机器代替。下刀的力道,完全要靠工人自己判断,药面精度是否合格,直接决定发动机是否偏离轨道。0.5毫米是固体发动机药面精度允许的最大误差,而经徐立平之手雕刻出的火药药面误差不超过0.2毫米,堪称完美。为了杜绝安全隐患,徐立平还发明设计了20多种药面整形刀具,有两种获得国家专利,一种还被单位命名为“立平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70" y="455930"/>
            <a:ext cx="11692255"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徐立平的手艺也不是生来就有的。他参加工作的第一课,师傅就带他见识了点火试验。“巨大的轰鸣声,冒出的火苗,腾起的蘑菇云”成为他一生难忘的记忆,也使他下决心规避危险。他胆大心细,勤学苦练,练秃了30多把刀后,他的手越来越有感觉,一摸,就知道如何雕刻出符合要求的药面,特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由于长年一个姿势雕刻药面,以及火药中毒后遗症,徐立平的身体变得向一边倾斜,头发也掉了大半。近三十年来,他甘于寂寞,冒着巨大的危险雕刻药面,被人们誉为“大国工匠”。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474980"/>
            <a:ext cx="1196467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徐立平一干数十年,初心不变,精益求精,干到了巧夺天工的境界,把传说中的完美变成了现实。在这份坚持和完美中,我们看到的是徐立平对事业的深深热爱,是始终如一的认真和严谨。这个时代选择过多,年轻人经常会被眼前的东西蒙蔽双眼,却忘了初心。现在不少人在工作中得过且过,他们跟徐立平之间差的就是这份一丝不苟的工匠精神。都说干一行爱一行,但是只有真正爱一行才能干好一行。无论什么工作,贵在热爱和坚持。工匠精神意味着孤独,更意味着责任。徐立平以国家为重、无私奉献的高尚情操,彰显出他精益求精、一丝不苟的工作精神,反映出他安全责任重于天的坚定信念。</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适用话题:责任、执着、平凡与伟大、精益求精、无私奉献、爱国情怀等。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474980"/>
            <a:ext cx="11964670"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6.莫德里奇:难民营里走出的中场大师</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2018年7月16日,俄罗斯世界杯落下大幕,克罗地亚队虽然最终以2∶4负于法国队,但他们却赢得了全世界的尊重,其队长莫德里奇更是如愿以偿地拿下了本届世界杯的金球奖!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1985年,莫德里奇出生在克罗地亚的一个小村落里,从小家庭贫苦,父母忙于工作,小莫德里奇只能和祖父相依为命。1991年,当地爆发战争,莫德里奇的祖父被残忍杀害。在炮火的威胁下,莫德里奇一家人不得不远离家乡,躲进一家难民酒店里。这一年,莫德里奇6岁。他曾回忆说:“我们住在难民酒店很多年,但是我一直热爱着足球,并且希望通过足球改变家庭的命运。”在难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303530"/>
            <a:ext cx="1196467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酒店的日子里,莫德里奇刻苦练习,球技有了很大的进步。莫德里奇的努力和球技引起了酒店里一位工作人员的注意,他把莫德里奇推荐给达扎尔俱乐部。自此莫德里奇进入足球青训营,开始了他的足球之路。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2001年,莫德里奇来到克罗地亚豪门萨格勒布迪纳摩足球俱乐部,开始他的职业运动员生涯。2008年,莫德里奇被托特纳姆热刺足球俱乐部相中,随后他开始征战英超赛场。2012年,莫德里奇正式进入皇家马德里足球俱乐部,在这里,他成为世界一流中场。2018年世界杯,克罗地亚队能杀入决赛,靠的不仅仅是他娴熟的技术,更是他钢铁般的意志。在与俄罗斯队的加时赛中,已经踢了106分钟的莫德里奇在体力将要耗尽的情况下,仍然狂奔30米完成抢断,并转化成又一次进攻。这对33岁的莫德里奇来说,拼的不再是体力,而是意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303530"/>
            <a:ext cx="1196467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莫德里奇最终能够奏响“魔笛”,其动力源于成长中的种种逆境。他在战乱中懂得艰辛,因身体瘦弱被俱乐部拒绝后学会自强,用对足球的热爱和坚持,最终证明了自己。逆境中的磨炼和考验,能激发人们更大的潜能。莫德里奇靠自己的努力,改变自己的人生,让自己变得强大、优秀,最后用实力征服了全世界,这激励着无数热爱足球的少年奋发前进。除了自己的努力与拼搏,莫德里奇的成功也离不开他的伯乐。酒店工作人员的热心推荐,贝斯克的鼓舞和精心培养成就了莫德里奇的金球奖之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适用话题:在逆境中成长、努力是最好的敲门砖、伯乐与千里马等。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532130"/>
            <a:ext cx="11964670" cy="526224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7.承受了1850次拒绝的人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有一个青年,满怀壮志,却穷得连一件像样的西服都买不起。但是,即使身上穿着从地摊上买来的廉价处理品,他依然不改初衷,想成为一名影星。当时好莱坞有500家电影公司,这使他看到了希望。他想:“只要有一家公司肯给我演戏的机会,我就成功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就这样,没有任何背景,也没有任何人脉的他,拿着一个专门为自己打造的剧本一一前去拜访那些电影公司,却遭到了不约而同的拒绝。第一轮拜访失败了,500家电影公司都拒绝了他。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303530"/>
            <a:ext cx="1196467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他不肯放弃,随即开始了第二轮拜访。但第二轮拜访依然没有收获,没有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一家电影公司相信他。他不服气,开始了第三轮尝试。结果和前两轮一样,依然无功而返。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这时候,他已经穷得连饭都快吃不起了。家人和朋友都劝他改行,随便找个其他工作,养家糊口要紧。但他说:“不,我相信有一天,所有人都会去影院看我拍的电影的。”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鼓足勇气,他开始了第四轮拜访。但这一次,在拜访到第351家电影公司时收到了意外的惊喜,这家电影公司被他锲而不舍的执着精神感动,表示愿意先看看剧本。于是,他留下了剧本,回家了。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303530"/>
            <a:ext cx="1196467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几天后,他接到了这家电影公司打来的电话,约他去公司详谈。这之后,他终于获得了出演男主角的机会。不久,电影《洛奇》就和大家见面了。票房大卖,这个年轻人也成了当红影星,拥有了无数粉丝。</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他就是国际巨星史泰龙。我们不知道要多勇敢才能承受1850次拒绝,但就是这样的勇气,最终成就了史泰龙的传奇人生。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286385"/>
            <a:ext cx="11852275"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2.北斗三号最后一颗组网卫星发射成功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3,2,1,点火!”2020年6月23日9时43分,西昌卫星发射中心,我国北斗三号全球卫星导航系统最后一颗组网卫星发射升空。随着卫星顺利进入预定轨道,也正式宣告发射成功。至此,我国北斗卫星导航系统的55颗卫星全部发射入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这次发射一波三折。之前,因2次航天发射任务失利,发射时间由5月调整至6月;6月16日,因临射前发现产品技术问题,发射再次推迟一周。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这是长征系列运载火箭的第336次飞行。时至今日,我国共组织44次北斗发射任务,用长征三号甲系列运载火箭先后将4颗北斗一号试验卫星、55颗北斗二号和北斗三号组网卫星送入预定轨道,成功率达100%。</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300" y="303530"/>
            <a:ext cx="1196467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应用方向</a:t>
            </a: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承受是一种过程,更是一种力量。秋天是华美的,因为它承受了沉甸甸的过往,承受了沉甸甸的收获。承受,需要力量。在布满荆棘的人生旅途上,让承受的种子在荆棘林里生根发芽,结出成功的硕果,让我们的生命之树更美丽。人贵在承受,承受是一种难得的品质。人不可能永远不失败,想要在失败后迅速地站起来,就必须学会承受,承受那些应该承担的挫折。最优秀的人也有失败、遭受挫折的时候。挫折是成功的驿站,而承受就是走向下一站的脚步和力量,只要你肯努力走下去,定会阳光灿烂。承受,可以使人进入人生最高境界,承受使人战胜自我,超越自我。</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适用话题:人贵在承受、承受失败才能成功、敢于尝试、承受挫折等。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593725"/>
            <a:ext cx="11852275"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北斗系统是我国自主建设、独立运行的全球卫星导航系统,是全球唯一由3种轨道卫星构成的导航系统,2009年正式启动北斗三号系统建设,2017年11月成功发射北斗三号首组双星。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我国自20世纪后期开始探索适合国情的卫星导航系统发展道路,逐步形成了“三步走”发展战略:2000年年底,建成北斗一号系统,向中国提供服务;2012年年底,建成北斗二号系统,向亚太地区提供服务;2020年,建成北斗三号系统,具备完整全球服务能力。</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4784</Words>
  <Application>WPS 演示</Application>
  <PresentationFormat>自定义</PresentationFormat>
  <Paragraphs>256</Paragraphs>
  <Slides>80</Slides>
  <Notes>66</Notes>
  <HiddenSlides>0</HiddenSlides>
  <MMClips>0</MMClips>
  <ScaleCrop>false</ScaleCrop>
  <HeadingPairs>
    <vt:vector size="4" baseType="variant">
      <vt:variant>
        <vt:lpstr>主题</vt:lpstr>
      </vt:variant>
      <vt:variant>
        <vt:i4>1</vt:i4>
      </vt:variant>
      <vt:variant>
        <vt:lpstr>幻灯片标题</vt:lpstr>
      </vt:variant>
      <vt:variant>
        <vt:i4>80</vt:i4>
      </vt:variant>
    </vt:vector>
  </HeadingPairs>
  <TitlesOfParts>
    <vt:vector size="81" baseType="lpstr">
      <vt:lpstr>Office 主题​​</vt:lpstr>
      <vt:lpstr>幻灯片 1</vt:lpstr>
      <vt:lpstr>专题十五　写作素材积累</vt:lpstr>
      <vt:lpstr>幻灯片 3</vt:lpstr>
      <vt:lpstr>幻灯片 4</vt:lpstr>
      <vt:lpstr> 热点素材　</vt:lpstr>
      <vt:lpstr>幻灯片 6</vt:lpstr>
      <vt:lpstr>幻灯片 7</vt:lpstr>
      <vt:lpstr>幻灯片 8</vt:lpstr>
      <vt:lpstr>幻灯片 9</vt:lpstr>
      <vt:lpstr>幻灯片 10</vt:lpstr>
      <vt:lpstr>3.火神山、雷神山:彰显中国速度</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人物聚焦　</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感悟思辨　</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成功励志　</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84</cp:revision>
  <dcterms:created xsi:type="dcterms:W3CDTF">2021-01-08T01:23:00Z</dcterms:created>
  <dcterms:modified xsi:type="dcterms:W3CDTF">2021-09-23T03:14:38Z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